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4" r:id="rId1"/>
  </p:sldMasterIdLst>
  <p:notesMasterIdLst>
    <p:notesMasterId r:id="rId8"/>
  </p:notesMasterIdLst>
  <p:sldIdLst>
    <p:sldId id="280" r:id="rId2"/>
    <p:sldId id="283" r:id="rId3"/>
    <p:sldId id="284" r:id="rId4"/>
    <p:sldId id="285" r:id="rId5"/>
    <p:sldId id="286" r:id="rId6"/>
    <p:sldId id="282" r:id="rId7"/>
  </p:sldIdLst>
  <p:sldSz cx="7315200" cy="9601200"/>
  <p:notesSz cx="6858000" cy="9144000"/>
  <p:embeddedFontLs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
      <p:font typeface="Century Gothic" panose="020B0502020202020204" pitchFamily="34" charset="0"/>
      <p:regular r:id="rId15"/>
      <p:bold r:id="rId16"/>
      <p:italic r:id="rId17"/>
      <p:boldItalic r:id="rId18"/>
    </p:embeddedFont>
    <p:embeddedFont>
      <p:font typeface="KG Sorry Not Sorry Chub" panose="02000506000000020004" pitchFamily="2" charset="0"/>
      <p:regular r:id="rId19"/>
    </p:embeddedFont>
  </p:embeddedFontLst>
  <p:defaultTextStyle>
    <a:defPPr>
      <a:defRPr lang="en-US"/>
    </a:defPPr>
    <a:lvl1pPr marL="0" algn="l" defTabSz="898215" rtl="0" eaLnBrk="1" latinLnBrk="0" hangingPunct="1">
      <a:defRPr sz="1768" kern="1200">
        <a:solidFill>
          <a:schemeClr val="tx1"/>
        </a:solidFill>
        <a:latin typeface="+mn-lt"/>
        <a:ea typeface="+mn-ea"/>
        <a:cs typeface="+mn-cs"/>
      </a:defRPr>
    </a:lvl1pPr>
    <a:lvl2pPr marL="449108" algn="l" defTabSz="898215" rtl="0" eaLnBrk="1" latinLnBrk="0" hangingPunct="1">
      <a:defRPr sz="1768" kern="1200">
        <a:solidFill>
          <a:schemeClr val="tx1"/>
        </a:solidFill>
        <a:latin typeface="+mn-lt"/>
        <a:ea typeface="+mn-ea"/>
        <a:cs typeface="+mn-cs"/>
      </a:defRPr>
    </a:lvl2pPr>
    <a:lvl3pPr marL="898215" algn="l" defTabSz="898215" rtl="0" eaLnBrk="1" latinLnBrk="0" hangingPunct="1">
      <a:defRPr sz="1768" kern="1200">
        <a:solidFill>
          <a:schemeClr val="tx1"/>
        </a:solidFill>
        <a:latin typeface="+mn-lt"/>
        <a:ea typeface="+mn-ea"/>
        <a:cs typeface="+mn-cs"/>
      </a:defRPr>
    </a:lvl3pPr>
    <a:lvl4pPr marL="1347323" algn="l" defTabSz="898215" rtl="0" eaLnBrk="1" latinLnBrk="0" hangingPunct="1">
      <a:defRPr sz="1768" kern="1200">
        <a:solidFill>
          <a:schemeClr val="tx1"/>
        </a:solidFill>
        <a:latin typeface="+mn-lt"/>
        <a:ea typeface="+mn-ea"/>
        <a:cs typeface="+mn-cs"/>
      </a:defRPr>
    </a:lvl4pPr>
    <a:lvl5pPr marL="1796430" algn="l" defTabSz="898215" rtl="0" eaLnBrk="1" latinLnBrk="0" hangingPunct="1">
      <a:defRPr sz="1768" kern="1200">
        <a:solidFill>
          <a:schemeClr val="tx1"/>
        </a:solidFill>
        <a:latin typeface="+mn-lt"/>
        <a:ea typeface="+mn-ea"/>
        <a:cs typeface="+mn-cs"/>
      </a:defRPr>
    </a:lvl5pPr>
    <a:lvl6pPr marL="2245538" algn="l" defTabSz="898215" rtl="0" eaLnBrk="1" latinLnBrk="0" hangingPunct="1">
      <a:defRPr sz="1768" kern="1200">
        <a:solidFill>
          <a:schemeClr val="tx1"/>
        </a:solidFill>
        <a:latin typeface="+mn-lt"/>
        <a:ea typeface="+mn-ea"/>
        <a:cs typeface="+mn-cs"/>
      </a:defRPr>
    </a:lvl6pPr>
    <a:lvl7pPr marL="2694645" algn="l" defTabSz="898215" rtl="0" eaLnBrk="1" latinLnBrk="0" hangingPunct="1">
      <a:defRPr sz="1768" kern="1200">
        <a:solidFill>
          <a:schemeClr val="tx1"/>
        </a:solidFill>
        <a:latin typeface="+mn-lt"/>
        <a:ea typeface="+mn-ea"/>
        <a:cs typeface="+mn-cs"/>
      </a:defRPr>
    </a:lvl7pPr>
    <a:lvl8pPr marL="3143753" algn="l" defTabSz="898215" rtl="0" eaLnBrk="1" latinLnBrk="0" hangingPunct="1">
      <a:defRPr sz="1768" kern="1200">
        <a:solidFill>
          <a:schemeClr val="tx1"/>
        </a:solidFill>
        <a:latin typeface="+mn-lt"/>
        <a:ea typeface="+mn-ea"/>
        <a:cs typeface="+mn-cs"/>
      </a:defRPr>
    </a:lvl8pPr>
    <a:lvl9pPr marL="3592860" algn="l" defTabSz="898215" rtl="0" eaLnBrk="1" latinLnBrk="0" hangingPunct="1">
      <a:defRPr sz="176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40" autoAdjust="0"/>
    <p:restoredTop sz="94660"/>
  </p:normalViewPr>
  <p:slideViewPr>
    <p:cSldViewPr snapToGrid="0">
      <p:cViewPr varScale="1">
        <p:scale>
          <a:sx n="62" d="100"/>
          <a:sy n="62" d="100"/>
        </p:scale>
        <p:origin x="2314" y="5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tableStyles" Target="tableStyle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A3E8D6-6ABA-47A5-8213-8D83746F6319}" type="datetimeFigureOut">
              <a:rPr lang="en-US" smtClean="0"/>
              <a:t>4/29/2021</a:t>
            </a:fld>
            <a:endParaRPr lang="en-US"/>
          </a:p>
        </p:txBody>
      </p:sp>
      <p:sp>
        <p:nvSpPr>
          <p:cNvPr id="4" name="Slide Image Placeholder 3"/>
          <p:cNvSpPr>
            <a:spLocks noGrp="1" noRot="1" noChangeAspect="1"/>
          </p:cNvSpPr>
          <p:nvPr>
            <p:ph type="sldImg" idx="2"/>
          </p:nvPr>
        </p:nvSpPr>
        <p:spPr>
          <a:xfrm>
            <a:off x="2252663" y="1143000"/>
            <a:ext cx="23526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B5098-5221-43B5-B640-5FD8E20A6EBB}" type="slidenum">
              <a:rPr lang="en-US" smtClean="0"/>
              <a:t>‹#›</a:t>
            </a:fld>
            <a:endParaRPr lang="en-US"/>
          </a:p>
        </p:txBody>
      </p:sp>
    </p:spTree>
    <p:extLst>
      <p:ext uri="{BB962C8B-B14F-4D97-AF65-F5344CB8AC3E}">
        <p14:creationId xmlns:p14="http://schemas.microsoft.com/office/powerpoint/2010/main" val="532471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22DED9-E930-43C9-A571-73ACF6107439}" type="slidenum">
              <a:rPr lang="en-US" smtClean="0"/>
              <a:t>6</a:t>
            </a:fld>
            <a:endParaRPr lang="en-US" dirty="0"/>
          </a:p>
        </p:txBody>
      </p:sp>
    </p:spTree>
    <p:extLst>
      <p:ext uri="{BB962C8B-B14F-4D97-AF65-F5344CB8AC3E}">
        <p14:creationId xmlns:p14="http://schemas.microsoft.com/office/powerpoint/2010/main" val="2876108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571308"/>
            <a:ext cx="6217920" cy="3342640"/>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4400" y="5042853"/>
            <a:ext cx="5486400" cy="2318067"/>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98D0D6-E21C-4D2B-BC3B-55D8138E5D70}" type="datetimeFigureOut">
              <a:rPr lang="en-US" smtClean="0"/>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5F75A0-DF77-47E9-B7F1-899CCD96ABCA}" type="slidenum">
              <a:rPr lang="en-US" smtClean="0"/>
              <a:t>‹#›</a:t>
            </a:fld>
            <a:endParaRPr lang="en-US" dirty="0"/>
          </a:p>
        </p:txBody>
      </p:sp>
    </p:spTree>
    <p:extLst>
      <p:ext uri="{BB962C8B-B14F-4D97-AF65-F5344CB8AC3E}">
        <p14:creationId xmlns:p14="http://schemas.microsoft.com/office/powerpoint/2010/main" val="1579659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98D0D6-E21C-4D2B-BC3B-55D8138E5D70}" type="datetimeFigureOut">
              <a:rPr lang="en-US" smtClean="0"/>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5F75A0-DF77-47E9-B7F1-899CCD96ABCA}" type="slidenum">
              <a:rPr lang="en-US" smtClean="0"/>
              <a:t>‹#›</a:t>
            </a:fld>
            <a:endParaRPr lang="en-US" dirty="0"/>
          </a:p>
        </p:txBody>
      </p:sp>
    </p:spTree>
    <p:extLst>
      <p:ext uri="{BB962C8B-B14F-4D97-AF65-F5344CB8AC3E}">
        <p14:creationId xmlns:p14="http://schemas.microsoft.com/office/powerpoint/2010/main" val="238645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511175"/>
            <a:ext cx="1577340" cy="81365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511175"/>
            <a:ext cx="4640580" cy="81365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98D0D6-E21C-4D2B-BC3B-55D8138E5D70}" type="datetimeFigureOut">
              <a:rPr lang="en-US" smtClean="0"/>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5F75A0-DF77-47E9-B7F1-899CCD96ABCA}" type="slidenum">
              <a:rPr lang="en-US" smtClean="0"/>
              <a:t>‹#›</a:t>
            </a:fld>
            <a:endParaRPr lang="en-US" dirty="0"/>
          </a:p>
        </p:txBody>
      </p:sp>
    </p:spTree>
    <p:extLst>
      <p:ext uri="{BB962C8B-B14F-4D97-AF65-F5344CB8AC3E}">
        <p14:creationId xmlns:p14="http://schemas.microsoft.com/office/powerpoint/2010/main" val="3899308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98D0D6-E21C-4D2B-BC3B-55D8138E5D70}" type="datetimeFigureOut">
              <a:rPr lang="en-US" smtClean="0"/>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5F75A0-DF77-47E9-B7F1-899CCD96ABCA}" type="slidenum">
              <a:rPr lang="en-US" smtClean="0"/>
              <a:t>‹#›</a:t>
            </a:fld>
            <a:endParaRPr lang="en-US" dirty="0"/>
          </a:p>
        </p:txBody>
      </p:sp>
    </p:spTree>
    <p:extLst>
      <p:ext uri="{BB962C8B-B14F-4D97-AF65-F5344CB8AC3E}">
        <p14:creationId xmlns:p14="http://schemas.microsoft.com/office/powerpoint/2010/main" val="1942134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393635"/>
            <a:ext cx="6309360" cy="3993832"/>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499110" y="6425250"/>
            <a:ext cx="6309360" cy="2100262"/>
          </a:xfrm>
        </p:spPr>
        <p:txBody>
          <a:bodyPr/>
          <a:lstStyle>
            <a:lvl1pPr marL="0" indent="0">
              <a:buNone/>
              <a:defRPr sz="1920">
                <a:solidFill>
                  <a:schemeClr val="tx1"/>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98D0D6-E21C-4D2B-BC3B-55D8138E5D70}" type="datetimeFigureOut">
              <a:rPr lang="en-US" smtClean="0"/>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5F75A0-DF77-47E9-B7F1-899CCD96ABCA}" type="slidenum">
              <a:rPr lang="en-US" smtClean="0"/>
              <a:t>‹#›</a:t>
            </a:fld>
            <a:endParaRPr lang="en-US" dirty="0"/>
          </a:p>
        </p:txBody>
      </p:sp>
    </p:spTree>
    <p:extLst>
      <p:ext uri="{BB962C8B-B14F-4D97-AF65-F5344CB8AC3E}">
        <p14:creationId xmlns:p14="http://schemas.microsoft.com/office/powerpoint/2010/main" val="42483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2555875"/>
            <a:ext cx="310896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0" y="2555875"/>
            <a:ext cx="310896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98D0D6-E21C-4D2B-BC3B-55D8138E5D70}" type="datetimeFigureOut">
              <a:rPr lang="en-US" smtClean="0"/>
              <a:t>4/29/2021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5F75A0-DF77-47E9-B7F1-899CCD96ABCA}" type="slidenum">
              <a:rPr lang="en-US" smtClean="0"/>
              <a:t>‹#›</a:t>
            </a:fld>
            <a:endParaRPr lang="en-US" dirty="0"/>
          </a:p>
        </p:txBody>
      </p:sp>
    </p:spTree>
    <p:extLst>
      <p:ext uri="{BB962C8B-B14F-4D97-AF65-F5344CB8AC3E}">
        <p14:creationId xmlns:p14="http://schemas.microsoft.com/office/powerpoint/2010/main" val="282572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511177"/>
            <a:ext cx="6309360" cy="18557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503874" y="2353628"/>
            <a:ext cx="3094672" cy="1153477"/>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503874" y="3507105"/>
            <a:ext cx="3094672"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3320" y="2353628"/>
            <a:ext cx="3109913" cy="1153477"/>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20" y="3507105"/>
            <a:ext cx="3109913"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98D0D6-E21C-4D2B-BC3B-55D8138E5D70}" type="datetimeFigureOut">
              <a:rPr lang="en-US" smtClean="0"/>
              <a:t>4/29/2021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5F75A0-DF77-47E9-B7F1-899CCD96ABCA}" type="slidenum">
              <a:rPr lang="en-US" smtClean="0"/>
              <a:t>‹#›</a:t>
            </a:fld>
            <a:endParaRPr lang="en-US" dirty="0"/>
          </a:p>
        </p:txBody>
      </p:sp>
    </p:spTree>
    <p:extLst>
      <p:ext uri="{BB962C8B-B14F-4D97-AF65-F5344CB8AC3E}">
        <p14:creationId xmlns:p14="http://schemas.microsoft.com/office/powerpoint/2010/main" val="1834201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98D0D6-E21C-4D2B-BC3B-55D8138E5D70}" type="datetimeFigureOut">
              <a:rPr lang="en-US" smtClean="0"/>
              <a:t>4/29/2021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5F75A0-DF77-47E9-B7F1-899CCD96ABCA}" type="slidenum">
              <a:rPr lang="en-US" smtClean="0"/>
              <a:t>‹#›</a:t>
            </a:fld>
            <a:endParaRPr lang="en-US" dirty="0"/>
          </a:p>
        </p:txBody>
      </p:sp>
    </p:spTree>
    <p:extLst>
      <p:ext uri="{BB962C8B-B14F-4D97-AF65-F5344CB8AC3E}">
        <p14:creationId xmlns:p14="http://schemas.microsoft.com/office/powerpoint/2010/main" val="1634907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98D0D6-E21C-4D2B-BC3B-55D8138E5D70}" type="datetimeFigureOut">
              <a:rPr lang="en-US" smtClean="0"/>
              <a:t>4/29/2021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B5F75A0-DF77-47E9-B7F1-899CCD96ABCA}" type="slidenum">
              <a:rPr lang="en-US" smtClean="0"/>
              <a:t>‹#›</a:t>
            </a:fld>
            <a:endParaRPr lang="en-US" dirty="0"/>
          </a:p>
        </p:txBody>
      </p:sp>
    </p:spTree>
    <p:extLst>
      <p:ext uri="{BB962C8B-B14F-4D97-AF65-F5344CB8AC3E}">
        <p14:creationId xmlns:p14="http://schemas.microsoft.com/office/powerpoint/2010/main" val="2737974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40080"/>
            <a:ext cx="2359342" cy="224028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3109913" y="1382397"/>
            <a:ext cx="3703320" cy="6823075"/>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873" y="2880360"/>
            <a:ext cx="2359342" cy="5336223"/>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9A98D0D6-E21C-4D2B-BC3B-55D8138E5D70}" type="datetimeFigureOut">
              <a:rPr lang="en-US" smtClean="0"/>
              <a:t>4/29/2021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5F75A0-DF77-47E9-B7F1-899CCD96ABCA}" type="slidenum">
              <a:rPr lang="en-US" smtClean="0"/>
              <a:t>‹#›</a:t>
            </a:fld>
            <a:endParaRPr lang="en-US" dirty="0"/>
          </a:p>
        </p:txBody>
      </p:sp>
    </p:spTree>
    <p:extLst>
      <p:ext uri="{BB962C8B-B14F-4D97-AF65-F5344CB8AC3E}">
        <p14:creationId xmlns:p14="http://schemas.microsoft.com/office/powerpoint/2010/main" val="3912289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40080"/>
            <a:ext cx="2359342" cy="224028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9913" y="1382397"/>
            <a:ext cx="3703320" cy="6823075"/>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dirty="0"/>
              <a:t>Click icon to add picture</a:t>
            </a:r>
          </a:p>
        </p:txBody>
      </p:sp>
      <p:sp>
        <p:nvSpPr>
          <p:cNvPr id="4" name="Text Placeholder 3"/>
          <p:cNvSpPr>
            <a:spLocks noGrp="1"/>
          </p:cNvSpPr>
          <p:nvPr>
            <p:ph type="body" sz="half" idx="2"/>
          </p:nvPr>
        </p:nvSpPr>
        <p:spPr>
          <a:xfrm>
            <a:off x="503873" y="2880360"/>
            <a:ext cx="2359342" cy="5336223"/>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9A98D0D6-E21C-4D2B-BC3B-55D8138E5D70}" type="datetimeFigureOut">
              <a:rPr lang="en-US" smtClean="0"/>
              <a:t>4/29/2021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5F75A0-DF77-47E9-B7F1-899CCD96ABCA}" type="slidenum">
              <a:rPr lang="en-US" smtClean="0"/>
              <a:t>‹#›</a:t>
            </a:fld>
            <a:endParaRPr lang="en-US" dirty="0"/>
          </a:p>
        </p:txBody>
      </p:sp>
    </p:spTree>
    <p:extLst>
      <p:ext uri="{BB962C8B-B14F-4D97-AF65-F5344CB8AC3E}">
        <p14:creationId xmlns:p14="http://schemas.microsoft.com/office/powerpoint/2010/main" val="3867678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511177"/>
            <a:ext cx="6309360" cy="18557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2555875"/>
            <a:ext cx="6309360" cy="60918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0" y="8898892"/>
            <a:ext cx="1645920" cy="511175"/>
          </a:xfrm>
          <a:prstGeom prst="rect">
            <a:avLst/>
          </a:prstGeom>
        </p:spPr>
        <p:txBody>
          <a:bodyPr vert="horz" lIns="91440" tIns="45720" rIns="91440" bIns="45720" rtlCol="0" anchor="ctr"/>
          <a:lstStyle>
            <a:lvl1pPr algn="l">
              <a:defRPr sz="960">
                <a:solidFill>
                  <a:schemeClr val="tx1">
                    <a:tint val="75000"/>
                  </a:schemeClr>
                </a:solidFill>
              </a:defRPr>
            </a:lvl1pPr>
          </a:lstStyle>
          <a:p>
            <a:fld id="{9A98D0D6-E21C-4D2B-BC3B-55D8138E5D70}" type="datetimeFigureOut">
              <a:rPr lang="en-US" smtClean="0"/>
              <a:t>4/29/2021</a:t>
            </a:fld>
            <a:endParaRPr lang="en-US" dirty="0"/>
          </a:p>
        </p:txBody>
      </p:sp>
      <p:sp>
        <p:nvSpPr>
          <p:cNvPr id="5" name="Footer Placeholder 4"/>
          <p:cNvSpPr>
            <a:spLocks noGrp="1"/>
          </p:cNvSpPr>
          <p:nvPr>
            <p:ph type="ftr" sz="quarter" idx="3"/>
          </p:nvPr>
        </p:nvSpPr>
        <p:spPr>
          <a:xfrm>
            <a:off x="2423160" y="8898892"/>
            <a:ext cx="2468880" cy="511175"/>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166360" y="8898892"/>
            <a:ext cx="1645920" cy="511175"/>
          </a:xfrm>
          <a:prstGeom prst="rect">
            <a:avLst/>
          </a:prstGeom>
        </p:spPr>
        <p:txBody>
          <a:bodyPr vert="horz" lIns="91440" tIns="45720" rIns="91440" bIns="45720" rtlCol="0" anchor="ctr"/>
          <a:lstStyle>
            <a:lvl1pPr algn="r">
              <a:defRPr sz="960">
                <a:solidFill>
                  <a:schemeClr val="tx1">
                    <a:tint val="75000"/>
                  </a:schemeClr>
                </a:solidFill>
              </a:defRPr>
            </a:lvl1pPr>
          </a:lstStyle>
          <a:p>
            <a:fld id="{9B5F75A0-DF77-47E9-B7F1-899CCD96ABCA}" type="slidenum">
              <a:rPr lang="en-US" smtClean="0"/>
              <a:t>‹#›</a:t>
            </a:fld>
            <a:endParaRPr lang="en-US" dirty="0"/>
          </a:p>
        </p:txBody>
      </p:sp>
    </p:spTree>
    <p:extLst>
      <p:ext uri="{BB962C8B-B14F-4D97-AF65-F5344CB8AC3E}">
        <p14:creationId xmlns:p14="http://schemas.microsoft.com/office/powerpoint/2010/main" val="36374034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teacherspayteachers.com/Store/Kimberly-Geswein-Fonts" TargetMode="External"/><Relationship Id="rId7" Type="http://schemas.openxmlformats.org/officeDocument/2006/relationships/hyperlink" Target="https://www.teacherspayteachers.com/Store/Jennifer-Findley"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s://www.teacherspayteachers.com/Product/Amy-Groesbeck-Fonts-The-GROWING-Bundle-2948529" TargetMode="External"/><Relationship Id="rId10"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hyperlink" Target="https://jenniferfindley.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38392"/>
            <a:ext cx="7315200" cy="901738"/>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algn="ctr"/>
            <a:endParaRPr lang="en-US" sz="1998"/>
          </a:p>
        </p:txBody>
      </p:sp>
      <p:sp>
        <p:nvSpPr>
          <p:cNvPr id="2" name="TextBox 1"/>
          <p:cNvSpPr txBox="1"/>
          <p:nvPr/>
        </p:nvSpPr>
        <p:spPr>
          <a:xfrm>
            <a:off x="85129" y="-45752"/>
            <a:ext cx="7200900" cy="1107996"/>
          </a:xfrm>
          <a:prstGeom prst="rect">
            <a:avLst/>
          </a:prstGeom>
          <a:noFill/>
        </p:spPr>
        <p:txBody>
          <a:bodyPr wrap="square" rtlCol="0">
            <a:spAutoFit/>
          </a:bodyPr>
          <a:lstStyle/>
          <a:p>
            <a:pPr algn="ctr"/>
            <a:r>
              <a:rPr lang="en-US" sz="6600" b="1" dirty="0">
                <a:solidFill>
                  <a:schemeClr val="bg1"/>
                </a:solidFill>
                <a:effectLst/>
                <a:latin typeface="Century Gothic" panose="020B0502020202020204" pitchFamily="34" charset="0"/>
                <a:ea typeface="AGHowDoYouSurvive" panose="02000603000000000000" pitchFamily="2" charset="0"/>
                <a:cs typeface="Ink Blossoms" pitchFamily="2" charset="-128"/>
              </a:rPr>
              <a:t>Reading Centers</a:t>
            </a:r>
          </a:p>
        </p:txBody>
      </p:sp>
      <p:graphicFrame>
        <p:nvGraphicFramePr>
          <p:cNvPr id="4" name="Table 3"/>
          <p:cNvGraphicFramePr>
            <a:graphicFrameLocks noGrp="1"/>
          </p:cNvGraphicFramePr>
          <p:nvPr>
            <p:extLst>
              <p:ext uri="{D42A27DB-BD31-4B8C-83A1-F6EECF244321}">
                <p14:modId xmlns:p14="http://schemas.microsoft.com/office/powerpoint/2010/main" val="151926599"/>
              </p:ext>
            </p:extLst>
          </p:nvPr>
        </p:nvGraphicFramePr>
        <p:xfrm>
          <a:off x="297180" y="1439693"/>
          <a:ext cx="6720840" cy="8001161"/>
        </p:xfrm>
        <a:graphic>
          <a:graphicData uri="http://schemas.openxmlformats.org/drawingml/2006/table">
            <a:tbl>
              <a:tblPr firstRow="1" bandRow="1">
                <a:tableStyleId>{5940675A-B579-460E-94D1-54222C63F5DA}</a:tableStyleId>
              </a:tblPr>
              <a:tblGrid>
                <a:gridCol w="3360420">
                  <a:extLst>
                    <a:ext uri="{9D8B030D-6E8A-4147-A177-3AD203B41FA5}">
                      <a16:colId xmlns:a16="http://schemas.microsoft.com/office/drawing/2014/main" val="20000"/>
                    </a:ext>
                  </a:extLst>
                </a:gridCol>
                <a:gridCol w="3360420">
                  <a:extLst>
                    <a:ext uri="{9D8B030D-6E8A-4147-A177-3AD203B41FA5}">
                      <a16:colId xmlns:a16="http://schemas.microsoft.com/office/drawing/2014/main" val="20001"/>
                    </a:ext>
                  </a:extLst>
                </a:gridCol>
              </a:tblGrid>
              <a:tr h="3741907">
                <a:tc>
                  <a:txBody>
                    <a:bodyPr/>
                    <a:lstStyle/>
                    <a:p>
                      <a:endParaRPr lang="en-US" sz="1900" dirty="0"/>
                    </a:p>
                  </a:txBody>
                  <a:tcPr marL="96012" marR="96012" marT="48006" marB="48006"/>
                </a:tc>
                <a:tc>
                  <a:txBody>
                    <a:bodyPr/>
                    <a:lstStyle/>
                    <a:p>
                      <a:endParaRPr lang="en-US" sz="1900"/>
                    </a:p>
                  </a:txBody>
                  <a:tcPr marL="96012" marR="96012" marT="48006" marB="48006"/>
                </a:tc>
                <a:extLst>
                  <a:ext uri="{0D108BD9-81ED-4DB2-BD59-A6C34878D82A}">
                    <a16:rowId xmlns:a16="http://schemas.microsoft.com/office/drawing/2014/main" val="10000"/>
                  </a:ext>
                </a:extLst>
              </a:tr>
              <a:tr h="4259254">
                <a:tc>
                  <a:txBody>
                    <a:bodyPr/>
                    <a:lstStyle/>
                    <a:p>
                      <a:endParaRPr lang="en-US" dirty="0"/>
                    </a:p>
                  </a:txBody>
                  <a:tcPr marL="96012" marR="96012" marT="48006" marB="48006"/>
                </a:tc>
                <a:tc>
                  <a:txBody>
                    <a:bodyPr/>
                    <a:lstStyle/>
                    <a:p>
                      <a:endParaRPr lang="en-US" sz="1900" dirty="0"/>
                    </a:p>
                  </a:txBody>
                  <a:tcPr marL="96012" marR="96012" marT="48006" marB="48006"/>
                </a:tc>
                <a:extLst>
                  <a:ext uri="{0D108BD9-81ED-4DB2-BD59-A6C34878D82A}">
                    <a16:rowId xmlns:a16="http://schemas.microsoft.com/office/drawing/2014/main" val="10001"/>
                  </a:ext>
                </a:extLst>
              </a:tr>
            </a:tbl>
          </a:graphicData>
        </a:graphic>
      </p:graphicFrame>
      <p:sp>
        <p:nvSpPr>
          <p:cNvPr id="5" name="Pentagon 4"/>
          <p:cNvSpPr/>
          <p:nvPr/>
        </p:nvSpPr>
        <p:spPr>
          <a:xfrm>
            <a:off x="300716" y="1451624"/>
            <a:ext cx="2345211" cy="400050"/>
          </a:xfrm>
          <a:prstGeom prst="homePlate">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algn="ctr"/>
            <a:endParaRPr lang="en-US" sz="1998"/>
          </a:p>
        </p:txBody>
      </p:sp>
      <p:sp>
        <p:nvSpPr>
          <p:cNvPr id="6" name="TextBox 5"/>
          <p:cNvSpPr txBox="1"/>
          <p:nvPr/>
        </p:nvSpPr>
        <p:spPr>
          <a:xfrm>
            <a:off x="315119" y="1477231"/>
            <a:ext cx="2359192" cy="369332"/>
          </a:xfrm>
          <a:prstGeom prst="rect">
            <a:avLst/>
          </a:prstGeom>
          <a:noFill/>
        </p:spPr>
        <p:txBody>
          <a:bodyPr wrap="square" rtlCol="0">
            <a:spAutoFit/>
          </a:bodyPr>
          <a:lstStyle/>
          <a:p>
            <a:r>
              <a:rPr lang="en-US" sz="1800" b="1" dirty="0">
                <a:latin typeface="Century Gothic" panose="020B0502020202020204" pitchFamily="34" charset="0"/>
              </a:rPr>
              <a:t>Type Center Name</a:t>
            </a:r>
          </a:p>
        </p:txBody>
      </p:sp>
      <p:sp>
        <p:nvSpPr>
          <p:cNvPr id="7" name="Pentagon 6"/>
          <p:cNvSpPr/>
          <p:nvPr/>
        </p:nvSpPr>
        <p:spPr>
          <a:xfrm>
            <a:off x="315118" y="5194201"/>
            <a:ext cx="2345211" cy="400050"/>
          </a:xfrm>
          <a:prstGeom prst="homePlate">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algn="ctr"/>
            <a:endParaRPr lang="en-US" sz="1998"/>
          </a:p>
        </p:txBody>
      </p:sp>
      <p:sp>
        <p:nvSpPr>
          <p:cNvPr id="9" name="Pentagon 8"/>
          <p:cNvSpPr/>
          <p:nvPr/>
        </p:nvSpPr>
        <p:spPr>
          <a:xfrm rot="10800000">
            <a:off x="4661105" y="1451625"/>
            <a:ext cx="2345211" cy="400050"/>
          </a:xfrm>
          <a:prstGeom prst="homePlate">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algn="ctr"/>
            <a:endParaRPr lang="en-US" sz="1998"/>
          </a:p>
        </p:txBody>
      </p:sp>
      <p:sp>
        <p:nvSpPr>
          <p:cNvPr id="10" name="TextBox 9"/>
          <p:cNvSpPr txBox="1"/>
          <p:nvPr/>
        </p:nvSpPr>
        <p:spPr>
          <a:xfrm>
            <a:off x="5198645" y="1339486"/>
            <a:ext cx="2091410" cy="641714"/>
          </a:xfrm>
          <a:prstGeom prst="rect">
            <a:avLst/>
          </a:prstGeom>
          <a:noFill/>
        </p:spPr>
        <p:txBody>
          <a:bodyPr wrap="square" rtlCol="0">
            <a:spAutoFit/>
          </a:bodyPr>
          <a:lstStyle/>
          <a:p>
            <a:r>
              <a:rPr lang="en-US" sz="3570" dirty="0">
                <a:solidFill>
                  <a:schemeClr val="bg1"/>
                </a:solidFill>
                <a:latin typeface="KG Sorry Not Sorry Chub" panose="02000506000000020004" pitchFamily="2" charset="0"/>
              </a:rPr>
              <a:t>To Do</a:t>
            </a:r>
          </a:p>
        </p:txBody>
      </p:sp>
      <p:sp>
        <p:nvSpPr>
          <p:cNvPr id="11" name="Pentagon 10"/>
          <p:cNvSpPr/>
          <p:nvPr/>
        </p:nvSpPr>
        <p:spPr>
          <a:xfrm rot="10800000">
            <a:off x="4661105" y="5194201"/>
            <a:ext cx="2345211" cy="400050"/>
          </a:xfrm>
          <a:prstGeom prst="homePlate">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algn="ctr"/>
            <a:endParaRPr lang="en-US" sz="1998"/>
          </a:p>
        </p:txBody>
      </p:sp>
      <p:sp>
        <p:nvSpPr>
          <p:cNvPr id="12" name="TextBox 11"/>
          <p:cNvSpPr txBox="1"/>
          <p:nvPr/>
        </p:nvSpPr>
        <p:spPr>
          <a:xfrm>
            <a:off x="4902597" y="5071060"/>
            <a:ext cx="2091410" cy="641714"/>
          </a:xfrm>
          <a:prstGeom prst="rect">
            <a:avLst/>
          </a:prstGeom>
          <a:noFill/>
        </p:spPr>
        <p:txBody>
          <a:bodyPr wrap="square" rtlCol="0">
            <a:spAutoFit/>
          </a:bodyPr>
          <a:lstStyle/>
          <a:p>
            <a:pPr algn="ctr"/>
            <a:r>
              <a:rPr lang="en-US" sz="3570" dirty="0">
                <a:solidFill>
                  <a:schemeClr val="bg1"/>
                </a:solidFill>
                <a:latin typeface="KG Sorry Not Sorry Chub" panose="02000506000000020004" pitchFamily="2" charset="0"/>
              </a:rPr>
              <a:t>To Copy</a:t>
            </a:r>
          </a:p>
        </p:txBody>
      </p:sp>
      <p:sp>
        <p:nvSpPr>
          <p:cNvPr id="13" name="TextBox 12"/>
          <p:cNvSpPr txBox="1"/>
          <p:nvPr/>
        </p:nvSpPr>
        <p:spPr>
          <a:xfrm>
            <a:off x="297180" y="1784555"/>
            <a:ext cx="3202524" cy="1937197"/>
          </a:xfrm>
          <a:prstGeom prst="rect">
            <a:avLst/>
          </a:prstGeom>
          <a:noFill/>
        </p:spPr>
        <p:txBody>
          <a:bodyPr wrap="square" rtlCol="0">
            <a:spAutoFit/>
          </a:bodyPr>
          <a:lstStyle/>
          <a:p>
            <a:pPr marL="300038" indent="-300038">
              <a:lnSpc>
                <a:spcPct val="150000"/>
              </a:lnSpc>
              <a:buFont typeface="Wingdings" panose="05000000000000000000" pitchFamily="2" charset="2"/>
              <a:buChar char="q"/>
            </a:pPr>
            <a:r>
              <a:rPr lang="en-US" sz="1998" dirty="0"/>
              <a:t>Type expectation here.</a:t>
            </a:r>
          </a:p>
          <a:p>
            <a:pPr marL="300038" indent="-300038">
              <a:lnSpc>
                <a:spcPct val="150000"/>
              </a:lnSpc>
              <a:buFont typeface="Wingdings" panose="05000000000000000000" pitchFamily="2" charset="2"/>
              <a:buChar char="q"/>
            </a:pPr>
            <a:r>
              <a:rPr lang="en-US" sz="1998" dirty="0"/>
              <a:t>Type expectation here.</a:t>
            </a:r>
          </a:p>
          <a:p>
            <a:pPr marL="300038" indent="-300038">
              <a:lnSpc>
                <a:spcPct val="150000"/>
              </a:lnSpc>
              <a:buFont typeface="Wingdings" panose="05000000000000000000" pitchFamily="2" charset="2"/>
              <a:buChar char="q"/>
            </a:pPr>
            <a:r>
              <a:rPr lang="en-US" sz="1998" dirty="0"/>
              <a:t>Type expectation here.</a:t>
            </a:r>
          </a:p>
          <a:p>
            <a:pPr marL="300038" indent="-300038">
              <a:lnSpc>
                <a:spcPct val="150000"/>
              </a:lnSpc>
              <a:buFont typeface="Wingdings" panose="05000000000000000000" pitchFamily="2" charset="2"/>
              <a:buChar char="q"/>
            </a:pPr>
            <a:endParaRPr lang="en-US" sz="1998" dirty="0"/>
          </a:p>
        </p:txBody>
      </p:sp>
      <p:sp>
        <p:nvSpPr>
          <p:cNvPr id="14" name="TextBox 13"/>
          <p:cNvSpPr txBox="1"/>
          <p:nvPr/>
        </p:nvSpPr>
        <p:spPr>
          <a:xfrm>
            <a:off x="3685580" y="1783724"/>
            <a:ext cx="3202524" cy="1889556"/>
          </a:xfrm>
          <a:prstGeom prst="rect">
            <a:avLst/>
          </a:prstGeom>
          <a:noFill/>
        </p:spPr>
        <p:txBody>
          <a:bodyPr wrap="square" rtlCol="0">
            <a:spAutoFit/>
          </a:bodyPr>
          <a:lstStyle/>
          <a:p>
            <a:pPr marL="300038" indent="-300038">
              <a:lnSpc>
                <a:spcPct val="150000"/>
              </a:lnSpc>
              <a:buFont typeface="Wingdings" panose="05000000000000000000" pitchFamily="2" charset="2"/>
              <a:buChar char="q"/>
            </a:pPr>
            <a:r>
              <a:rPr lang="en-US" sz="1998" dirty="0"/>
              <a:t>Type expectation here.</a:t>
            </a:r>
          </a:p>
          <a:p>
            <a:pPr marL="300038" indent="-300038">
              <a:lnSpc>
                <a:spcPct val="150000"/>
              </a:lnSpc>
              <a:buFont typeface="Wingdings" panose="05000000000000000000" pitchFamily="2" charset="2"/>
              <a:buChar char="q"/>
            </a:pPr>
            <a:r>
              <a:rPr lang="en-US" sz="1998" dirty="0"/>
              <a:t>Type expectation here.</a:t>
            </a:r>
          </a:p>
          <a:p>
            <a:pPr marL="300038" indent="-300038">
              <a:lnSpc>
                <a:spcPct val="150000"/>
              </a:lnSpc>
              <a:buFont typeface="Wingdings" panose="05000000000000000000" pitchFamily="2" charset="2"/>
              <a:buChar char="q"/>
            </a:pPr>
            <a:r>
              <a:rPr lang="en-US" sz="1998" dirty="0"/>
              <a:t>Type expectation here.</a:t>
            </a:r>
          </a:p>
          <a:p>
            <a:pPr marL="300038" indent="-300038">
              <a:lnSpc>
                <a:spcPct val="150000"/>
              </a:lnSpc>
              <a:buFont typeface="Wingdings" panose="05000000000000000000" pitchFamily="2" charset="2"/>
              <a:buChar char="q"/>
            </a:pPr>
            <a:endParaRPr lang="en-US" sz="1998" dirty="0"/>
          </a:p>
        </p:txBody>
      </p:sp>
      <p:sp>
        <p:nvSpPr>
          <p:cNvPr id="16" name="TextBox 15"/>
          <p:cNvSpPr txBox="1"/>
          <p:nvPr/>
        </p:nvSpPr>
        <p:spPr>
          <a:xfrm>
            <a:off x="3685579" y="5562600"/>
            <a:ext cx="3308427" cy="1889556"/>
          </a:xfrm>
          <a:prstGeom prst="rect">
            <a:avLst/>
          </a:prstGeom>
          <a:noFill/>
        </p:spPr>
        <p:txBody>
          <a:bodyPr wrap="square" rtlCol="0">
            <a:spAutoFit/>
          </a:bodyPr>
          <a:lstStyle/>
          <a:p>
            <a:pPr marL="300038" indent="-300038">
              <a:lnSpc>
                <a:spcPct val="150000"/>
              </a:lnSpc>
              <a:buFont typeface="Wingdings" panose="05000000000000000000" pitchFamily="2" charset="2"/>
              <a:buChar char="q"/>
            </a:pPr>
            <a:r>
              <a:rPr lang="en-US" sz="1998" dirty="0"/>
              <a:t>Type expectation here.</a:t>
            </a:r>
          </a:p>
          <a:p>
            <a:pPr marL="300038" indent="-300038">
              <a:lnSpc>
                <a:spcPct val="150000"/>
              </a:lnSpc>
              <a:buFont typeface="Wingdings" panose="05000000000000000000" pitchFamily="2" charset="2"/>
              <a:buChar char="q"/>
            </a:pPr>
            <a:r>
              <a:rPr lang="en-US" sz="1998" dirty="0"/>
              <a:t>Type expectation here.</a:t>
            </a:r>
          </a:p>
          <a:p>
            <a:pPr marL="300038" indent="-300038">
              <a:lnSpc>
                <a:spcPct val="150000"/>
              </a:lnSpc>
              <a:buFont typeface="Wingdings" panose="05000000000000000000" pitchFamily="2" charset="2"/>
              <a:buChar char="q"/>
            </a:pPr>
            <a:r>
              <a:rPr lang="en-US" sz="1998" dirty="0"/>
              <a:t>Type expectation here.</a:t>
            </a:r>
          </a:p>
          <a:p>
            <a:pPr marL="300038" indent="-300038">
              <a:lnSpc>
                <a:spcPct val="150000"/>
              </a:lnSpc>
              <a:buFont typeface="Wingdings" panose="05000000000000000000" pitchFamily="2" charset="2"/>
              <a:buChar char="q"/>
            </a:pPr>
            <a:endParaRPr lang="en-US" sz="1998" dirty="0"/>
          </a:p>
        </p:txBody>
      </p:sp>
      <p:sp>
        <p:nvSpPr>
          <p:cNvPr id="20" name="Rectangle 19"/>
          <p:cNvSpPr/>
          <p:nvPr/>
        </p:nvSpPr>
        <p:spPr>
          <a:xfrm>
            <a:off x="28383" y="24613"/>
            <a:ext cx="7258435" cy="9551975"/>
          </a:xfrm>
          <a:prstGeom prst="rect">
            <a:avLst/>
          </a:prstGeom>
          <a:noFill/>
          <a:ln w="7620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algn="ctr"/>
            <a:endParaRPr lang="en-US" sz="1998"/>
          </a:p>
        </p:txBody>
      </p:sp>
      <p:sp>
        <p:nvSpPr>
          <p:cNvPr id="22" name="TextBox 21"/>
          <p:cNvSpPr txBox="1"/>
          <p:nvPr/>
        </p:nvSpPr>
        <p:spPr>
          <a:xfrm rot="16200000">
            <a:off x="5914236" y="8213284"/>
            <a:ext cx="2438400" cy="230832"/>
          </a:xfrm>
          <a:prstGeom prst="rect">
            <a:avLst/>
          </a:prstGeom>
          <a:noFill/>
        </p:spPr>
        <p:txBody>
          <a:bodyPr wrap="square" rtlCol="0">
            <a:spAutoFit/>
          </a:bodyPr>
          <a:lstStyle/>
          <a:p>
            <a:r>
              <a:rPr lang="en-US" sz="900" dirty="0">
                <a:latin typeface="Century Gothic" panose="020B0502020202020204" pitchFamily="34" charset="0"/>
                <a:ea typeface="Champagne &amp; Limousines" panose="020B0502020202020204" pitchFamily="34" charset="0"/>
              </a:rPr>
              <a:t>©Jennifer Findley</a:t>
            </a:r>
          </a:p>
        </p:txBody>
      </p:sp>
      <p:sp>
        <p:nvSpPr>
          <p:cNvPr id="24" name="TextBox 23"/>
          <p:cNvSpPr txBox="1"/>
          <p:nvPr/>
        </p:nvSpPr>
        <p:spPr>
          <a:xfrm>
            <a:off x="293943" y="5600871"/>
            <a:ext cx="3308427" cy="2306144"/>
          </a:xfrm>
          <a:prstGeom prst="rect">
            <a:avLst/>
          </a:prstGeom>
          <a:noFill/>
        </p:spPr>
        <p:txBody>
          <a:bodyPr wrap="square" rtlCol="0">
            <a:spAutoFit/>
          </a:bodyPr>
          <a:lstStyle/>
          <a:p>
            <a:pPr marL="300038" indent="-300038">
              <a:lnSpc>
                <a:spcPct val="120000"/>
              </a:lnSpc>
              <a:buFont typeface="Wingdings" panose="05000000000000000000" pitchFamily="2" charset="2"/>
              <a:buChar char="q"/>
            </a:pPr>
            <a:r>
              <a:rPr lang="en-US" sz="1998" dirty="0"/>
              <a:t>______________________</a:t>
            </a:r>
          </a:p>
          <a:p>
            <a:pPr marL="300038" indent="-300038">
              <a:lnSpc>
                <a:spcPct val="150000"/>
              </a:lnSpc>
              <a:buFont typeface="Wingdings" panose="05000000000000000000" pitchFamily="2" charset="2"/>
              <a:buChar char="q"/>
            </a:pPr>
            <a:r>
              <a:rPr lang="en-US" sz="1998" dirty="0"/>
              <a:t>Type expectation here.</a:t>
            </a:r>
          </a:p>
          <a:p>
            <a:pPr marL="300038" indent="-300038">
              <a:lnSpc>
                <a:spcPct val="150000"/>
              </a:lnSpc>
              <a:buFont typeface="Wingdings" panose="05000000000000000000" pitchFamily="2" charset="2"/>
              <a:buChar char="q"/>
            </a:pPr>
            <a:r>
              <a:rPr lang="en-US" sz="1998" dirty="0"/>
              <a:t>Type expectation here.</a:t>
            </a:r>
          </a:p>
          <a:p>
            <a:pPr marL="300038" indent="-300038">
              <a:lnSpc>
                <a:spcPct val="150000"/>
              </a:lnSpc>
              <a:buFont typeface="Wingdings" panose="05000000000000000000" pitchFamily="2" charset="2"/>
              <a:buChar char="q"/>
            </a:pPr>
            <a:r>
              <a:rPr lang="en-US" sz="1998" dirty="0"/>
              <a:t>Type expectation here.</a:t>
            </a:r>
          </a:p>
          <a:p>
            <a:pPr marL="300038" indent="-300038">
              <a:lnSpc>
                <a:spcPct val="150000"/>
              </a:lnSpc>
              <a:buFont typeface="Wingdings" panose="05000000000000000000" pitchFamily="2" charset="2"/>
              <a:buChar char="q"/>
            </a:pPr>
            <a:endParaRPr lang="en-US" sz="1998" dirty="0"/>
          </a:p>
        </p:txBody>
      </p:sp>
      <p:sp>
        <p:nvSpPr>
          <p:cNvPr id="25" name="TextBox 24"/>
          <p:cNvSpPr txBox="1"/>
          <p:nvPr/>
        </p:nvSpPr>
        <p:spPr>
          <a:xfrm>
            <a:off x="4776655" y="1484841"/>
            <a:ext cx="2359192" cy="369332"/>
          </a:xfrm>
          <a:prstGeom prst="rect">
            <a:avLst/>
          </a:prstGeom>
          <a:noFill/>
        </p:spPr>
        <p:txBody>
          <a:bodyPr wrap="square" rtlCol="0">
            <a:spAutoFit/>
          </a:bodyPr>
          <a:lstStyle/>
          <a:p>
            <a:r>
              <a:rPr lang="en-US" sz="1800" b="1" dirty="0">
                <a:latin typeface="Century Gothic" panose="020B0502020202020204" pitchFamily="34" charset="0"/>
              </a:rPr>
              <a:t>Type Center Name</a:t>
            </a:r>
          </a:p>
        </p:txBody>
      </p:sp>
      <p:sp>
        <p:nvSpPr>
          <p:cNvPr id="26" name="TextBox 25"/>
          <p:cNvSpPr txBox="1"/>
          <p:nvPr/>
        </p:nvSpPr>
        <p:spPr>
          <a:xfrm>
            <a:off x="329520" y="5214232"/>
            <a:ext cx="2359192" cy="369332"/>
          </a:xfrm>
          <a:prstGeom prst="rect">
            <a:avLst/>
          </a:prstGeom>
          <a:noFill/>
        </p:spPr>
        <p:txBody>
          <a:bodyPr wrap="square" rtlCol="0">
            <a:spAutoFit/>
          </a:bodyPr>
          <a:lstStyle/>
          <a:p>
            <a:r>
              <a:rPr lang="en-US" sz="1800" b="1" dirty="0">
                <a:latin typeface="Century Gothic" panose="020B0502020202020204" pitchFamily="34" charset="0"/>
              </a:rPr>
              <a:t>Type Center Name</a:t>
            </a:r>
          </a:p>
        </p:txBody>
      </p:sp>
      <p:sp>
        <p:nvSpPr>
          <p:cNvPr id="27" name="TextBox 26"/>
          <p:cNvSpPr txBox="1"/>
          <p:nvPr/>
        </p:nvSpPr>
        <p:spPr>
          <a:xfrm>
            <a:off x="4791056" y="5221842"/>
            <a:ext cx="2359192" cy="369332"/>
          </a:xfrm>
          <a:prstGeom prst="rect">
            <a:avLst/>
          </a:prstGeom>
          <a:noFill/>
        </p:spPr>
        <p:txBody>
          <a:bodyPr wrap="square" rtlCol="0">
            <a:spAutoFit/>
          </a:bodyPr>
          <a:lstStyle/>
          <a:p>
            <a:r>
              <a:rPr lang="en-US" sz="1800" b="1" dirty="0">
                <a:latin typeface="Century Gothic" panose="020B0502020202020204" pitchFamily="34" charset="0"/>
              </a:rPr>
              <a:t>Type Center Name</a:t>
            </a:r>
          </a:p>
        </p:txBody>
      </p:sp>
      <p:sp>
        <p:nvSpPr>
          <p:cNvPr id="28" name="TextBox 27"/>
          <p:cNvSpPr txBox="1"/>
          <p:nvPr/>
        </p:nvSpPr>
        <p:spPr>
          <a:xfrm>
            <a:off x="71120" y="1019257"/>
            <a:ext cx="7192105" cy="400110"/>
          </a:xfrm>
          <a:prstGeom prst="rect">
            <a:avLst/>
          </a:prstGeom>
          <a:noFill/>
        </p:spPr>
        <p:txBody>
          <a:bodyPr wrap="square" rtlCol="0">
            <a:spAutoFit/>
          </a:bodyPr>
          <a:lstStyle/>
          <a:p>
            <a:r>
              <a:rPr lang="en-US" sz="2000" b="1" dirty="0">
                <a:latin typeface="Century Gothic" panose="020B0502020202020204" pitchFamily="34" charset="0"/>
                <a:ea typeface="AGHowDoYouSurvive" panose="02000603000000000000" pitchFamily="2" charset="0"/>
              </a:rPr>
              <a:t>Name: ________________________ Week of: ______________</a:t>
            </a:r>
          </a:p>
        </p:txBody>
      </p:sp>
    </p:spTree>
    <p:extLst>
      <p:ext uri="{BB962C8B-B14F-4D97-AF65-F5344CB8AC3E}">
        <p14:creationId xmlns:p14="http://schemas.microsoft.com/office/powerpoint/2010/main" val="610172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38392"/>
            <a:ext cx="7315200" cy="901738"/>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algn="ctr"/>
            <a:endParaRPr lang="en-US" sz="1998"/>
          </a:p>
        </p:txBody>
      </p:sp>
      <p:graphicFrame>
        <p:nvGraphicFramePr>
          <p:cNvPr id="4" name="Table 3"/>
          <p:cNvGraphicFramePr>
            <a:graphicFrameLocks noGrp="1"/>
          </p:cNvGraphicFramePr>
          <p:nvPr>
            <p:extLst>
              <p:ext uri="{D42A27DB-BD31-4B8C-83A1-F6EECF244321}">
                <p14:modId xmlns:p14="http://schemas.microsoft.com/office/powerpoint/2010/main" val="3264464301"/>
              </p:ext>
            </p:extLst>
          </p:nvPr>
        </p:nvGraphicFramePr>
        <p:xfrm>
          <a:off x="297180" y="1439693"/>
          <a:ext cx="6720840" cy="8009108"/>
        </p:xfrm>
        <a:graphic>
          <a:graphicData uri="http://schemas.openxmlformats.org/drawingml/2006/table">
            <a:tbl>
              <a:tblPr firstRow="1" bandRow="1">
                <a:tableStyleId>{5940675A-B579-460E-94D1-54222C63F5DA}</a:tableStyleId>
              </a:tblPr>
              <a:tblGrid>
                <a:gridCol w="3360420">
                  <a:extLst>
                    <a:ext uri="{9D8B030D-6E8A-4147-A177-3AD203B41FA5}">
                      <a16:colId xmlns:a16="http://schemas.microsoft.com/office/drawing/2014/main" val="20000"/>
                    </a:ext>
                  </a:extLst>
                </a:gridCol>
                <a:gridCol w="3360420">
                  <a:extLst>
                    <a:ext uri="{9D8B030D-6E8A-4147-A177-3AD203B41FA5}">
                      <a16:colId xmlns:a16="http://schemas.microsoft.com/office/drawing/2014/main" val="20001"/>
                    </a:ext>
                  </a:extLst>
                </a:gridCol>
              </a:tblGrid>
              <a:tr h="3974136">
                <a:tc>
                  <a:txBody>
                    <a:bodyPr/>
                    <a:lstStyle/>
                    <a:p>
                      <a:endParaRPr lang="en-US" sz="1900" dirty="0"/>
                    </a:p>
                  </a:txBody>
                  <a:tcPr marL="96012" marR="96012" marT="48006" marB="48006"/>
                </a:tc>
                <a:tc>
                  <a:txBody>
                    <a:bodyPr/>
                    <a:lstStyle/>
                    <a:p>
                      <a:endParaRPr lang="en-US" sz="1900"/>
                    </a:p>
                  </a:txBody>
                  <a:tcPr marL="96012" marR="96012" marT="48006" marB="48006"/>
                </a:tc>
                <a:extLst>
                  <a:ext uri="{0D108BD9-81ED-4DB2-BD59-A6C34878D82A}">
                    <a16:rowId xmlns:a16="http://schemas.microsoft.com/office/drawing/2014/main" val="10000"/>
                  </a:ext>
                </a:extLst>
              </a:tr>
              <a:tr h="4034972">
                <a:tc>
                  <a:txBody>
                    <a:bodyPr/>
                    <a:lstStyle/>
                    <a:p>
                      <a:endParaRPr lang="en-US" dirty="0"/>
                    </a:p>
                  </a:txBody>
                  <a:tcPr marL="96012" marR="96012" marT="48006" marB="48006"/>
                </a:tc>
                <a:tc>
                  <a:txBody>
                    <a:bodyPr/>
                    <a:lstStyle/>
                    <a:p>
                      <a:endParaRPr lang="en-US" sz="1900" dirty="0"/>
                    </a:p>
                  </a:txBody>
                  <a:tcPr marL="96012" marR="96012" marT="48006" marB="48006"/>
                </a:tc>
                <a:extLst>
                  <a:ext uri="{0D108BD9-81ED-4DB2-BD59-A6C34878D82A}">
                    <a16:rowId xmlns:a16="http://schemas.microsoft.com/office/drawing/2014/main" val="10001"/>
                  </a:ext>
                </a:extLst>
              </a:tr>
            </a:tbl>
          </a:graphicData>
        </a:graphic>
      </p:graphicFrame>
      <p:sp>
        <p:nvSpPr>
          <p:cNvPr id="5" name="Pentagon 4"/>
          <p:cNvSpPr/>
          <p:nvPr/>
        </p:nvSpPr>
        <p:spPr>
          <a:xfrm>
            <a:off x="300716" y="1451624"/>
            <a:ext cx="2345211" cy="400050"/>
          </a:xfrm>
          <a:prstGeom prst="homePlate">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algn="ctr"/>
            <a:endParaRPr lang="en-US" sz="1998"/>
          </a:p>
        </p:txBody>
      </p:sp>
      <p:sp>
        <p:nvSpPr>
          <p:cNvPr id="6" name="TextBox 5"/>
          <p:cNvSpPr txBox="1"/>
          <p:nvPr/>
        </p:nvSpPr>
        <p:spPr>
          <a:xfrm>
            <a:off x="315119" y="1477231"/>
            <a:ext cx="2359192" cy="369332"/>
          </a:xfrm>
          <a:prstGeom prst="rect">
            <a:avLst/>
          </a:prstGeom>
          <a:noFill/>
        </p:spPr>
        <p:txBody>
          <a:bodyPr wrap="square" rtlCol="0">
            <a:spAutoFit/>
          </a:bodyPr>
          <a:lstStyle/>
          <a:p>
            <a:r>
              <a:rPr lang="en-US" sz="1800" b="1" dirty="0">
                <a:latin typeface="Century Gothic" panose="020B0502020202020204" pitchFamily="34" charset="0"/>
              </a:rPr>
              <a:t>Type Center Name</a:t>
            </a:r>
          </a:p>
        </p:txBody>
      </p:sp>
      <p:sp>
        <p:nvSpPr>
          <p:cNvPr id="7" name="Pentagon 6"/>
          <p:cNvSpPr/>
          <p:nvPr/>
        </p:nvSpPr>
        <p:spPr>
          <a:xfrm>
            <a:off x="294149" y="5409340"/>
            <a:ext cx="2345211" cy="400050"/>
          </a:xfrm>
          <a:prstGeom prst="homePlate">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algn="ctr"/>
            <a:endParaRPr lang="en-US" sz="1998"/>
          </a:p>
        </p:txBody>
      </p:sp>
      <p:sp>
        <p:nvSpPr>
          <p:cNvPr id="9" name="Pentagon 8"/>
          <p:cNvSpPr/>
          <p:nvPr/>
        </p:nvSpPr>
        <p:spPr>
          <a:xfrm rot="10800000">
            <a:off x="4661105" y="1451625"/>
            <a:ext cx="2345211" cy="400050"/>
          </a:xfrm>
          <a:prstGeom prst="homePlate">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algn="ctr"/>
            <a:endParaRPr lang="en-US" sz="1998"/>
          </a:p>
        </p:txBody>
      </p:sp>
      <p:sp>
        <p:nvSpPr>
          <p:cNvPr id="10" name="TextBox 9"/>
          <p:cNvSpPr txBox="1"/>
          <p:nvPr/>
        </p:nvSpPr>
        <p:spPr>
          <a:xfrm>
            <a:off x="5198645" y="1339486"/>
            <a:ext cx="2091410" cy="641714"/>
          </a:xfrm>
          <a:prstGeom prst="rect">
            <a:avLst/>
          </a:prstGeom>
          <a:noFill/>
        </p:spPr>
        <p:txBody>
          <a:bodyPr wrap="square" rtlCol="0">
            <a:spAutoFit/>
          </a:bodyPr>
          <a:lstStyle/>
          <a:p>
            <a:r>
              <a:rPr lang="en-US" sz="3570" dirty="0">
                <a:solidFill>
                  <a:schemeClr val="bg1"/>
                </a:solidFill>
                <a:latin typeface="KG Sorry Not Sorry Chub" panose="02000506000000020004" pitchFamily="2" charset="0"/>
              </a:rPr>
              <a:t>To Do</a:t>
            </a:r>
          </a:p>
        </p:txBody>
      </p:sp>
      <p:sp>
        <p:nvSpPr>
          <p:cNvPr id="11" name="Pentagon 10"/>
          <p:cNvSpPr/>
          <p:nvPr/>
        </p:nvSpPr>
        <p:spPr>
          <a:xfrm rot="10800000">
            <a:off x="4661105" y="5426433"/>
            <a:ext cx="2345211" cy="400050"/>
          </a:xfrm>
          <a:prstGeom prst="homePlate">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algn="ctr"/>
            <a:endParaRPr lang="en-US" sz="1998"/>
          </a:p>
        </p:txBody>
      </p:sp>
      <p:sp>
        <p:nvSpPr>
          <p:cNvPr id="20" name="Rectangle 19"/>
          <p:cNvSpPr/>
          <p:nvPr/>
        </p:nvSpPr>
        <p:spPr>
          <a:xfrm>
            <a:off x="28383" y="24613"/>
            <a:ext cx="7258435" cy="9551975"/>
          </a:xfrm>
          <a:prstGeom prst="rect">
            <a:avLst/>
          </a:prstGeom>
          <a:noFill/>
          <a:ln w="7620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algn="ctr"/>
            <a:endParaRPr lang="en-US" sz="1998"/>
          </a:p>
        </p:txBody>
      </p:sp>
      <p:sp>
        <p:nvSpPr>
          <p:cNvPr id="21" name="TextBox 20"/>
          <p:cNvSpPr txBox="1"/>
          <p:nvPr/>
        </p:nvSpPr>
        <p:spPr>
          <a:xfrm>
            <a:off x="71120" y="1019257"/>
            <a:ext cx="7192105" cy="400110"/>
          </a:xfrm>
          <a:prstGeom prst="rect">
            <a:avLst/>
          </a:prstGeom>
          <a:noFill/>
        </p:spPr>
        <p:txBody>
          <a:bodyPr wrap="square" rtlCol="0">
            <a:spAutoFit/>
          </a:bodyPr>
          <a:lstStyle/>
          <a:p>
            <a:r>
              <a:rPr lang="en-US" sz="2000" b="1" dirty="0">
                <a:latin typeface="Century Gothic" panose="020B0502020202020204" pitchFamily="34" charset="0"/>
                <a:ea typeface="AGHowDoYouSurvive" panose="02000603000000000000" pitchFamily="2" charset="0"/>
              </a:rPr>
              <a:t>Name: ________________________ Week of: ______________</a:t>
            </a:r>
          </a:p>
        </p:txBody>
      </p:sp>
      <p:sp>
        <p:nvSpPr>
          <p:cNvPr id="22" name="TextBox 21"/>
          <p:cNvSpPr txBox="1"/>
          <p:nvPr/>
        </p:nvSpPr>
        <p:spPr>
          <a:xfrm rot="16200000">
            <a:off x="5914236" y="8213284"/>
            <a:ext cx="2438400" cy="230832"/>
          </a:xfrm>
          <a:prstGeom prst="rect">
            <a:avLst/>
          </a:prstGeom>
          <a:noFill/>
        </p:spPr>
        <p:txBody>
          <a:bodyPr wrap="square" rtlCol="0">
            <a:spAutoFit/>
          </a:bodyPr>
          <a:lstStyle/>
          <a:p>
            <a:r>
              <a:rPr lang="en-US" sz="900" dirty="0">
                <a:latin typeface="Century Gothic" panose="020B0502020202020204" pitchFamily="34" charset="0"/>
                <a:ea typeface="Champagne &amp; Limousines" panose="020B0502020202020204" pitchFamily="34" charset="0"/>
              </a:rPr>
              <a:t>©Jennifer Findley</a:t>
            </a:r>
          </a:p>
        </p:txBody>
      </p:sp>
      <p:sp>
        <p:nvSpPr>
          <p:cNvPr id="25" name="TextBox 24"/>
          <p:cNvSpPr txBox="1"/>
          <p:nvPr/>
        </p:nvSpPr>
        <p:spPr>
          <a:xfrm>
            <a:off x="4776655" y="1484841"/>
            <a:ext cx="2359192" cy="369332"/>
          </a:xfrm>
          <a:prstGeom prst="rect">
            <a:avLst/>
          </a:prstGeom>
          <a:noFill/>
        </p:spPr>
        <p:txBody>
          <a:bodyPr wrap="square" rtlCol="0">
            <a:spAutoFit/>
          </a:bodyPr>
          <a:lstStyle/>
          <a:p>
            <a:r>
              <a:rPr lang="en-US" sz="1800" b="1" dirty="0">
                <a:latin typeface="Century Gothic" panose="020B0502020202020204" pitchFamily="34" charset="0"/>
              </a:rPr>
              <a:t>Type Center Name</a:t>
            </a:r>
          </a:p>
        </p:txBody>
      </p:sp>
      <p:sp>
        <p:nvSpPr>
          <p:cNvPr id="26" name="TextBox 25"/>
          <p:cNvSpPr txBox="1"/>
          <p:nvPr/>
        </p:nvSpPr>
        <p:spPr>
          <a:xfrm>
            <a:off x="265767" y="5398809"/>
            <a:ext cx="2274471" cy="369332"/>
          </a:xfrm>
          <a:prstGeom prst="rect">
            <a:avLst/>
          </a:prstGeom>
          <a:noFill/>
        </p:spPr>
        <p:txBody>
          <a:bodyPr wrap="square" rtlCol="0">
            <a:spAutoFit/>
          </a:bodyPr>
          <a:lstStyle/>
          <a:p>
            <a:r>
              <a:rPr lang="en-US" sz="1800" b="1" dirty="0">
                <a:latin typeface="Century Gothic" panose="020B0502020202020204" pitchFamily="34" charset="0"/>
              </a:rPr>
              <a:t>Type Center Name</a:t>
            </a:r>
          </a:p>
        </p:txBody>
      </p:sp>
      <p:sp>
        <p:nvSpPr>
          <p:cNvPr id="27" name="TextBox 26"/>
          <p:cNvSpPr txBox="1"/>
          <p:nvPr/>
        </p:nvSpPr>
        <p:spPr>
          <a:xfrm>
            <a:off x="4758902" y="5405168"/>
            <a:ext cx="2359192" cy="369332"/>
          </a:xfrm>
          <a:prstGeom prst="rect">
            <a:avLst/>
          </a:prstGeom>
          <a:noFill/>
        </p:spPr>
        <p:txBody>
          <a:bodyPr wrap="square" rtlCol="0">
            <a:spAutoFit/>
          </a:bodyPr>
          <a:lstStyle/>
          <a:p>
            <a:r>
              <a:rPr lang="en-US" sz="1800" b="1" dirty="0">
                <a:latin typeface="Century Gothic" panose="020B0502020202020204" pitchFamily="34" charset="0"/>
              </a:rPr>
              <a:t>Type Center Name</a:t>
            </a:r>
          </a:p>
        </p:txBody>
      </p:sp>
      <p:grpSp>
        <p:nvGrpSpPr>
          <p:cNvPr id="15" name="Group 14"/>
          <p:cNvGrpSpPr/>
          <p:nvPr/>
        </p:nvGrpSpPr>
        <p:grpSpPr>
          <a:xfrm>
            <a:off x="293878" y="1873704"/>
            <a:ext cx="3223764" cy="3388919"/>
            <a:chOff x="293878" y="1873704"/>
            <a:chExt cx="3223764" cy="3388919"/>
          </a:xfrm>
        </p:grpSpPr>
        <p:sp>
          <p:nvSpPr>
            <p:cNvPr id="13" name="TextBox 12"/>
            <p:cNvSpPr txBox="1"/>
            <p:nvPr/>
          </p:nvSpPr>
          <p:spPr>
            <a:xfrm>
              <a:off x="315118" y="2133178"/>
              <a:ext cx="3202524" cy="1475981"/>
            </a:xfrm>
            <a:prstGeom prst="rect">
              <a:avLst/>
            </a:prstGeom>
            <a:noFill/>
          </p:spPr>
          <p:txBody>
            <a:bodyPr wrap="square" rtlCol="0">
              <a:spAutoFit/>
            </a:bodyPr>
            <a:lstStyle/>
            <a:p>
              <a:pPr marL="300038" indent="-300038">
                <a:lnSpc>
                  <a:spcPct val="150000"/>
                </a:lnSpc>
                <a:buFont typeface="Wingdings" panose="05000000000000000000" pitchFamily="2" charset="2"/>
                <a:buChar char="q"/>
              </a:pPr>
              <a:r>
                <a:rPr lang="en-US" sz="1998" dirty="0"/>
                <a:t>Type expectation here.</a:t>
              </a:r>
            </a:p>
            <a:p>
              <a:pPr marL="300038" indent="-300038">
                <a:lnSpc>
                  <a:spcPct val="150000"/>
                </a:lnSpc>
                <a:buFont typeface="Wingdings" panose="05000000000000000000" pitchFamily="2" charset="2"/>
                <a:buChar char="q"/>
              </a:pPr>
              <a:r>
                <a:rPr lang="en-US" sz="1998" dirty="0"/>
                <a:t>Type expectation here.</a:t>
              </a:r>
            </a:p>
            <a:p>
              <a:pPr marL="300038" indent="-300038">
                <a:lnSpc>
                  <a:spcPct val="150000"/>
                </a:lnSpc>
                <a:buFont typeface="Wingdings" panose="05000000000000000000" pitchFamily="2" charset="2"/>
                <a:buChar char="q"/>
              </a:pPr>
              <a:r>
                <a:rPr lang="en-US" sz="1998" dirty="0"/>
                <a:t>Type expectation here.</a:t>
              </a:r>
            </a:p>
          </p:txBody>
        </p:sp>
        <p:sp>
          <p:nvSpPr>
            <p:cNvPr id="8" name="TextBox 7"/>
            <p:cNvSpPr txBox="1"/>
            <p:nvPr/>
          </p:nvSpPr>
          <p:spPr>
            <a:xfrm>
              <a:off x="329520" y="1873704"/>
              <a:ext cx="2504077" cy="400110"/>
            </a:xfrm>
            <a:prstGeom prst="rect">
              <a:avLst/>
            </a:prstGeom>
            <a:noFill/>
          </p:spPr>
          <p:txBody>
            <a:bodyPr wrap="square" rtlCol="0">
              <a:spAutoFit/>
            </a:bodyPr>
            <a:lstStyle/>
            <a:p>
              <a:r>
                <a:rPr lang="en-US" sz="2000" b="1" dirty="0">
                  <a:latin typeface="Century Gothic" panose="020B0502020202020204" pitchFamily="34" charset="0"/>
                </a:rPr>
                <a:t>Must Do:</a:t>
              </a:r>
            </a:p>
          </p:txBody>
        </p:sp>
        <p:sp>
          <p:nvSpPr>
            <p:cNvPr id="28" name="TextBox 27"/>
            <p:cNvSpPr txBox="1"/>
            <p:nvPr/>
          </p:nvSpPr>
          <p:spPr>
            <a:xfrm>
              <a:off x="293878" y="3786642"/>
              <a:ext cx="3202524" cy="1475981"/>
            </a:xfrm>
            <a:prstGeom prst="rect">
              <a:avLst/>
            </a:prstGeom>
            <a:noFill/>
          </p:spPr>
          <p:txBody>
            <a:bodyPr wrap="square" rtlCol="0">
              <a:spAutoFit/>
            </a:bodyPr>
            <a:lstStyle/>
            <a:p>
              <a:pPr marL="300038" indent="-300038">
                <a:lnSpc>
                  <a:spcPct val="150000"/>
                </a:lnSpc>
                <a:buFont typeface="Wingdings" panose="05000000000000000000" pitchFamily="2" charset="2"/>
                <a:buChar char="q"/>
              </a:pPr>
              <a:r>
                <a:rPr lang="en-US" sz="1998" dirty="0"/>
                <a:t>Type expectation here.</a:t>
              </a:r>
            </a:p>
            <a:p>
              <a:pPr marL="300038" indent="-300038">
                <a:lnSpc>
                  <a:spcPct val="150000"/>
                </a:lnSpc>
                <a:buFont typeface="Wingdings" panose="05000000000000000000" pitchFamily="2" charset="2"/>
                <a:buChar char="q"/>
              </a:pPr>
              <a:r>
                <a:rPr lang="en-US" sz="1998" dirty="0"/>
                <a:t>Type expectation here.</a:t>
              </a:r>
            </a:p>
            <a:p>
              <a:pPr marL="300038" indent="-300038">
                <a:lnSpc>
                  <a:spcPct val="150000"/>
                </a:lnSpc>
                <a:buFont typeface="Wingdings" panose="05000000000000000000" pitchFamily="2" charset="2"/>
                <a:buChar char="q"/>
              </a:pPr>
              <a:r>
                <a:rPr lang="en-US" sz="1998" dirty="0"/>
                <a:t>Type expectation here.</a:t>
              </a:r>
            </a:p>
          </p:txBody>
        </p:sp>
        <p:sp>
          <p:nvSpPr>
            <p:cNvPr id="29" name="TextBox 28"/>
            <p:cNvSpPr txBox="1"/>
            <p:nvPr/>
          </p:nvSpPr>
          <p:spPr>
            <a:xfrm>
              <a:off x="308280" y="3527168"/>
              <a:ext cx="2504077" cy="400110"/>
            </a:xfrm>
            <a:prstGeom prst="rect">
              <a:avLst/>
            </a:prstGeom>
            <a:noFill/>
          </p:spPr>
          <p:txBody>
            <a:bodyPr wrap="square" rtlCol="0">
              <a:spAutoFit/>
            </a:bodyPr>
            <a:lstStyle/>
            <a:p>
              <a:r>
                <a:rPr lang="en-US" sz="2000" b="1" dirty="0">
                  <a:latin typeface="Century Gothic" panose="020B0502020202020204" pitchFamily="34" charset="0"/>
                </a:rPr>
                <a:t>May Do:</a:t>
              </a:r>
            </a:p>
          </p:txBody>
        </p:sp>
      </p:grpSp>
      <p:grpSp>
        <p:nvGrpSpPr>
          <p:cNvPr id="30" name="Group 29"/>
          <p:cNvGrpSpPr/>
          <p:nvPr/>
        </p:nvGrpSpPr>
        <p:grpSpPr>
          <a:xfrm>
            <a:off x="3657494" y="1854173"/>
            <a:ext cx="3223764" cy="3388919"/>
            <a:chOff x="293878" y="1873704"/>
            <a:chExt cx="3223764" cy="3388919"/>
          </a:xfrm>
        </p:grpSpPr>
        <p:sp>
          <p:nvSpPr>
            <p:cNvPr id="31" name="TextBox 30"/>
            <p:cNvSpPr txBox="1"/>
            <p:nvPr/>
          </p:nvSpPr>
          <p:spPr>
            <a:xfrm>
              <a:off x="315118" y="2133178"/>
              <a:ext cx="3202524" cy="1937197"/>
            </a:xfrm>
            <a:prstGeom prst="rect">
              <a:avLst/>
            </a:prstGeom>
            <a:noFill/>
          </p:spPr>
          <p:txBody>
            <a:bodyPr wrap="square" rtlCol="0">
              <a:spAutoFit/>
            </a:bodyPr>
            <a:lstStyle/>
            <a:p>
              <a:pPr marL="300038" indent="-300038">
                <a:lnSpc>
                  <a:spcPct val="150000"/>
                </a:lnSpc>
                <a:buFont typeface="Wingdings" panose="05000000000000000000" pitchFamily="2" charset="2"/>
                <a:buChar char="q"/>
              </a:pPr>
              <a:r>
                <a:rPr lang="en-US" sz="1998" dirty="0"/>
                <a:t>Type expectation here.</a:t>
              </a:r>
            </a:p>
            <a:p>
              <a:pPr marL="300038" indent="-300038">
                <a:lnSpc>
                  <a:spcPct val="150000"/>
                </a:lnSpc>
                <a:buFont typeface="Wingdings" panose="05000000000000000000" pitchFamily="2" charset="2"/>
                <a:buChar char="q"/>
              </a:pPr>
              <a:r>
                <a:rPr lang="en-US" sz="1998" dirty="0"/>
                <a:t>Type expectation here.</a:t>
              </a:r>
            </a:p>
            <a:p>
              <a:pPr marL="300038" indent="-300038">
                <a:lnSpc>
                  <a:spcPct val="150000"/>
                </a:lnSpc>
                <a:buFont typeface="Wingdings" panose="05000000000000000000" pitchFamily="2" charset="2"/>
                <a:buChar char="q"/>
              </a:pPr>
              <a:r>
                <a:rPr lang="en-US" sz="1998" dirty="0"/>
                <a:t>Type expectation here.</a:t>
              </a:r>
            </a:p>
            <a:p>
              <a:pPr>
                <a:lnSpc>
                  <a:spcPct val="150000"/>
                </a:lnSpc>
              </a:pPr>
              <a:endParaRPr lang="en-US" sz="1998" dirty="0"/>
            </a:p>
          </p:txBody>
        </p:sp>
        <p:sp>
          <p:nvSpPr>
            <p:cNvPr id="32" name="TextBox 31"/>
            <p:cNvSpPr txBox="1"/>
            <p:nvPr/>
          </p:nvSpPr>
          <p:spPr>
            <a:xfrm>
              <a:off x="329520" y="1873704"/>
              <a:ext cx="2504077" cy="400110"/>
            </a:xfrm>
            <a:prstGeom prst="rect">
              <a:avLst/>
            </a:prstGeom>
            <a:noFill/>
          </p:spPr>
          <p:txBody>
            <a:bodyPr wrap="square" rtlCol="0">
              <a:spAutoFit/>
            </a:bodyPr>
            <a:lstStyle/>
            <a:p>
              <a:r>
                <a:rPr lang="en-US" sz="2000" b="1" dirty="0">
                  <a:latin typeface="Century Gothic" panose="020B0502020202020204" pitchFamily="34" charset="0"/>
                </a:rPr>
                <a:t>Must Do:</a:t>
              </a:r>
            </a:p>
          </p:txBody>
        </p:sp>
        <p:sp>
          <p:nvSpPr>
            <p:cNvPr id="33" name="TextBox 32"/>
            <p:cNvSpPr txBox="1"/>
            <p:nvPr/>
          </p:nvSpPr>
          <p:spPr>
            <a:xfrm>
              <a:off x="293878" y="3786642"/>
              <a:ext cx="3202524" cy="1475981"/>
            </a:xfrm>
            <a:prstGeom prst="rect">
              <a:avLst/>
            </a:prstGeom>
            <a:noFill/>
          </p:spPr>
          <p:txBody>
            <a:bodyPr wrap="square" rtlCol="0">
              <a:spAutoFit/>
            </a:bodyPr>
            <a:lstStyle/>
            <a:p>
              <a:pPr marL="300038" indent="-300038">
                <a:lnSpc>
                  <a:spcPct val="150000"/>
                </a:lnSpc>
                <a:buFont typeface="Wingdings" panose="05000000000000000000" pitchFamily="2" charset="2"/>
                <a:buChar char="q"/>
              </a:pPr>
              <a:r>
                <a:rPr lang="en-US" sz="1998" dirty="0"/>
                <a:t>Type expectation here.</a:t>
              </a:r>
            </a:p>
            <a:p>
              <a:pPr marL="300038" indent="-300038">
                <a:lnSpc>
                  <a:spcPct val="150000"/>
                </a:lnSpc>
                <a:buFont typeface="Wingdings" panose="05000000000000000000" pitchFamily="2" charset="2"/>
                <a:buChar char="q"/>
              </a:pPr>
              <a:r>
                <a:rPr lang="en-US" sz="1998" dirty="0"/>
                <a:t>Type expectation here.</a:t>
              </a:r>
            </a:p>
            <a:p>
              <a:pPr marL="300038" indent="-300038">
                <a:lnSpc>
                  <a:spcPct val="150000"/>
                </a:lnSpc>
                <a:buFont typeface="Wingdings" panose="05000000000000000000" pitchFamily="2" charset="2"/>
                <a:buChar char="q"/>
              </a:pPr>
              <a:r>
                <a:rPr lang="en-US" sz="1998" dirty="0"/>
                <a:t>Type expectation here.</a:t>
              </a:r>
            </a:p>
          </p:txBody>
        </p:sp>
        <p:sp>
          <p:nvSpPr>
            <p:cNvPr id="34" name="TextBox 33"/>
            <p:cNvSpPr txBox="1"/>
            <p:nvPr/>
          </p:nvSpPr>
          <p:spPr>
            <a:xfrm>
              <a:off x="308280" y="3527168"/>
              <a:ext cx="2504077" cy="400110"/>
            </a:xfrm>
            <a:prstGeom prst="rect">
              <a:avLst/>
            </a:prstGeom>
            <a:noFill/>
          </p:spPr>
          <p:txBody>
            <a:bodyPr wrap="square" rtlCol="0">
              <a:spAutoFit/>
            </a:bodyPr>
            <a:lstStyle/>
            <a:p>
              <a:r>
                <a:rPr lang="en-US" sz="2000" b="1" dirty="0">
                  <a:latin typeface="Century Gothic" panose="020B0502020202020204" pitchFamily="34" charset="0"/>
                </a:rPr>
                <a:t>May Do:</a:t>
              </a:r>
            </a:p>
          </p:txBody>
        </p:sp>
      </p:grpSp>
      <p:grpSp>
        <p:nvGrpSpPr>
          <p:cNvPr id="35" name="Group 34"/>
          <p:cNvGrpSpPr/>
          <p:nvPr/>
        </p:nvGrpSpPr>
        <p:grpSpPr>
          <a:xfrm>
            <a:off x="272638" y="5956108"/>
            <a:ext cx="3223764" cy="3388919"/>
            <a:chOff x="293878" y="1873704"/>
            <a:chExt cx="3223764" cy="3388919"/>
          </a:xfrm>
        </p:grpSpPr>
        <p:sp>
          <p:nvSpPr>
            <p:cNvPr id="36" name="TextBox 35"/>
            <p:cNvSpPr txBox="1"/>
            <p:nvPr/>
          </p:nvSpPr>
          <p:spPr>
            <a:xfrm>
              <a:off x="315118" y="2133178"/>
              <a:ext cx="3202524" cy="1475981"/>
            </a:xfrm>
            <a:prstGeom prst="rect">
              <a:avLst/>
            </a:prstGeom>
            <a:noFill/>
          </p:spPr>
          <p:txBody>
            <a:bodyPr wrap="square" rtlCol="0">
              <a:spAutoFit/>
            </a:bodyPr>
            <a:lstStyle/>
            <a:p>
              <a:pPr marL="300038" indent="-300038">
                <a:lnSpc>
                  <a:spcPct val="150000"/>
                </a:lnSpc>
                <a:buFont typeface="Wingdings" panose="05000000000000000000" pitchFamily="2" charset="2"/>
                <a:buChar char="q"/>
              </a:pPr>
              <a:r>
                <a:rPr lang="en-US" sz="1998" dirty="0"/>
                <a:t>Type expectation here.</a:t>
              </a:r>
            </a:p>
            <a:p>
              <a:pPr marL="300038" indent="-300038">
                <a:lnSpc>
                  <a:spcPct val="150000"/>
                </a:lnSpc>
                <a:buFont typeface="Wingdings" panose="05000000000000000000" pitchFamily="2" charset="2"/>
                <a:buChar char="q"/>
              </a:pPr>
              <a:r>
                <a:rPr lang="en-US" sz="1998" dirty="0"/>
                <a:t>Type expectation here.</a:t>
              </a:r>
            </a:p>
            <a:p>
              <a:pPr marL="300038" indent="-300038">
                <a:lnSpc>
                  <a:spcPct val="150000"/>
                </a:lnSpc>
                <a:buFont typeface="Wingdings" panose="05000000000000000000" pitchFamily="2" charset="2"/>
                <a:buChar char="q"/>
              </a:pPr>
              <a:r>
                <a:rPr lang="en-US" sz="1998" dirty="0"/>
                <a:t>Type expectation here.</a:t>
              </a:r>
            </a:p>
          </p:txBody>
        </p:sp>
        <p:sp>
          <p:nvSpPr>
            <p:cNvPr id="37" name="TextBox 36"/>
            <p:cNvSpPr txBox="1"/>
            <p:nvPr/>
          </p:nvSpPr>
          <p:spPr>
            <a:xfrm>
              <a:off x="329520" y="1873704"/>
              <a:ext cx="2504077" cy="400110"/>
            </a:xfrm>
            <a:prstGeom prst="rect">
              <a:avLst/>
            </a:prstGeom>
            <a:noFill/>
          </p:spPr>
          <p:txBody>
            <a:bodyPr wrap="square" rtlCol="0">
              <a:spAutoFit/>
            </a:bodyPr>
            <a:lstStyle/>
            <a:p>
              <a:r>
                <a:rPr lang="en-US" sz="2000" b="1" dirty="0">
                  <a:latin typeface="Century Gothic" panose="020B0502020202020204" pitchFamily="34" charset="0"/>
                </a:rPr>
                <a:t>Must Do:</a:t>
              </a:r>
            </a:p>
          </p:txBody>
        </p:sp>
        <p:sp>
          <p:nvSpPr>
            <p:cNvPr id="38" name="TextBox 37"/>
            <p:cNvSpPr txBox="1"/>
            <p:nvPr/>
          </p:nvSpPr>
          <p:spPr>
            <a:xfrm>
              <a:off x="293878" y="3786642"/>
              <a:ext cx="3202524" cy="1475981"/>
            </a:xfrm>
            <a:prstGeom prst="rect">
              <a:avLst/>
            </a:prstGeom>
            <a:noFill/>
          </p:spPr>
          <p:txBody>
            <a:bodyPr wrap="square" rtlCol="0">
              <a:spAutoFit/>
            </a:bodyPr>
            <a:lstStyle/>
            <a:p>
              <a:pPr marL="300038" indent="-300038">
                <a:lnSpc>
                  <a:spcPct val="150000"/>
                </a:lnSpc>
                <a:buFont typeface="Wingdings" panose="05000000000000000000" pitchFamily="2" charset="2"/>
                <a:buChar char="q"/>
              </a:pPr>
              <a:r>
                <a:rPr lang="en-US" sz="1998" dirty="0"/>
                <a:t>Type expectation here.</a:t>
              </a:r>
            </a:p>
            <a:p>
              <a:pPr marL="300038" indent="-300038">
                <a:lnSpc>
                  <a:spcPct val="150000"/>
                </a:lnSpc>
                <a:buFont typeface="Wingdings" panose="05000000000000000000" pitchFamily="2" charset="2"/>
                <a:buChar char="q"/>
              </a:pPr>
              <a:r>
                <a:rPr lang="en-US" sz="1998" dirty="0"/>
                <a:t>Type expectation here.</a:t>
              </a:r>
            </a:p>
            <a:p>
              <a:pPr marL="300038" indent="-300038">
                <a:lnSpc>
                  <a:spcPct val="150000"/>
                </a:lnSpc>
                <a:buFont typeface="Wingdings" panose="05000000000000000000" pitchFamily="2" charset="2"/>
                <a:buChar char="q"/>
              </a:pPr>
              <a:r>
                <a:rPr lang="en-US" sz="1998" dirty="0"/>
                <a:t>Type expectation here.</a:t>
              </a:r>
            </a:p>
          </p:txBody>
        </p:sp>
        <p:sp>
          <p:nvSpPr>
            <p:cNvPr id="39" name="TextBox 38"/>
            <p:cNvSpPr txBox="1"/>
            <p:nvPr/>
          </p:nvSpPr>
          <p:spPr>
            <a:xfrm>
              <a:off x="308280" y="3527168"/>
              <a:ext cx="2504077" cy="400110"/>
            </a:xfrm>
            <a:prstGeom prst="rect">
              <a:avLst/>
            </a:prstGeom>
            <a:noFill/>
          </p:spPr>
          <p:txBody>
            <a:bodyPr wrap="square" rtlCol="0">
              <a:spAutoFit/>
            </a:bodyPr>
            <a:lstStyle/>
            <a:p>
              <a:r>
                <a:rPr lang="en-US" sz="2000" b="1" dirty="0">
                  <a:latin typeface="Century Gothic" panose="020B0502020202020204" pitchFamily="34" charset="0"/>
                </a:rPr>
                <a:t>May Do:</a:t>
              </a:r>
            </a:p>
          </p:txBody>
        </p:sp>
      </p:grpSp>
      <p:grpSp>
        <p:nvGrpSpPr>
          <p:cNvPr id="40" name="Group 39"/>
          <p:cNvGrpSpPr/>
          <p:nvPr/>
        </p:nvGrpSpPr>
        <p:grpSpPr>
          <a:xfrm>
            <a:off x="3636254" y="5936577"/>
            <a:ext cx="3223764" cy="3388919"/>
            <a:chOff x="293878" y="1873704"/>
            <a:chExt cx="3223764" cy="3388919"/>
          </a:xfrm>
        </p:grpSpPr>
        <p:sp>
          <p:nvSpPr>
            <p:cNvPr id="41" name="TextBox 40"/>
            <p:cNvSpPr txBox="1"/>
            <p:nvPr/>
          </p:nvSpPr>
          <p:spPr>
            <a:xfrm>
              <a:off x="315118" y="2133178"/>
              <a:ext cx="3202524" cy="1475981"/>
            </a:xfrm>
            <a:prstGeom prst="rect">
              <a:avLst/>
            </a:prstGeom>
            <a:noFill/>
          </p:spPr>
          <p:txBody>
            <a:bodyPr wrap="square" rtlCol="0">
              <a:spAutoFit/>
            </a:bodyPr>
            <a:lstStyle/>
            <a:p>
              <a:pPr marL="300038" indent="-300038">
                <a:lnSpc>
                  <a:spcPct val="150000"/>
                </a:lnSpc>
                <a:buFont typeface="Wingdings" panose="05000000000000000000" pitchFamily="2" charset="2"/>
                <a:buChar char="q"/>
              </a:pPr>
              <a:r>
                <a:rPr lang="en-US" sz="1998" dirty="0"/>
                <a:t>Type expectation here.</a:t>
              </a:r>
            </a:p>
            <a:p>
              <a:pPr marL="300038" indent="-300038">
                <a:lnSpc>
                  <a:spcPct val="150000"/>
                </a:lnSpc>
                <a:buFont typeface="Wingdings" panose="05000000000000000000" pitchFamily="2" charset="2"/>
                <a:buChar char="q"/>
              </a:pPr>
              <a:r>
                <a:rPr lang="en-US" sz="1998" dirty="0"/>
                <a:t>Type expectation here.</a:t>
              </a:r>
            </a:p>
            <a:p>
              <a:pPr marL="300038" indent="-300038">
                <a:lnSpc>
                  <a:spcPct val="150000"/>
                </a:lnSpc>
                <a:buFont typeface="Wingdings" panose="05000000000000000000" pitchFamily="2" charset="2"/>
                <a:buChar char="q"/>
              </a:pPr>
              <a:r>
                <a:rPr lang="en-US" sz="1998" dirty="0"/>
                <a:t>Type expectation here.</a:t>
              </a:r>
            </a:p>
          </p:txBody>
        </p:sp>
        <p:sp>
          <p:nvSpPr>
            <p:cNvPr id="42" name="TextBox 41"/>
            <p:cNvSpPr txBox="1"/>
            <p:nvPr/>
          </p:nvSpPr>
          <p:spPr>
            <a:xfrm>
              <a:off x="329520" y="1873704"/>
              <a:ext cx="2504077" cy="400110"/>
            </a:xfrm>
            <a:prstGeom prst="rect">
              <a:avLst/>
            </a:prstGeom>
            <a:noFill/>
          </p:spPr>
          <p:txBody>
            <a:bodyPr wrap="square" rtlCol="0">
              <a:spAutoFit/>
            </a:bodyPr>
            <a:lstStyle/>
            <a:p>
              <a:r>
                <a:rPr lang="en-US" sz="2000" b="1" dirty="0">
                  <a:latin typeface="Century Gothic" panose="020B0502020202020204" pitchFamily="34" charset="0"/>
                </a:rPr>
                <a:t>Must Do:</a:t>
              </a:r>
            </a:p>
          </p:txBody>
        </p:sp>
        <p:sp>
          <p:nvSpPr>
            <p:cNvPr id="43" name="TextBox 42"/>
            <p:cNvSpPr txBox="1"/>
            <p:nvPr/>
          </p:nvSpPr>
          <p:spPr>
            <a:xfrm>
              <a:off x="293878" y="3786642"/>
              <a:ext cx="3202524" cy="1475981"/>
            </a:xfrm>
            <a:prstGeom prst="rect">
              <a:avLst/>
            </a:prstGeom>
            <a:noFill/>
          </p:spPr>
          <p:txBody>
            <a:bodyPr wrap="square" rtlCol="0">
              <a:spAutoFit/>
            </a:bodyPr>
            <a:lstStyle/>
            <a:p>
              <a:pPr marL="300038" indent="-300038">
                <a:lnSpc>
                  <a:spcPct val="150000"/>
                </a:lnSpc>
                <a:buFont typeface="Wingdings" panose="05000000000000000000" pitchFamily="2" charset="2"/>
                <a:buChar char="q"/>
              </a:pPr>
              <a:r>
                <a:rPr lang="en-US" sz="1998" dirty="0"/>
                <a:t>Type expectation here.</a:t>
              </a:r>
            </a:p>
            <a:p>
              <a:pPr marL="300038" indent="-300038">
                <a:lnSpc>
                  <a:spcPct val="150000"/>
                </a:lnSpc>
                <a:buFont typeface="Wingdings" panose="05000000000000000000" pitchFamily="2" charset="2"/>
                <a:buChar char="q"/>
              </a:pPr>
              <a:r>
                <a:rPr lang="en-US" sz="1998" dirty="0"/>
                <a:t>Type expectation here.</a:t>
              </a:r>
            </a:p>
            <a:p>
              <a:pPr marL="300038" indent="-300038">
                <a:lnSpc>
                  <a:spcPct val="150000"/>
                </a:lnSpc>
                <a:buFont typeface="Wingdings" panose="05000000000000000000" pitchFamily="2" charset="2"/>
                <a:buChar char="q"/>
              </a:pPr>
              <a:r>
                <a:rPr lang="en-US" sz="1998" dirty="0"/>
                <a:t>Type expectation here.</a:t>
              </a:r>
            </a:p>
          </p:txBody>
        </p:sp>
        <p:sp>
          <p:nvSpPr>
            <p:cNvPr id="44" name="TextBox 43"/>
            <p:cNvSpPr txBox="1"/>
            <p:nvPr/>
          </p:nvSpPr>
          <p:spPr>
            <a:xfrm>
              <a:off x="308280" y="3527168"/>
              <a:ext cx="2504077" cy="400110"/>
            </a:xfrm>
            <a:prstGeom prst="rect">
              <a:avLst/>
            </a:prstGeom>
            <a:noFill/>
          </p:spPr>
          <p:txBody>
            <a:bodyPr wrap="square" rtlCol="0">
              <a:spAutoFit/>
            </a:bodyPr>
            <a:lstStyle/>
            <a:p>
              <a:r>
                <a:rPr lang="en-US" sz="2000" b="1" dirty="0">
                  <a:latin typeface="Century Gothic" panose="020B0502020202020204" pitchFamily="34" charset="0"/>
                </a:rPr>
                <a:t>May Do:</a:t>
              </a:r>
            </a:p>
          </p:txBody>
        </p:sp>
      </p:grpSp>
      <p:sp>
        <p:nvSpPr>
          <p:cNvPr id="45" name="TextBox 44"/>
          <p:cNvSpPr txBox="1"/>
          <p:nvPr/>
        </p:nvSpPr>
        <p:spPr>
          <a:xfrm>
            <a:off x="85129" y="-45752"/>
            <a:ext cx="7200900" cy="1107996"/>
          </a:xfrm>
          <a:prstGeom prst="rect">
            <a:avLst/>
          </a:prstGeom>
          <a:noFill/>
        </p:spPr>
        <p:txBody>
          <a:bodyPr wrap="square" rtlCol="0">
            <a:spAutoFit/>
          </a:bodyPr>
          <a:lstStyle/>
          <a:p>
            <a:pPr algn="ctr"/>
            <a:r>
              <a:rPr lang="en-US" sz="6600" b="1" dirty="0">
                <a:solidFill>
                  <a:schemeClr val="bg1"/>
                </a:solidFill>
                <a:effectLst/>
                <a:latin typeface="Century Gothic" panose="020B0502020202020204" pitchFamily="34" charset="0"/>
                <a:ea typeface="AGHowDoYouSurvive" panose="02000603000000000000" pitchFamily="2" charset="0"/>
                <a:cs typeface="Ink Blossoms" pitchFamily="2" charset="-128"/>
              </a:rPr>
              <a:t>Reading Centers</a:t>
            </a:r>
          </a:p>
        </p:txBody>
      </p:sp>
    </p:spTree>
    <p:extLst>
      <p:ext uri="{BB962C8B-B14F-4D97-AF65-F5344CB8AC3E}">
        <p14:creationId xmlns:p14="http://schemas.microsoft.com/office/powerpoint/2010/main" val="1957126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677199024"/>
              </p:ext>
            </p:extLst>
          </p:nvPr>
        </p:nvGraphicFramePr>
        <p:xfrm>
          <a:off x="220744" y="865686"/>
          <a:ext cx="6929143" cy="7964710"/>
        </p:xfrm>
        <a:graphic>
          <a:graphicData uri="http://schemas.openxmlformats.org/drawingml/2006/table">
            <a:tbl>
              <a:tblPr firstRow="1" bandRow="1">
                <a:tableStyleId>{5940675A-B579-460E-94D1-54222C63F5DA}</a:tableStyleId>
              </a:tblPr>
              <a:tblGrid>
                <a:gridCol w="961480">
                  <a:extLst>
                    <a:ext uri="{9D8B030D-6E8A-4147-A177-3AD203B41FA5}">
                      <a16:colId xmlns:a16="http://schemas.microsoft.com/office/drawing/2014/main" val="20000"/>
                    </a:ext>
                  </a:extLst>
                </a:gridCol>
                <a:gridCol w="4645235">
                  <a:extLst>
                    <a:ext uri="{9D8B030D-6E8A-4147-A177-3AD203B41FA5}">
                      <a16:colId xmlns:a16="http://schemas.microsoft.com/office/drawing/2014/main" val="20001"/>
                    </a:ext>
                  </a:extLst>
                </a:gridCol>
                <a:gridCol w="1322428">
                  <a:extLst>
                    <a:ext uri="{9D8B030D-6E8A-4147-A177-3AD203B41FA5}">
                      <a16:colId xmlns:a16="http://schemas.microsoft.com/office/drawing/2014/main" val="20002"/>
                    </a:ext>
                  </a:extLst>
                </a:gridCol>
              </a:tblGrid>
              <a:tr h="950394">
                <a:tc>
                  <a:txBody>
                    <a:bodyPr/>
                    <a:lstStyle/>
                    <a:p>
                      <a:r>
                        <a:rPr lang="en-US" sz="1600" b="1" dirty="0">
                          <a:latin typeface="Century Gothic" panose="020B0502020202020204" pitchFamily="34" charset="0"/>
                        </a:rPr>
                        <a:t>Name of Center</a:t>
                      </a:r>
                    </a:p>
                  </a:txBody>
                  <a:tcPr vert="vert270"/>
                </a:tc>
                <a:tc>
                  <a:txBody>
                    <a:bodyPr/>
                    <a:lstStyle/>
                    <a:p>
                      <a:pPr algn="ctr"/>
                      <a:r>
                        <a:rPr lang="en-US" sz="3600" b="1" dirty="0">
                          <a:latin typeface="Century Gothic" panose="020B0502020202020204" pitchFamily="34" charset="0"/>
                        </a:rPr>
                        <a:t>Center Expectations</a:t>
                      </a:r>
                    </a:p>
                  </a:txBody>
                  <a:tcPr/>
                </a:tc>
                <a:tc>
                  <a:txBody>
                    <a:bodyPr/>
                    <a:lstStyle/>
                    <a:p>
                      <a:pPr algn="ctr"/>
                      <a:r>
                        <a:rPr lang="en-US" sz="2400" b="1" dirty="0">
                          <a:latin typeface="Century Gothic" panose="020B0502020202020204" pitchFamily="34" charset="0"/>
                        </a:rPr>
                        <a:t>Student Initials*</a:t>
                      </a:r>
                    </a:p>
                  </a:txBody>
                  <a:tcPr/>
                </a:tc>
                <a:extLst>
                  <a:ext uri="{0D108BD9-81ED-4DB2-BD59-A6C34878D82A}">
                    <a16:rowId xmlns:a16="http://schemas.microsoft.com/office/drawing/2014/main" val="10000"/>
                  </a:ext>
                </a:extLst>
              </a:tr>
              <a:tr h="1753579">
                <a:tc>
                  <a:txBody>
                    <a:bodyPr/>
                    <a:lstStyle/>
                    <a:p>
                      <a:r>
                        <a:rPr lang="en-US" b="1" dirty="0">
                          <a:latin typeface="Century Gothic" panose="020B0502020202020204" pitchFamily="34" charset="0"/>
                        </a:rPr>
                        <a:t>Type Center Name</a:t>
                      </a:r>
                    </a:p>
                  </a:txBody>
                  <a:tcPr vert="vert270"/>
                </a:tc>
                <a:tc>
                  <a:txBody>
                    <a:bodyPr/>
                    <a:lstStyle/>
                    <a:p>
                      <a:r>
                        <a:rPr lang="en-US" b="1" dirty="0">
                          <a:latin typeface="Century Gothic" panose="020B0502020202020204" pitchFamily="34" charset="0"/>
                        </a:rPr>
                        <a:t>Type Center Expectations Here</a:t>
                      </a:r>
                    </a:p>
                  </a:txBody>
                  <a:tcPr/>
                </a:tc>
                <a:tc>
                  <a:txBody>
                    <a:bodyPr/>
                    <a:lstStyle/>
                    <a:p>
                      <a:endParaRPr lang="en-US" b="1" dirty="0">
                        <a:latin typeface="Century Gothic" panose="020B0502020202020204" pitchFamily="34" charset="0"/>
                      </a:endParaRPr>
                    </a:p>
                  </a:txBody>
                  <a:tcPr/>
                </a:tc>
                <a:extLst>
                  <a:ext uri="{0D108BD9-81ED-4DB2-BD59-A6C34878D82A}">
                    <a16:rowId xmlns:a16="http://schemas.microsoft.com/office/drawing/2014/main" val="10001"/>
                  </a:ext>
                </a:extLst>
              </a:tr>
              <a:tr h="1753579">
                <a:tc>
                  <a:txBody>
                    <a:bodyPr/>
                    <a:lstStyle/>
                    <a:p>
                      <a:r>
                        <a:rPr lang="en-US" b="1" dirty="0">
                          <a:latin typeface="Century Gothic" panose="020B0502020202020204" pitchFamily="34" charset="0"/>
                        </a:rPr>
                        <a:t>Type Center Name</a:t>
                      </a:r>
                    </a:p>
                  </a:txBody>
                  <a:tcPr vert="vert270"/>
                </a:tc>
                <a:tc>
                  <a:txBody>
                    <a:bodyPr/>
                    <a:lstStyle/>
                    <a:p>
                      <a:r>
                        <a:rPr lang="en-US" b="1" dirty="0">
                          <a:latin typeface="Century Gothic" panose="020B0502020202020204" pitchFamily="34" charset="0"/>
                        </a:rPr>
                        <a:t>Type Center Expectations Here</a:t>
                      </a:r>
                    </a:p>
                  </a:txBody>
                  <a:tcPr/>
                </a:tc>
                <a:tc>
                  <a:txBody>
                    <a:bodyPr/>
                    <a:lstStyle/>
                    <a:p>
                      <a:endParaRPr lang="en-US" b="1" dirty="0">
                        <a:latin typeface="Century Gothic" panose="020B0502020202020204" pitchFamily="34" charset="0"/>
                      </a:endParaRPr>
                    </a:p>
                  </a:txBody>
                  <a:tcPr/>
                </a:tc>
                <a:extLst>
                  <a:ext uri="{0D108BD9-81ED-4DB2-BD59-A6C34878D82A}">
                    <a16:rowId xmlns:a16="http://schemas.microsoft.com/office/drawing/2014/main" val="10002"/>
                  </a:ext>
                </a:extLst>
              </a:tr>
              <a:tr h="1753579">
                <a:tc>
                  <a:txBody>
                    <a:bodyPr/>
                    <a:lstStyle/>
                    <a:p>
                      <a:r>
                        <a:rPr lang="en-US" b="1" dirty="0">
                          <a:latin typeface="Century Gothic" panose="020B0502020202020204" pitchFamily="34" charset="0"/>
                        </a:rPr>
                        <a:t>Type Center Name</a:t>
                      </a:r>
                    </a:p>
                  </a:txBody>
                  <a:tcPr vert="vert270"/>
                </a:tc>
                <a:tc>
                  <a:txBody>
                    <a:bodyPr/>
                    <a:lstStyle/>
                    <a:p>
                      <a:r>
                        <a:rPr lang="en-US" b="1" dirty="0">
                          <a:latin typeface="Century Gothic" panose="020B0502020202020204" pitchFamily="34" charset="0"/>
                        </a:rPr>
                        <a:t>Type Center Expectations Here</a:t>
                      </a:r>
                    </a:p>
                  </a:txBody>
                  <a:tcPr/>
                </a:tc>
                <a:tc>
                  <a:txBody>
                    <a:bodyPr/>
                    <a:lstStyle/>
                    <a:p>
                      <a:endParaRPr lang="en-US" b="1" dirty="0">
                        <a:latin typeface="Century Gothic" panose="020B0502020202020204" pitchFamily="34" charset="0"/>
                      </a:endParaRPr>
                    </a:p>
                  </a:txBody>
                  <a:tcPr/>
                </a:tc>
                <a:extLst>
                  <a:ext uri="{0D108BD9-81ED-4DB2-BD59-A6C34878D82A}">
                    <a16:rowId xmlns:a16="http://schemas.microsoft.com/office/drawing/2014/main" val="10003"/>
                  </a:ext>
                </a:extLst>
              </a:tr>
              <a:tr h="1753579">
                <a:tc>
                  <a:txBody>
                    <a:bodyPr/>
                    <a:lstStyle/>
                    <a:p>
                      <a:r>
                        <a:rPr lang="en-US" b="1" dirty="0">
                          <a:latin typeface="Century Gothic" panose="020B0502020202020204" pitchFamily="34" charset="0"/>
                        </a:rPr>
                        <a:t>Type Center Name</a:t>
                      </a:r>
                    </a:p>
                  </a:txBody>
                  <a:tcPr vert="vert270"/>
                </a:tc>
                <a:tc>
                  <a:txBody>
                    <a:bodyPr/>
                    <a:lstStyle/>
                    <a:p>
                      <a:r>
                        <a:rPr lang="en-US" b="1" dirty="0">
                          <a:latin typeface="Century Gothic" panose="020B0502020202020204" pitchFamily="34" charset="0"/>
                        </a:rPr>
                        <a:t>Type Center Expectations Here</a:t>
                      </a:r>
                    </a:p>
                  </a:txBody>
                  <a:tcPr/>
                </a:tc>
                <a:tc>
                  <a:txBody>
                    <a:bodyPr/>
                    <a:lstStyle/>
                    <a:p>
                      <a:endParaRPr lang="en-US" b="1" dirty="0">
                        <a:latin typeface="Century Gothic" panose="020B0502020202020204" pitchFamily="34" charset="0"/>
                      </a:endParaRPr>
                    </a:p>
                  </a:txBody>
                  <a:tcPr/>
                </a:tc>
                <a:extLst>
                  <a:ext uri="{0D108BD9-81ED-4DB2-BD59-A6C34878D82A}">
                    <a16:rowId xmlns:a16="http://schemas.microsoft.com/office/drawing/2014/main" val="10004"/>
                  </a:ext>
                </a:extLst>
              </a:tr>
            </a:tbl>
          </a:graphicData>
        </a:graphic>
      </p:graphicFrame>
      <p:sp>
        <p:nvSpPr>
          <p:cNvPr id="5" name="Rectangle 4"/>
          <p:cNvSpPr/>
          <p:nvPr/>
        </p:nvSpPr>
        <p:spPr>
          <a:xfrm>
            <a:off x="220744" y="8830396"/>
            <a:ext cx="6929143" cy="636456"/>
          </a:xfrm>
          <a:prstGeom prst="rect">
            <a:avLst/>
          </a:prstGeom>
        </p:spPr>
        <p:txBody>
          <a:bodyPr wrap="square">
            <a:spAutoFit/>
          </a:bodyPr>
          <a:lstStyle/>
          <a:p>
            <a:r>
              <a:rPr lang="en-US" b="1" dirty="0">
                <a:latin typeface="Century Gothic" panose="020B0502020202020204" pitchFamily="34" charset="0"/>
              </a:rPr>
              <a:t>*Write your initials to indicate you have checked both the quality and quantity of your work for each center.</a:t>
            </a:r>
          </a:p>
        </p:txBody>
      </p:sp>
      <p:sp>
        <p:nvSpPr>
          <p:cNvPr id="6" name="TextBox 5"/>
          <p:cNvSpPr txBox="1"/>
          <p:nvPr/>
        </p:nvSpPr>
        <p:spPr>
          <a:xfrm>
            <a:off x="85129" y="-45752"/>
            <a:ext cx="7200900" cy="800219"/>
          </a:xfrm>
          <a:prstGeom prst="rect">
            <a:avLst/>
          </a:prstGeom>
          <a:noFill/>
        </p:spPr>
        <p:txBody>
          <a:bodyPr wrap="square" rtlCol="0">
            <a:spAutoFit/>
          </a:bodyPr>
          <a:lstStyle/>
          <a:p>
            <a:pPr algn="ctr"/>
            <a:r>
              <a:rPr lang="en-US" sz="4600" b="1" dirty="0">
                <a:effectLst/>
                <a:latin typeface="Century Gothic" panose="020B0502020202020204" pitchFamily="34" charset="0"/>
                <a:ea typeface="AGHowDoYouSurvive" panose="02000603000000000000" pitchFamily="2" charset="0"/>
                <a:cs typeface="Ink Blossoms" pitchFamily="2" charset="-128"/>
              </a:rPr>
              <a:t>Reading Centers</a:t>
            </a:r>
          </a:p>
        </p:txBody>
      </p:sp>
      <p:sp>
        <p:nvSpPr>
          <p:cNvPr id="7" name="TextBox 6"/>
          <p:cNvSpPr txBox="1"/>
          <p:nvPr/>
        </p:nvSpPr>
        <p:spPr>
          <a:xfrm>
            <a:off x="321476" y="571764"/>
            <a:ext cx="6727678" cy="307777"/>
          </a:xfrm>
          <a:prstGeom prst="rect">
            <a:avLst/>
          </a:prstGeom>
          <a:noFill/>
        </p:spPr>
        <p:txBody>
          <a:bodyPr wrap="square" rtlCol="0">
            <a:spAutoFit/>
          </a:bodyPr>
          <a:lstStyle/>
          <a:p>
            <a:pPr algn="ctr"/>
            <a:r>
              <a:rPr lang="en-US" sz="1400" dirty="0">
                <a:latin typeface="Century Gothic" panose="020B0502020202020204" pitchFamily="34" charset="0"/>
                <a:ea typeface="AGHowDoYouSurvive" panose="02000603000000000000" pitchFamily="2" charset="0"/>
              </a:rPr>
              <a:t>Name: _______________________________________ Date: __________________</a:t>
            </a:r>
          </a:p>
        </p:txBody>
      </p:sp>
      <p:sp>
        <p:nvSpPr>
          <p:cNvPr id="8" name="Rectangle 7"/>
          <p:cNvSpPr/>
          <p:nvPr/>
        </p:nvSpPr>
        <p:spPr>
          <a:xfrm>
            <a:off x="28383" y="24613"/>
            <a:ext cx="7258435" cy="9551975"/>
          </a:xfrm>
          <a:prstGeom prst="rect">
            <a:avLst/>
          </a:prstGeom>
          <a:noFill/>
          <a:ln w="7620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algn="ctr"/>
            <a:endParaRPr lang="en-US" sz="1998"/>
          </a:p>
        </p:txBody>
      </p:sp>
    </p:spTree>
    <p:extLst>
      <p:ext uri="{BB962C8B-B14F-4D97-AF65-F5344CB8AC3E}">
        <p14:creationId xmlns:p14="http://schemas.microsoft.com/office/powerpoint/2010/main" val="3905831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23744166"/>
              </p:ext>
            </p:extLst>
          </p:nvPr>
        </p:nvGraphicFramePr>
        <p:xfrm>
          <a:off x="193430" y="1230922"/>
          <a:ext cx="6893169" cy="8033215"/>
        </p:xfrm>
        <a:graphic>
          <a:graphicData uri="http://schemas.openxmlformats.org/drawingml/2006/table">
            <a:tbl>
              <a:tblPr firstRow="1" bandRow="1">
                <a:tableStyleId>{5940675A-B579-460E-94D1-54222C63F5DA}</a:tableStyleId>
              </a:tblPr>
              <a:tblGrid>
                <a:gridCol w="2297723">
                  <a:extLst>
                    <a:ext uri="{9D8B030D-6E8A-4147-A177-3AD203B41FA5}">
                      <a16:colId xmlns:a16="http://schemas.microsoft.com/office/drawing/2014/main" val="20000"/>
                    </a:ext>
                  </a:extLst>
                </a:gridCol>
                <a:gridCol w="2297723">
                  <a:extLst>
                    <a:ext uri="{9D8B030D-6E8A-4147-A177-3AD203B41FA5}">
                      <a16:colId xmlns:a16="http://schemas.microsoft.com/office/drawing/2014/main" val="20001"/>
                    </a:ext>
                  </a:extLst>
                </a:gridCol>
                <a:gridCol w="2297723">
                  <a:extLst>
                    <a:ext uri="{9D8B030D-6E8A-4147-A177-3AD203B41FA5}">
                      <a16:colId xmlns:a16="http://schemas.microsoft.com/office/drawing/2014/main" val="20002"/>
                    </a:ext>
                  </a:extLst>
                </a:gridCol>
              </a:tblGrid>
              <a:tr h="514751">
                <a:tc>
                  <a:txBody>
                    <a:bodyPr/>
                    <a:lstStyle/>
                    <a:p>
                      <a:pPr algn="ctr"/>
                      <a:r>
                        <a:rPr lang="en-US" sz="1800" b="1" dirty="0">
                          <a:latin typeface="Century Gothic" panose="020B0502020202020204" pitchFamily="34" charset="0"/>
                        </a:rPr>
                        <a:t>Type Center Name</a:t>
                      </a:r>
                      <a:r>
                        <a:rPr lang="en-US" sz="1800" b="1" baseline="0" dirty="0">
                          <a:latin typeface="Century Gothic" panose="020B0502020202020204" pitchFamily="34" charset="0"/>
                        </a:rPr>
                        <a:t> Here</a:t>
                      </a:r>
                      <a:endParaRPr lang="en-US" sz="1800" b="1" dirty="0">
                        <a:latin typeface="Century Gothic" panose="020B0502020202020204" pitchFamily="34" charset="0"/>
                      </a:endParaRPr>
                    </a:p>
                  </a:txBody>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lang="en-US" sz="1800" b="1" dirty="0">
                          <a:latin typeface="Century Gothic" panose="020B0502020202020204" pitchFamily="34" charset="0"/>
                        </a:rPr>
                        <a:t>Type Center Name</a:t>
                      </a:r>
                      <a:r>
                        <a:rPr lang="en-US" sz="1800" b="1" baseline="0" dirty="0">
                          <a:latin typeface="Century Gothic" panose="020B0502020202020204" pitchFamily="34" charset="0"/>
                        </a:rPr>
                        <a:t> Here</a:t>
                      </a:r>
                      <a:endParaRPr lang="en-US" sz="1800" b="1" dirty="0">
                        <a:latin typeface="Century Gothic" panose="020B0502020202020204" pitchFamily="34" charset="0"/>
                      </a:endParaRPr>
                    </a:p>
                  </a:txBody>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lang="en-US" sz="1800" b="1" dirty="0">
                          <a:latin typeface="Century Gothic" panose="020B0502020202020204" pitchFamily="34" charset="0"/>
                        </a:rPr>
                        <a:t>Type Center Name</a:t>
                      </a:r>
                      <a:r>
                        <a:rPr lang="en-US" sz="1800" b="1" baseline="0" dirty="0">
                          <a:latin typeface="Century Gothic" panose="020B0502020202020204" pitchFamily="34" charset="0"/>
                        </a:rPr>
                        <a:t> Here</a:t>
                      </a:r>
                      <a:endParaRPr lang="en-US" sz="1800" b="1" dirty="0">
                        <a:latin typeface="Century Gothic" panose="020B0502020202020204" pitchFamily="34" charset="0"/>
                      </a:endParaRPr>
                    </a:p>
                  </a:txBody>
                  <a:tcPr/>
                </a:tc>
                <a:extLst>
                  <a:ext uri="{0D108BD9-81ED-4DB2-BD59-A6C34878D82A}">
                    <a16:rowId xmlns:a16="http://schemas.microsoft.com/office/drawing/2014/main" val="10000"/>
                  </a:ext>
                </a:extLst>
              </a:tr>
              <a:tr h="4141871">
                <a:tc>
                  <a:txBody>
                    <a:bodyPr/>
                    <a:lstStyle/>
                    <a:p>
                      <a:pPr>
                        <a:lnSpc>
                          <a:spcPct val="150000"/>
                        </a:lnSpc>
                      </a:pPr>
                      <a:r>
                        <a:rPr lang="en-US" sz="1400" dirty="0">
                          <a:latin typeface="Century Gothic" panose="020B0502020202020204" pitchFamily="34" charset="0"/>
                        </a:rPr>
                        <a:t>Type Expectations Here</a:t>
                      </a:r>
                    </a:p>
                  </a:txBody>
                  <a:tcPr/>
                </a:tc>
                <a:tc>
                  <a:txBody>
                    <a:bodyPr/>
                    <a:lstStyle/>
                    <a:p>
                      <a:pPr>
                        <a:lnSpc>
                          <a:spcPct val="150000"/>
                        </a:lnSpc>
                      </a:pPr>
                      <a:r>
                        <a:rPr lang="en-US" sz="1400" dirty="0">
                          <a:latin typeface="Century Gothic" panose="020B0502020202020204" pitchFamily="34" charset="0"/>
                        </a:rPr>
                        <a:t>Type Expectations Here</a:t>
                      </a:r>
                    </a:p>
                  </a:txBody>
                  <a:tcPr/>
                </a:tc>
                <a:tc>
                  <a:txBody>
                    <a:bodyPr/>
                    <a:lstStyle/>
                    <a:p>
                      <a:pPr>
                        <a:lnSpc>
                          <a:spcPct val="150000"/>
                        </a:lnSpc>
                      </a:pPr>
                      <a:r>
                        <a:rPr lang="en-US" sz="1400" dirty="0">
                          <a:latin typeface="Century Gothic" panose="020B0502020202020204" pitchFamily="34" charset="0"/>
                        </a:rPr>
                        <a:t>Type Expectations Here</a:t>
                      </a:r>
                    </a:p>
                  </a:txBody>
                  <a:tcPr/>
                </a:tc>
                <a:extLst>
                  <a:ext uri="{0D108BD9-81ED-4DB2-BD59-A6C34878D82A}">
                    <a16:rowId xmlns:a16="http://schemas.microsoft.com/office/drawing/2014/main" val="10001"/>
                  </a:ext>
                </a:extLst>
              </a:tr>
              <a:tr h="1897423">
                <a:tc>
                  <a:txBody>
                    <a:bodyPr/>
                    <a:lstStyle/>
                    <a:p>
                      <a:pPr marL="0" indent="0">
                        <a:lnSpc>
                          <a:spcPct val="150000"/>
                        </a:lnSpc>
                        <a:buFont typeface="Wingdings" panose="05000000000000000000" pitchFamily="2" charset="2"/>
                        <a:buNone/>
                      </a:pPr>
                      <a:r>
                        <a:rPr lang="en-US" sz="1400" b="1" dirty="0">
                          <a:latin typeface="Century Gothic" panose="020B0502020202020204" pitchFamily="34" charset="0"/>
                        </a:rPr>
                        <a:t>Student</a:t>
                      </a:r>
                      <a:r>
                        <a:rPr lang="en-US" sz="1400" b="1" baseline="0" dirty="0">
                          <a:latin typeface="Century Gothic" panose="020B0502020202020204" pitchFamily="34" charset="0"/>
                        </a:rPr>
                        <a:t> Self-Assessment</a:t>
                      </a:r>
                      <a:endParaRPr lang="en-US" sz="1400" b="1" dirty="0">
                        <a:latin typeface="Century Gothic" panose="020B0502020202020204" pitchFamily="34" charset="0"/>
                      </a:endParaRPr>
                    </a:p>
                    <a:p>
                      <a:pPr marL="285750" indent="-285750">
                        <a:lnSpc>
                          <a:spcPct val="150000"/>
                        </a:lnSpc>
                        <a:buFont typeface="Wingdings" panose="05000000000000000000" pitchFamily="2" charset="2"/>
                        <a:buChar char="q"/>
                      </a:pPr>
                      <a:r>
                        <a:rPr lang="en-US" sz="1400" dirty="0">
                          <a:latin typeface="Century Gothic" panose="020B0502020202020204" pitchFamily="34" charset="0"/>
                        </a:rPr>
                        <a:t>I have completed all</a:t>
                      </a:r>
                      <a:r>
                        <a:rPr lang="en-US" sz="1400" baseline="0" dirty="0">
                          <a:latin typeface="Century Gothic" panose="020B0502020202020204" pitchFamily="34" charset="0"/>
                        </a:rPr>
                        <a:t> of the above work.</a:t>
                      </a:r>
                    </a:p>
                    <a:p>
                      <a:pPr marL="285750" indent="-285750">
                        <a:lnSpc>
                          <a:spcPct val="150000"/>
                        </a:lnSpc>
                        <a:buFont typeface="Wingdings" panose="05000000000000000000" pitchFamily="2" charset="2"/>
                        <a:buChar char="q"/>
                      </a:pPr>
                      <a:r>
                        <a:rPr lang="en-US" sz="1400" baseline="0" dirty="0">
                          <a:latin typeface="Century Gothic" panose="020B0502020202020204" pitchFamily="34" charset="0"/>
                        </a:rPr>
                        <a:t>I have checked to make sure the quality of the work I have completed meets expectations.</a:t>
                      </a:r>
                    </a:p>
                    <a:p>
                      <a:pPr marL="285750" indent="-285750">
                        <a:lnSpc>
                          <a:spcPct val="150000"/>
                        </a:lnSpc>
                        <a:buFont typeface="Wingdings" panose="05000000000000000000" pitchFamily="2" charset="2"/>
                        <a:buChar char="q"/>
                      </a:pPr>
                      <a:r>
                        <a:rPr lang="en-US" sz="1400" baseline="0" dirty="0">
                          <a:latin typeface="Century Gothic" panose="020B0502020202020204" pitchFamily="34" charset="0"/>
                        </a:rPr>
                        <a:t>I have checked my work for accuracy.</a:t>
                      </a:r>
                      <a:endParaRPr lang="en-US" sz="1400" dirty="0">
                        <a:latin typeface="Century Gothic" panose="020B0502020202020204" pitchFamily="34" charset="0"/>
                      </a:endParaRPr>
                    </a:p>
                  </a:txBody>
                  <a:tcPr/>
                </a:tc>
                <a:tc>
                  <a:txBody>
                    <a:bodyPr/>
                    <a:lstStyle/>
                    <a:p>
                      <a:pPr marL="0" indent="0">
                        <a:lnSpc>
                          <a:spcPct val="150000"/>
                        </a:lnSpc>
                        <a:buFont typeface="Wingdings" panose="05000000000000000000" pitchFamily="2" charset="2"/>
                        <a:buNone/>
                      </a:pPr>
                      <a:r>
                        <a:rPr lang="en-US" sz="1400" b="1">
                          <a:latin typeface="Century Gothic" panose="020B0502020202020204" pitchFamily="34" charset="0"/>
                        </a:rPr>
                        <a:t>Student</a:t>
                      </a:r>
                      <a:r>
                        <a:rPr lang="en-US" sz="1400" b="1" baseline="0">
                          <a:latin typeface="Century Gothic" panose="020B0502020202020204" pitchFamily="34" charset="0"/>
                        </a:rPr>
                        <a:t> Self-Assessment</a:t>
                      </a:r>
                      <a:endParaRPr lang="en-US" sz="1400" b="1">
                        <a:latin typeface="Century Gothic" panose="020B0502020202020204" pitchFamily="34" charset="0"/>
                      </a:endParaRPr>
                    </a:p>
                    <a:p>
                      <a:pPr marL="285750" indent="-285750">
                        <a:lnSpc>
                          <a:spcPct val="150000"/>
                        </a:lnSpc>
                        <a:buFont typeface="Wingdings" panose="05000000000000000000" pitchFamily="2" charset="2"/>
                        <a:buChar char="q"/>
                      </a:pPr>
                      <a:r>
                        <a:rPr lang="en-US" sz="1400">
                          <a:latin typeface="Century Gothic" panose="020B0502020202020204" pitchFamily="34" charset="0"/>
                        </a:rPr>
                        <a:t>I have completed all</a:t>
                      </a:r>
                      <a:r>
                        <a:rPr lang="en-US" sz="1400" baseline="0">
                          <a:latin typeface="Century Gothic" panose="020B0502020202020204" pitchFamily="34" charset="0"/>
                        </a:rPr>
                        <a:t> of the above work.</a:t>
                      </a:r>
                    </a:p>
                    <a:p>
                      <a:pPr marL="285750" indent="-285750">
                        <a:lnSpc>
                          <a:spcPct val="150000"/>
                        </a:lnSpc>
                        <a:buFont typeface="Wingdings" panose="05000000000000000000" pitchFamily="2" charset="2"/>
                        <a:buChar char="q"/>
                      </a:pPr>
                      <a:r>
                        <a:rPr lang="en-US" sz="1400" baseline="0">
                          <a:latin typeface="Century Gothic" panose="020B0502020202020204" pitchFamily="34" charset="0"/>
                        </a:rPr>
                        <a:t>I have checked to make sure the quality of the work I have completed meets expectations.</a:t>
                      </a:r>
                    </a:p>
                    <a:p>
                      <a:pPr marL="285750" indent="-285750">
                        <a:lnSpc>
                          <a:spcPct val="150000"/>
                        </a:lnSpc>
                        <a:buFont typeface="Wingdings" panose="05000000000000000000" pitchFamily="2" charset="2"/>
                        <a:buChar char="q"/>
                      </a:pPr>
                      <a:r>
                        <a:rPr lang="en-US" sz="1400" baseline="0">
                          <a:latin typeface="Century Gothic" panose="020B0502020202020204" pitchFamily="34" charset="0"/>
                        </a:rPr>
                        <a:t>I have checked my work for accuracy.</a:t>
                      </a:r>
                      <a:endParaRPr lang="en-US" sz="1400" dirty="0">
                        <a:latin typeface="Century Gothic" panose="020B0502020202020204" pitchFamily="34" charset="0"/>
                      </a:endParaRPr>
                    </a:p>
                  </a:txBody>
                  <a:tcPr/>
                </a:tc>
                <a:tc>
                  <a:txBody>
                    <a:bodyPr/>
                    <a:lstStyle/>
                    <a:p>
                      <a:pPr marL="0" indent="0">
                        <a:lnSpc>
                          <a:spcPct val="150000"/>
                        </a:lnSpc>
                        <a:buFont typeface="Wingdings" panose="05000000000000000000" pitchFamily="2" charset="2"/>
                        <a:buNone/>
                      </a:pPr>
                      <a:r>
                        <a:rPr lang="en-US" sz="1400" b="1" dirty="0">
                          <a:latin typeface="Century Gothic" panose="020B0502020202020204" pitchFamily="34" charset="0"/>
                        </a:rPr>
                        <a:t>Student</a:t>
                      </a:r>
                      <a:r>
                        <a:rPr lang="en-US" sz="1400" b="1" baseline="0" dirty="0">
                          <a:latin typeface="Century Gothic" panose="020B0502020202020204" pitchFamily="34" charset="0"/>
                        </a:rPr>
                        <a:t> Self-Assessment</a:t>
                      </a:r>
                      <a:endParaRPr lang="en-US" sz="1400" b="1" dirty="0">
                        <a:latin typeface="Century Gothic" panose="020B0502020202020204" pitchFamily="34" charset="0"/>
                      </a:endParaRPr>
                    </a:p>
                    <a:p>
                      <a:pPr marL="285750" indent="-285750">
                        <a:lnSpc>
                          <a:spcPct val="150000"/>
                        </a:lnSpc>
                        <a:buFont typeface="Wingdings" panose="05000000000000000000" pitchFamily="2" charset="2"/>
                        <a:buChar char="q"/>
                      </a:pPr>
                      <a:r>
                        <a:rPr lang="en-US" sz="1400" dirty="0">
                          <a:latin typeface="Century Gothic" panose="020B0502020202020204" pitchFamily="34" charset="0"/>
                        </a:rPr>
                        <a:t>I have completed all</a:t>
                      </a:r>
                      <a:r>
                        <a:rPr lang="en-US" sz="1400" baseline="0" dirty="0">
                          <a:latin typeface="Century Gothic" panose="020B0502020202020204" pitchFamily="34" charset="0"/>
                        </a:rPr>
                        <a:t> of the above work.</a:t>
                      </a:r>
                    </a:p>
                    <a:p>
                      <a:pPr marL="285750" indent="-285750">
                        <a:lnSpc>
                          <a:spcPct val="150000"/>
                        </a:lnSpc>
                        <a:buFont typeface="Wingdings" panose="05000000000000000000" pitchFamily="2" charset="2"/>
                        <a:buChar char="q"/>
                      </a:pPr>
                      <a:r>
                        <a:rPr lang="en-US" sz="1400" baseline="0" dirty="0">
                          <a:latin typeface="Century Gothic" panose="020B0502020202020204" pitchFamily="34" charset="0"/>
                        </a:rPr>
                        <a:t>I have checked to make sure the quality of the work I have completed meets expectations.</a:t>
                      </a:r>
                    </a:p>
                    <a:p>
                      <a:pPr marL="285750" indent="-285750">
                        <a:lnSpc>
                          <a:spcPct val="150000"/>
                        </a:lnSpc>
                        <a:buFont typeface="Wingdings" panose="05000000000000000000" pitchFamily="2" charset="2"/>
                        <a:buChar char="q"/>
                      </a:pPr>
                      <a:r>
                        <a:rPr lang="en-US" sz="1400" baseline="0" dirty="0">
                          <a:latin typeface="Century Gothic" panose="020B0502020202020204" pitchFamily="34" charset="0"/>
                        </a:rPr>
                        <a:t>I have checked my work for accuracy.</a:t>
                      </a:r>
                      <a:endParaRPr lang="en-US" sz="1400" dirty="0">
                        <a:latin typeface="Century Gothic" panose="020B0502020202020204" pitchFamily="34" charset="0"/>
                      </a:endParaRPr>
                    </a:p>
                  </a:txBody>
                  <a:tcPr/>
                </a:tc>
                <a:extLst>
                  <a:ext uri="{0D108BD9-81ED-4DB2-BD59-A6C34878D82A}">
                    <a16:rowId xmlns:a16="http://schemas.microsoft.com/office/drawing/2014/main" val="10002"/>
                  </a:ext>
                </a:extLst>
              </a:tr>
            </a:tbl>
          </a:graphicData>
        </a:graphic>
      </p:graphicFrame>
      <p:sp>
        <p:nvSpPr>
          <p:cNvPr id="3" name="TextBox 2"/>
          <p:cNvSpPr txBox="1"/>
          <p:nvPr/>
        </p:nvSpPr>
        <p:spPr>
          <a:xfrm>
            <a:off x="28383" y="-45752"/>
            <a:ext cx="7257646" cy="1107996"/>
          </a:xfrm>
          <a:prstGeom prst="rect">
            <a:avLst/>
          </a:prstGeom>
          <a:noFill/>
        </p:spPr>
        <p:txBody>
          <a:bodyPr wrap="square" rtlCol="0">
            <a:spAutoFit/>
          </a:bodyPr>
          <a:lstStyle/>
          <a:p>
            <a:pPr algn="ctr"/>
            <a:r>
              <a:rPr lang="en-US" sz="6600" b="1" dirty="0">
                <a:effectLst/>
                <a:latin typeface="Century Gothic" panose="020B0502020202020204" pitchFamily="34" charset="0"/>
                <a:ea typeface="AGHowDoYouSurvive" panose="02000603000000000000" pitchFamily="2" charset="0"/>
                <a:cs typeface="Ink Blossoms" pitchFamily="2" charset="-128"/>
              </a:rPr>
              <a:t>Reading Centers</a:t>
            </a:r>
          </a:p>
        </p:txBody>
      </p:sp>
      <p:sp>
        <p:nvSpPr>
          <p:cNvPr id="4" name="Rectangle 3"/>
          <p:cNvSpPr/>
          <p:nvPr/>
        </p:nvSpPr>
        <p:spPr>
          <a:xfrm>
            <a:off x="28383" y="24613"/>
            <a:ext cx="7258435" cy="9551975"/>
          </a:xfrm>
          <a:prstGeom prst="rect">
            <a:avLst/>
          </a:prstGeom>
          <a:noFill/>
          <a:ln w="7620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algn="ctr"/>
            <a:endParaRPr lang="en-US" sz="1998"/>
          </a:p>
        </p:txBody>
      </p:sp>
      <p:sp>
        <p:nvSpPr>
          <p:cNvPr id="7" name="TextBox 6"/>
          <p:cNvSpPr txBox="1"/>
          <p:nvPr/>
        </p:nvSpPr>
        <p:spPr>
          <a:xfrm>
            <a:off x="321476" y="876568"/>
            <a:ext cx="6727678" cy="307777"/>
          </a:xfrm>
          <a:prstGeom prst="rect">
            <a:avLst/>
          </a:prstGeom>
          <a:noFill/>
        </p:spPr>
        <p:txBody>
          <a:bodyPr wrap="square" rtlCol="0">
            <a:spAutoFit/>
          </a:bodyPr>
          <a:lstStyle/>
          <a:p>
            <a:pPr algn="ctr"/>
            <a:r>
              <a:rPr lang="en-US" sz="1400" dirty="0">
                <a:latin typeface="Century Gothic" panose="020B0502020202020204" pitchFamily="34" charset="0"/>
                <a:ea typeface="AGHowDoYouSurvive" panose="02000603000000000000" pitchFamily="2" charset="0"/>
              </a:rPr>
              <a:t>Name: _______________________________________ Date: __________________</a:t>
            </a:r>
          </a:p>
        </p:txBody>
      </p:sp>
    </p:spTree>
    <p:extLst>
      <p:ext uri="{BB962C8B-B14F-4D97-AF65-F5344CB8AC3E}">
        <p14:creationId xmlns:p14="http://schemas.microsoft.com/office/powerpoint/2010/main" val="3077623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60750502"/>
              </p:ext>
            </p:extLst>
          </p:nvPr>
        </p:nvGraphicFramePr>
        <p:xfrm>
          <a:off x="193430" y="1071268"/>
          <a:ext cx="6893169" cy="8322968"/>
        </p:xfrm>
        <a:graphic>
          <a:graphicData uri="http://schemas.openxmlformats.org/drawingml/2006/table">
            <a:tbl>
              <a:tblPr firstRow="1" bandRow="1">
                <a:tableStyleId>{5940675A-B579-460E-94D1-54222C63F5DA}</a:tableStyleId>
              </a:tblPr>
              <a:tblGrid>
                <a:gridCol w="2297723">
                  <a:extLst>
                    <a:ext uri="{9D8B030D-6E8A-4147-A177-3AD203B41FA5}">
                      <a16:colId xmlns:a16="http://schemas.microsoft.com/office/drawing/2014/main" val="20000"/>
                    </a:ext>
                  </a:extLst>
                </a:gridCol>
                <a:gridCol w="2297723">
                  <a:extLst>
                    <a:ext uri="{9D8B030D-6E8A-4147-A177-3AD203B41FA5}">
                      <a16:colId xmlns:a16="http://schemas.microsoft.com/office/drawing/2014/main" val="20001"/>
                    </a:ext>
                  </a:extLst>
                </a:gridCol>
                <a:gridCol w="2297723">
                  <a:extLst>
                    <a:ext uri="{9D8B030D-6E8A-4147-A177-3AD203B41FA5}">
                      <a16:colId xmlns:a16="http://schemas.microsoft.com/office/drawing/2014/main" val="20002"/>
                    </a:ext>
                  </a:extLst>
                </a:gridCol>
              </a:tblGrid>
              <a:tr h="377870">
                <a:tc>
                  <a:txBody>
                    <a:bodyPr/>
                    <a:lstStyle/>
                    <a:p>
                      <a:pPr algn="ctr"/>
                      <a:r>
                        <a:rPr lang="en-US" sz="1400" b="1" dirty="0">
                          <a:latin typeface="Century Gothic" panose="020B0502020202020204" pitchFamily="34" charset="0"/>
                        </a:rPr>
                        <a:t>Type Center Name</a:t>
                      </a:r>
                      <a:r>
                        <a:rPr lang="en-US" sz="1400" b="1" baseline="0" dirty="0">
                          <a:latin typeface="Century Gothic" panose="020B0502020202020204" pitchFamily="34" charset="0"/>
                        </a:rPr>
                        <a:t> Here</a:t>
                      </a:r>
                      <a:endParaRPr lang="en-US" sz="1400" b="1" dirty="0">
                        <a:latin typeface="Century Gothic" panose="020B0502020202020204" pitchFamily="34" charset="0"/>
                      </a:endParaRPr>
                    </a:p>
                  </a:txBody>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lang="en-US" sz="1400" b="1" dirty="0">
                          <a:latin typeface="Century Gothic" panose="020B0502020202020204" pitchFamily="34" charset="0"/>
                        </a:rPr>
                        <a:t>Type Center Name</a:t>
                      </a:r>
                      <a:r>
                        <a:rPr lang="en-US" sz="1400" b="1" baseline="0" dirty="0">
                          <a:latin typeface="Century Gothic" panose="020B0502020202020204" pitchFamily="34" charset="0"/>
                        </a:rPr>
                        <a:t> Here</a:t>
                      </a:r>
                      <a:endParaRPr lang="en-US" sz="1400" b="1" dirty="0">
                        <a:latin typeface="Century Gothic" panose="020B0502020202020204" pitchFamily="34" charset="0"/>
                      </a:endParaRPr>
                    </a:p>
                  </a:txBody>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lang="en-US" sz="1400" b="1" dirty="0">
                          <a:latin typeface="Century Gothic" panose="020B0502020202020204" pitchFamily="34" charset="0"/>
                        </a:rPr>
                        <a:t>Type Center Name</a:t>
                      </a:r>
                      <a:r>
                        <a:rPr lang="en-US" sz="1400" b="1" baseline="0" dirty="0">
                          <a:latin typeface="Century Gothic" panose="020B0502020202020204" pitchFamily="34" charset="0"/>
                        </a:rPr>
                        <a:t> Here</a:t>
                      </a:r>
                      <a:endParaRPr lang="en-US" sz="1400" b="1" dirty="0">
                        <a:latin typeface="Century Gothic" panose="020B0502020202020204" pitchFamily="34" charset="0"/>
                      </a:endParaRPr>
                    </a:p>
                  </a:txBody>
                  <a:tcPr/>
                </a:tc>
                <a:extLst>
                  <a:ext uri="{0D108BD9-81ED-4DB2-BD59-A6C34878D82A}">
                    <a16:rowId xmlns:a16="http://schemas.microsoft.com/office/drawing/2014/main" val="10000"/>
                  </a:ext>
                </a:extLst>
              </a:tr>
              <a:tr h="1897544">
                <a:tc>
                  <a:txBody>
                    <a:bodyPr/>
                    <a:lstStyle/>
                    <a:p>
                      <a:pPr>
                        <a:lnSpc>
                          <a:spcPct val="100000"/>
                        </a:lnSpc>
                      </a:pPr>
                      <a:endParaRPr lang="en-US" sz="1400" dirty="0">
                        <a:latin typeface="Century Gothic" panose="020B0502020202020204" pitchFamily="34" charset="0"/>
                      </a:endParaRPr>
                    </a:p>
                  </a:txBody>
                  <a:tcPr/>
                </a:tc>
                <a:tc>
                  <a:txBody>
                    <a:bodyPr/>
                    <a:lstStyle/>
                    <a:p>
                      <a:pPr>
                        <a:lnSpc>
                          <a:spcPct val="100000"/>
                        </a:lnSpc>
                      </a:pPr>
                      <a:endParaRPr lang="en-US" sz="1400" dirty="0">
                        <a:latin typeface="Century Gothic" panose="020B0502020202020204" pitchFamily="34" charset="0"/>
                      </a:endParaRPr>
                    </a:p>
                  </a:txBody>
                  <a:tcPr/>
                </a:tc>
                <a:tc>
                  <a:txBody>
                    <a:bodyPr/>
                    <a:lstStyle/>
                    <a:p>
                      <a:pPr>
                        <a:lnSpc>
                          <a:spcPct val="100000"/>
                        </a:lnSpc>
                      </a:pPr>
                      <a:endParaRPr lang="en-US" sz="1400" dirty="0">
                        <a:latin typeface="Century Gothic" panose="020B0502020202020204" pitchFamily="34" charset="0"/>
                      </a:endParaRPr>
                    </a:p>
                  </a:txBody>
                  <a:tcPr/>
                </a:tc>
                <a:extLst>
                  <a:ext uri="{0D108BD9-81ED-4DB2-BD59-A6C34878D82A}">
                    <a16:rowId xmlns:a16="http://schemas.microsoft.com/office/drawing/2014/main" val="10001"/>
                  </a:ext>
                </a:extLst>
              </a:tr>
              <a:tr h="1976551">
                <a:tc>
                  <a:txBody>
                    <a:bodyPr/>
                    <a:lstStyle/>
                    <a:p>
                      <a:pPr marL="0" indent="0">
                        <a:lnSpc>
                          <a:spcPct val="100000"/>
                        </a:lnSpc>
                        <a:buFont typeface="Wingdings" panose="05000000000000000000" pitchFamily="2" charset="2"/>
                        <a:buNone/>
                      </a:pPr>
                      <a:r>
                        <a:rPr lang="en-US" sz="1300" b="1" dirty="0">
                          <a:latin typeface="Century Gothic" panose="020B0502020202020204" pitchFamily="34" charset="0"/>
                        </a:rPr>
                        <a:t>Student</a:t>
                      </a:r>
                      <a:r>
                        <a:rPr lang="en-US" sz="1300" b="1" baseline="0" dirty="0">
                          <a:latin typeface="Century Gothic" panose="020B0502020202020204" pitchFamily="34" charset="0"/>
                        </a:rPr>
                        <a:t> Self-Assessment</a:t>
                      </a:r>
                      <a:endParaRPr lang="en-US" sz="1300" b="1" dirty="0">
                        <a:latin typeface="Century Gothic" panose="020B0502020202020204" pitchFamily="34" charset="0"/>
                      </a:endParaRPr>
                    </a:p>
                    <a:p>
                      <a:pPr marL="285750" indent="-285750">
                        <a:lnSpc>
                          <a:spcPct val="100000"/>
                        </a:lnSpc>
                        <a:buFont typeface="Wingdings" panose="05000000000000000000" pitchFamily="2" charset="2"/>
                        <a:buChar char="q"/>
                      </a:pPr>
                      <a:r>
                        <a:rPr lang="en-US" sz="1300" dirty="0">
                          <a:latin typeface="Century Gothic" panose="020B0502020202020204" pitchFamily="34" charset="0"/>
                        </a:rPr>
                        <a:t>I have completed all</a:t>
                      </a:r>
                      <a:r>
                        <a:rPr lang="en-US" sz="1300" baseline="0" dirty="0">
                          <a:latin typeface="Century Gothic" panose="020B0502020202020204" pitchFamily="34" charset="0"/>
                        </a:rPr>
                        <a:t> of the above work.</a:t>
                      </a:r>
                    </a:p>
                    <a:p>
                      <a:pPr marL="285750" indent="-285750">
                        <a:lnSpc>
                          <a:spcPct val="100000"/>
                        </a:lnSpc>
                        <a:buFont typeface="Wingdings" panose="05000000000000000000" pitchFamily="2" charset="2"/>
                        <a:buChar char="q"/>
                      </a:pPr>
                      <a:r>
                        <a:rPr lang="en-US" sz="1300" baseline="0" dirty="0">
                          <a:latin typeface="Century Gothic" panose="020B0502020202020204" pitchFamily="34" charset="0"/>
                        </a:rPr>
                        <a:t>I have checked to make sure the quality of the work I have completed meets expectations.</a:t>
                      </a:r>
                    </a:p>
                    <a:p>
                      <a:pPr marL="285750" indent="-285750">
                        <a:lnSpc>
                          <a:spcPct val="100000"/>
                        </a:lnSpc>
                        <a:buFont typeface="Wingdings" panose="05000000000000000000" pitchFamily="2" charset="2"/>
                        <a:buChar char="q"/>
                      </a:pPr>
                      <a:r>
                        <a:rPr lang="en-US" sz="1300" baseline="0" dirty="0">
                          <a:latin typeface="Century Gothic" panose="020B0502020202020204" pitchFamily="34" charset="0"/>
                        </a:rPr>
                        <a:t>I have checked my work for accuracy.</a:t>
                      </a:r>
                      <a:endParaRPr lang="en-US" sz="1300" dirty="0">
                        <a:latin typeface="Century Gothic" panose="020B0502020202020204" pitchFamily="34" charset="0"/>
                      </a:endParaRPr>
                    </a:p>
                  </a:txBody>
                  <a:tcPr/>
                </a:tc>
                <a:tc>
                  <a:txBody>
                    <a:bodyPr/>
                    <a:lstStyle/>
                    <a:p>
                      <a:pPr marL="0" indent="0">
                        <a:lnSpc>
                          <a:spcPct val="100000"/>
                        </a:lnSpc>
                        <a:buFont typeface="Wingdings" panose="05000000000000000000" pitchFamily="2" charset="2"/>
                        <a:buNone/>
                      </a:pPr>
                      <a:r>
                        <a:rPr lang="en-US" sz="1300" b="1" dirty="0">
                          <a:latin typeface="Century Gothic" panose="020B0502020202020204" pitchFamily="34" charset="0"/>
                        </a:rPr>
                        <a:t>Student</a:t>
                      </a:r>
                      <a:r>
                        <a:rPr lang="en-US" sz="1300" b="1" baseline="0" dirty="0">
                          <a:latin typeface="Century Gothic" panose="020B0502020202020204" pitchFamily="34" charset="0"/>
                        </a:rPr>
                        <a:t> Self-Assessment</a:t>
                      </a:r>
                      <a:endParaRPr lang="en-US" sz="1300" b="1" dirty="0">
                        <a:latin typeface="Century Gothic" panose="020B0502020202020204" pitchFamily="34" charset="0"/>
                      </a:endParaRPr>
                    </a:p>
                    <a:p>
                      <a:pPr marL="285750" indent="-285750">
                        <a:lnSpc>
                          <a:spcPct val="100000"/>
                        </a:lnSpc>
                        <a:buFont typeface="Wingdings" panose="05000000000000000000" pitchFamily="2" charset="2"/>
                        <a:buChar char="q"/>
                      </a:pPr>
                      <a:r>
                        <a:rPr lang="en-US" sz="1300" dirty="0">
                          <a:latin typeface="Century Gothic" panose="020B0502020202020204" pitchFamily="34" charset="0"/>
                        </a:rPr>
                        <a:t>I have completed all</a:t>
                      </a:r>
                      <a:r>
                        <a:rPr lang="en-US" sz="1300" baseline="0" dirty="0">
                          <a:latin typeface="Century Gothic" panose="020B0502020202020204" pitchFamily="34" charset="0"/>
                        </a:rPr>
                        <a:t> of the above work.</a:t>
                      </a:r>
                    </a:p>
                    <a:p>
                      <a:pPr marL="285750" indent="-285750">
                        <a:lnSpc>
                          <a:spcPct val="100000"/>
                        </a:lnSpc>
                        <a:buFont typeface="Wingdings" panose="05000000000000000000" pitchFamily="2" charset="2"/>
                        <a:buChar char="q"/>
                      </a:pPr>
                      <a:r>
                        <a:rPr lang="en-US" sz="1300" baseline="0" dirty="0">
                          <a:latin typeface="Century Gothic" panose="020B0502020202020204" pitchFamily="34" charset="0"/>
                        </a:rPr>
                        <a:t>I have checked to make sure the quality of the work I have completed meets expectations.</a:t>
                      </a:r>
                    </a:p>
                    <a:p>
                      <a:pPr marL="285750" indent="-285750">
                        <a:lnSpc>
                          <a:spcPct val="100000"/>
                        </a:lnSpc>
                        <a:buFont typeface="Wingdings" panose="05000000000000000000" pitchFamily="2" charset="2"/>
                        <a:buChar char="q"/>
                      </a:pPr>
                      <a:r>
                        <a:rPr lang="en-US" sz="1300" baseline="0" dirty="0">
                          <a:latin typeface="Century Gothic" panose="020B0502020202020204" pitchFamily="34" charset="0"/>
                        </a:rPr>
                        <a:t>I have checked my work for accuracy.</a:t>
                      </a:r>
                      <a:endParaRPr lang="en-US" sz="1300" dirty="0">
                        <a:latin typeface="Century Gothic" panose="020B0502020202020204" pitchFamily="34" charset="0"/>
                      </a:endParaRPr>
                    </a:p>
                  </a:txBody>
                  <a:tcPr/>
                </a:tc>
                <a:tc>
                  <a:txBody>
                    <a:bodyPr/>
                    <a:lstStyle/>
                    <a:p>
                      <a:pPr marL="0" indent="0">
                        <a:lnSpc>
                          <a:spcPct val="100000"/>
                        </a:lnSpc>
                        <a:buFont typeface="Wingdings" panose="05000000000000000000" pitchFamily="2" charset="2"/>
                        <a:buNone/>
                      </a:pPr>
                      <a:r>
                        <a:rPr lang="en-US" sz="1300" b="1" dirty="0">
                          <a:latin typeface="Century Gothic" panose="020B0502020202020204" pitchFamily="34" charset="0"/>
                        </a:rPr>
                        <a:t>Student</a:t>
                      </a:r>
                      <a:r>
                        <a:rPr lang="en-US" sz="1300" b="1" baseline="0" dirty="0">
                          <a:latin typeface="Century Gothic" panose="020B0502020202020204" pitchFamily="34" charset="0"/>
                        </a:rPr>
                        <a:t> Self-Assessment</a:t>
                      </a:r>
                      <a:endParaRPr lang="en-US" sz="1300" b="1" dirty="0">
                        <a:latin typeface="Century Gothic" panose="020B0502020202020204" pitchFamily="34" charset="0"/>
                      </a:endParaRPr>
                    </a:p>
                    <a:p>
                      <a:pPr marL="285750" indent="-285750">
                        <a:lnSpc>
                          <a:spcPct val="100000"/>
                        </a:lnSpc>
                        <a:buFont typeface="Wingdings" panose="05000000000000000000" pitchFamily="2" charset="2"/>
                        <a:buChar char="q"/>
                      </a:pPr>
                      <a:r>
                        <a:rPr lang="en-US" sz="1300" dirty="0">
                          <a:latin typeface="Century Gothic" panose="020B0502020202020204" pitchFamily="34" charset="0"/>
                        </a:rPr>
                        <a:t>I have completed all</a:t>
                      </a:r>
                      <a:r>
                        <a:rPr lang="en-US" sz="1300" baseline="0" dirty="0">
                          <a:latin typeface="Century Gothic" panose="020B0502020202020204" pitchFamily="34" charset="0"/>
                        </a:rPr>
                        <a:t> of the above work.</a:t>
                      </a:r>
                    </a:p>
                    <a:p>
                      <a:pPr marL="285750" indent="-285750">
                        <a:lnSpc>
                          <a:spcPct val="100000"/>
                        </a:lnSpc>
                        <a:buFont typeface="Wingdings" panose="05000000000000000000" pitchFamily="2" charset="2"/>
                        <a:buChar char="q"/>
                      </a:pPr>
                      <a:r>
                        <a:rPr lang="en-US" sz="1300" baseline="0" dirty="0">
                          <a:latin typeface="Century Gothic" panose="020B0502020202020204" pitchFamily="34" charset="0"/>
                        </a:rPr>
                        <a:t>I have checked to make sure the quality of the work I have completed meets expectations.</a:t>
                      </a:r>
                    </a:p>
                    <a:p>
                      <a:pPr marL="285750" indent="-285750">
                        <a:lnSpc>
                          <a:spcPct val="100000"/>
                        </a:lnSpc>
                        <a:buFont typeface="Wingdings" panose="05000000000000000000" pitchFamily="2" charset="2"/>
                        <a:buChar char="q"/>
                      </a:pPr>
                      <a:r>
                        <a:rPr lang="en-US" sz="1300" baseline="0" dirty="0">
                          <a:latin typeface="Century Gothic" panose="020B0502020202020204" pitchFamily="34" charset="0"/>
                        </a:rPr>
                        <a:t>I have checked my work for accuracy.</a:t>
                      </a:r>
                      <a:endParaRPr lang="en-US" sz="1300" dirty="0">
                        <a:latin typeface="Century Gothic" panose="020B0502020202020204" pitchFamily="34" charset="0"/>
                      </a:endParaRPr>
                    </a:p>
                  </a:txBody>
                  <a:tcPr/>
                </a:tc>
                <a:extLst>
                  <a:ext uri="{0D108BD9-81ED-4DB2-BD59-A6C34878D82A}">
                    <a16:rowId xmlns:a16="http://schemas.microsoft.com/office/drawing/2014/main" val="10002"/>
                  </a:ext>
                </a:extLst>
              </a:tr>
              <a:tr h="377870">
                <a:tc>
                  <a:txBody>
                    <a:bodyPr/>
                    <a:lstStyle/>
                    <a:p>
                      <a:pPr algn="ctr"/>
                      <a:r>
                        <a:rPr lang="en-US" sz="1400" b="1" dirty="0">
                          <a:latin typeface="Century Gothic" panose="020B0502020202020204" pitchFamily="34" charset="0"/>
                        </a:rPr>
                        <a:t>Type Center Name</a:t>
                      </a:r>
                      <a:r>
                        <a:rPr lang="en-US" sz="1400" b="1" baseline="0" dirty="0">
                          <a:latin typeface="Century Gothic" panose="020B0502020202020204" pitchFamily="34" charset="0"/>
                        </a:rPr>
                        <a:t> Here</a:t>
                      </a:r>
                      <a:endParaRPr lang="en-US" sz="1400" b="1" dirty="0">
                        <a:latin typeface="Century Gothic" panose="020B0502020202020204" pitchFamily="34" charset="0"/>
                      </a:endParaRPr>
                    </a:p>
                  </a:txBody>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lang="en-US" sz="1400" b="1" dirty="0">
                          <a:latin typeface="Century Gothic" panose="020B0502020202020204" pitchFamily="34" charset="0"/>
                        </a:rPr>
                        <a:t>Type Center Name</a:t>
                      </a:r>
                      <a:r>
                        <a:rPr lang="en-US" sz="1400" b="1" baseline="0" dirty="0">
                          <a:latin typeface="Century Gothic" panose="020B0502020202020204" pitchFamily="34" charset="0"/>
                        </a:rPr>
                        <a:t> Here</a:t>
                      </a:r>
                      <a:endParaRPr lang="en-US" sz="1400" b="1" dirty="0">
                        <a:latin typeface="Century Gothic" panose="020B0502020202020204" pitchFamily="34" charset="0"/>
                      </a:endParaRPr>
                    </a:p>
                  </a:txBody>
                  <a:tcPr/>
                </a:tc>
                <a:tc>
                  <a:txBody>
                    <a:bodyPr/>
                    <a:lstStyle/>
                    <a:p>
                      <a:pPr marL="0" marR="0" lvl="0" indent="0" algn="ctr" defTabSz="731520" rtl="0" eaLnBrk="1" fontAlgn="auto" latinLnBrk="0" hangingPunct="1">
                        <a:lnSpc>
                          <a:spcPct val="100000"/>
                        </a:lnSpc>
                        <a:spcBef>
                          <a:spcPts val="0"/>
                        </a:spcBef>
                        <a:spcAft>
                          <a:spcPts val="0"/>
                        </a:spcAft>
                        <a:buClrTx/>
                        <a:buSzTx/>
                        <a:buFontTx/>
                        <a:buNone/>
                        <a:tabLst/>
                        <a:defRPr/>
                      </a:pPr>
                      <a:r>
                        <a:rPr lang="en-US" sz="1400" b="1" dirty="0">
                          <a:latin typeface="Century Gothic" panose="020B0502020202020204" pitchFamily="34" charset="0"/>
                        </a:rPr>
                        <a:t>Type Center Name</a:t>
                      </a:r>
                      <a:r>
                        <a:rPr lang="en-US" sz="1400" b="1" baseline="0" dirty="0">
                          <a:latin typeface="Century Gothic" panose="020B0502020202020204" pitchFamily="34" charset="0"/>
                        </a:rPr>
                        <a:t> Here</a:t>
                      </a:r>
                      <a:endParaRPr lang="en-US" sz="1400" b="1" dirty="0">
                        <a:latin typeface="Century Gothic" panose="020B0502020202020204" pitchFamily="34" charset="0"/>
                      </a:endParaRPr>
                    </a:p>
                  </a:txBody>
                  <a:tcPr/>
                </a:tc>
                <a:extLst>
                  <a:ext uri="{0D108BD9-81ED-4DB2-BD59-A6C34878D82A}">
                    <a16:rowId xmlns:a16="http://schemas.microsoft.com/office/drawing/2014/main" val="10003"/>
                  </a:ext>
                </a:extLst>
              </a:tr>
              <a:tr h="1524404">
                <a:tc>
                  <a:txBody>
                    <a:bodyPr/>
                    <a:lstStyle/>
                    <a:p>
                      <a:pPr marL="285750" indent="-285750">
                        <a:lnSpc>
                          <a:spcPct val="100000"/>
                        </a:lnSpc>
                        <a:buFont typeface="Wingdings" panose="05000000000000000000" pitchFamily="2" charset="2"/>
                        <a:buChar char="q"/>
                      </a:pPr>
                      <a:endParaRPr lang="en-US" sz="1400" dirty="0">
                        <a:latin typeface="Century Gothic" panose="020B0502020202020204" pitchFamily="34" charset="0"/>
                      </a:endParaRPr>
                    </a:p>
                  </a:txBody>
                  <a:tcPr/>
                </a:tc>
                <a:tc>
                  <a:txBody>
                    <a:bodyPr/>
                    <a:lstStyle/>
                    <a:p>
                      <a:pPr marL="285750" indent="-285750">
                        <a:lnSpc>
                          <a:spcPct val="100000"/>
                        </a:lnSpc>
                        <a:buFont typeface="Wingdings" panose="05000000000000000000" pitchFamily="2" charset="2"/>
                        <a:buChar char="q"/>
                      </a:pPr>
                      <a:endParaRPr lang="en-US" sz="1400" dirty="0">
                        <a:latin typeface="Century Gothic" panose="020B0502020202020204" pitchFamily="34" charset="0"/>
                      </a:endParaRPr>
                    </a:p>
                  </a:txBody>
                  <a:tcPr/>
                </a:tc>
                <a:tc>
                  <a:txBody>
                    <a:bodyPr/>
                    <a:lstStyle/>
                    <a:p>
                      <a:pPr marL="285750" indent="-285750">
                        <a:lnSpc>
                          <a:spcPct val="100000"/>
                        </a:lnSpc>
                        <a:buFont typeface="Wingdings" panose="05000000000000000000" pitchFamily="2" charset="2"/>
                        <a:buChar char="q"/>
                      </a:pPr>
                      <a:endParaRPr lang="en-US" sz="1400" dirty="0">
                        <a:latin typeface="Century Gothic" panose="020B0502020202020204" pitchFamily="34" charset="0"/>
                      </a:endParaRPr>
                    </a:p>
                  </a:txBody>
                  <a:tcPr/>
                </a:tc>
                <a:extLst>
                  <a:ext uri="{0D108BD9-81ED-4DB2-BD59-A6C34878D82A}">
                    <a16:rowId xmlns:a16="http://schemas.microsoft.com/office/drawing/2014/main" val="10004"/>
                  </a:ext>
                </a:extLst>
              </a:tr>
              <a:tr h="1976551">
                <a:tc>
                  <a:txBody>
                    <a:bodyPr/>
                    <a:lstStyle/>
                    <a:p>
                      <a:pPr marL="0" indent="0">
                        <a:lnSpc>
                          <a:spcPct val="100000"/>
                        </a:lnSpc>
                        <a:buFont typeface="Wingdings" panose="05000000000000000000" pitchFamily="2" charset="2"/>
                        <a:buNone/>
                      </a:pPr>
                      <a:r>
                        <a:rPr lang="en-US" sz="1300" b="1" dirty="0">
                          <a:latin typeface="Century Gothic" panose="020B0502020202020204" pitchFamily="34" charset="0"/>
                        </a:rPr>
                        <a:t>Student</a:t>
                      </a:r>
                      <a:r>
                        <a:rPr lang="en-US" sz="1300" b="1" baseline="0" dirty="0">
                          <a:latin typeface="Century Gothic" panose="020B0502020202020204" pitchFamily="34" charset="0"/>
                        </a:rPr>
                        <a:t> Self-Assessment</a:t>
                      </a:r>
                      <a:endParaRPr lang="en-US" sz="1300" b="1" dirty="0">
                        <a:latin typeface="Century Gothic" panose="020B0502020202020204" pitchFamily="34" charset="0"/>
                      </a:endParaRPr>
                    </a:p>
                    <a:p>
                      <a:pPr marL="285750" indent="-285750">
                        <a:lnSpc>
                          <a:spcPct val="100000"/>
                        </a:lnSpc>
                        <a:buFont typeface="Wingdings" panose="05000000000000000000" pitchFamily="2" charset="2"/>
                        <a:buChar char="q"/>
                      </a:pPr>
                      <a:r>
                        <a:rPr lang="en-US" sz="1300" dirty="0">
                          <a:latin typeface="Century Gothic" panose="020B0502020202020204" pitchFamily="34" charset="0"/>
                        </a:rPr>
                        <a:t>I have completed all</a:t>
                      </a:r>
                      <a:r>
                        <a:rPr lang="en-US" sz="1300" baseline="0" dirty="0">
                          <a:latin typeface="Century Gothic" panose="020B0502020202020204" pitchFamily="34" charset="0"/>
                        </a:rPr>
                        <a:t> of the above work.</a:t>
                      </a:r>
                    </a:p>
                    <a:p>
                      <a:pPr marL="285750" indent="-285750">
                        <a:lnSpc>
                          <a:spcPct val="100000"/>
                        </a:lnSpc>
                        <a:buFont typeface="Wingdings" panose="05000000000000000000" pitchFamily="2" charset="2"/>
                        <a:buChar char="q"/>
                      </a:pPr>
                      <a:r>
                        <a:rPr lang="en-US" sz="1300" baseline="0" dirty="0">
                          <a:latin typeface="Century Gothic" panose="020B0502020202020204" pitchFamily="34" charset="0"/>
                        </a:rPr>
                        <a:t>I have checked to make sure the quality of the work I have completed meets expectations.</a:t>
                      </a:r>
                    </a:p>
                    <a:p>
                      <a:pPr marL="285750" indent="-285750">
                        <a:lnSpc>
                          <a:spcPct val="100000"/>
                        </a:lnSpc>
                        <a:buFont typeface="Wingdings" panose="05000000000000000000" pitchFamily="2" charset="2"/>
                        <a:buChar char="q"/>
                      </a:pPr>
                      <a:r>
                        <a:rPr lang="en-US" sz="1300" baseline="0" dirty="0">
                          <a:latin typeface="Century Gothic" panose="020B0502020202020204" pitchFamily="34" charset="0"/>
                        </a:rPr>
                        <a:t>I have checked my work for accuracy.</a:t>
                      </a:r>
                      <a:endParaRPr lang="en-US" sz="1300" dirty="0">
                        <a:latin typeface="Century Gothic" panose="020B0502020202020204" pitchFamily="34" charset="0"/>
                      </a:endParaRPr>
                    </a:p>
                  </a:txBody>
                  <a:tcPr/>
                </a:tc>
                <a:tc>
                  <a:txBody>
                    <a:bodyPr/>
                    <a:lstStyle/>
                    <a:p>
                      <a:pPr marL="0" indent="0">
                        <a:lnSpc>
                          <a:spcPct val="100000"/>
                        </a:lnSpc>
                        <a:buFont typeface="Wingdings" panose="05000000000000000000" pitchFamily="2" charset="2"/>
                        <a:buNone/>
                      </a:pPr>
                      <a:r>
                        <a:rPr lang="en-US" sz="1300" b="1" dirty="0">
                          <a:latin typeface="Century Gothic" panose="020B0502020202020204" pitchFamily="34" charset="0"/>
                        </a:rPr>
                        <a:t>Student</a:t>
                      </a:r>
                      <a:r>
                        <a:rPr lang="en-US" sz="1300" b="1" baseline="0" dirty="0">
                          <a:latin typeface="Century Gothic" panose="020B0502020202020204" pitchFamily="34" charset="0"/>
                        </a:rPr>
                        <a:t> Self-Assessment</a:t>
                      </a:r>
                      <a:endParaRPr lang="en-US" sz="1300" b="1" dirty="0">
                        <a:latin typeface="Century Gothic" panose="020B0502020202020204" pitchFamily="34" charset="0"/>
                      </a:endParaRPr>
                    </a:p>
                    <a:p>
                      <a:pPr marL="285750" indent="-285750">
                        <a:lnSpc>
                          <a:spcPct val="100000"/>
                        </a:lnSpc>
                        <a:buFont typeface="Wingdings" panose="05000000000000000000" pitchFamily="2" charset="2"/>
                        <a:buChar char="q"/>
                      </a:pPr>
                      <a:r>
                        <a:rPr lang="en-US" sz="1300" dirty="0">
                          <a:latin typeface="Century Gothic" panose="020B0502020202020204" pitchFamily="34" charset="0"/>
                        </a:rPr>
                        <a:t>I have completed all</a:t>
                      </a:r>
                      <a:r>
                        <a:rPr lang="en-US" sz="1300" baseline="0" dirty="0">
                          <a:latin typeface="Century Gothic" panose="020B0502020202020204" pitchFamily="34" charset="0"/>
                        </a:rPr>
                        <a:t> of the above work.</a:t>
                      </a:r>
                    </a:p>
                    <a:p>
                      <a:pPr marL="285750" indent="-285750">
                        <a:lnSpc>
                          <a:spcPct val="100000"/>
                        </a:lnSpc>
                        <a:buFont typeface="Wingdings" panose="05000000000000000000" pitchFamily="2" charset="2"/>
                        <a:buChar char="q"/>
                      </a:pPr>
                      <a:r>
                        <a:rPr lang="en-US" sz="1300" baseline="0" dirty="0">
                          <a:latin typeface="Century Gothic" panose="020B0502020202020204" pitchFamily="34" charset="0"/>
                        </a:rPr>
                        <a:t>I have checked to make sure the quality of the work I have completed meets expectations.</a:t>
                      </a:r>
                    </a:p>
                    <a:p>
                      <a:pPr marL="285750" indent="-285750">
                        <a:lnSpc>
                          <a:spcPct val="100000"/>
                        </a:lnSpc>
                        <a:buFont typeface="Wingdings" panose="05000000000000000000" pitchFamily="2" charset="2"/>
                        <a:buChar char="q"/>
                      </a:pPr>
                      <a:r>
                        <a:rPr lang="en-US" sz="1300" baseline="0" dirty="0">
                          <a:latin typeface="Century Gothic" panose="020B0502020202020204" pitchFamily="34" charset="0"/>
                        </a:rPr>
                        <a:t>I have checked my work for accuracy.</a:t>
                      </a:r>
                      <a:endParaRPr lang="en-US" sz="1300" dirty="0">
                        <a:latin typeface="Century Gothic" panose="020B0502020202020204" pitchFamily="34" charset="0"/>
                      </a:endParaRPr>
                    </a:p>
                  </a:txBody>
                  <a:tcPr/>
                </a:tc>
                <a:tc>
                  <a:txBody>
                    <a:bodyPr/>
                    <a:lstStyle/>
                    <a:p>
                      <a:pPr marL="0" indent="0">
                        <a:lnSpc>
                          <a:spcPct val="100000"/>
                        </a:lnSpc>
                        <a:buFont typeface="Wingdings" panose="05000000000000000000" pitchFamily="2" charset="2"/>
                        <a:buNone/>
                      </a:pPr>
                      <a:r>
                        <a:rPr lang="en-US" sz="1300" b="1" dirty="0">
                          <a:latin typeface="Century Gothic" panose="020B0502020202020204" pitchFamily="34" charset="0"/>
                        </a:rPr>
                        <a:t>Student</a:t>
                      </a:r>
                      <a:r>
                        <a:rPr lang="en-US" sz="1300" b="1" baseline="0" dirty="0">
                          <a:latin typeface="Century Gothic" panose="020B0502020202020204" pitchFamily="34" charset="0"/>
                        </a:rPr>
                        <a:t> Self-Assessment</a:t>
                      </a:r>
                      <a:endParaRPr lang="en-US" sz="1300" b="1" dirty="0">
                        <a:latin typeface="Century Gothic" panose="020B0502020202020204" pitchFamily="34" charset="0"/>
                      </a:endParaRPr>
                    </a:p>
                    <a:p>
                      <a:pPr marL="285750" indent="-285750">
                        <a:lnSpc>
                          <a:spcPct val="100000"/>
                        </a:lnSpc>
                        <a:buFont typeface="Wingdings" panose="05000000000000000000" pitchFamily="2" charset="2"/>
                        <a:buChar char="q"/>
                      </a:pPr>
                      <a:r>
                        <a:rPr lang="en-US" sz="1300" dirty="0">
                          <a:latin typeface="Century Gothic" panose="020B0502020202020204" pitchFamily="34" charset="0"/>
                        </a:rPr>
                        <a:t>I have completed all</a:t>
                      </a:r>
                      <a:r>
                        <a:rPr lang="en-US" sz="1300" baseline="0" dirty="0">
                          <a:latin typeface="Century Gothic" panose="020B0502020202020204" pitchFamily="34" charset="0"/>
                        </a:rPr>
                        <a:t> of the above work.</a:t>
                      </a:r>
                    </a:p>
                    <a:p>
                      <a:pPr marL="285750" indent="-285750">
                        <a:lnSpc>
                          <a:spcPct val="100000"/>
                        </a:lnSpc>
                        <a:buFont typeface="Wingdings" panose="05000000000000000000" pitchFamily="2" charset="2"/>
                        <a:buChar char="q"/>
                      </a:pPr>
                      <a:r>
                        <a:rPr lang="en-US" sz="1300" baseline="0" dirty="0">
                          <a:latin typeface="Century Gothic" panose="020B0502020202020204" pitchFamily="34" charset="0"/>
                        </a:rPr>
                        <a:t>I have checked to make sure the quality of the work I have completed meets expectations.</a:t>
                      </a:r>
                    </a:p>
                    <a:p>
                      <a:pPr marL="285750" indent="-285750">
                        <a:lnSpc>
                          <a:spcPct val="100000"/>
                        </a:lnSpc>
                        <a:buFont typeface="Wingdings" panose="05000000000000000000" pitchFamily="2" charset="2"/>
                        <a:buChar char="q"/>
                      </a:pPr>
                      <a:r>
                        <a:rPr lang="en-US" sz="1300" baseline="0" dirty="0">
                          <a:latin typeface="Century Gothic" panose="020B0502020202020204" pitchFamily="34" charset="0"/>
                        </a:rPr>
                        <a:t>I have checked my work for accuracy.</a:t>
                      </a:r>
                      <a:endParaRPr lang="en-US" sz="1300" dirty="0">
                        <a:latin typeface="Century Gothic" panose="020B0502020202020204" pitchFamily="34" charset="0"/>
                      </a:endParaRPr>
                    </a:p>
                  </a:txBody>
                  <a:tcPr/>
                </a:tc>
                <a:extLst>
                  <a:ext uri="{0D108BD9-81ED-4DB2-BD59-A6C34878D82A}">
                    <a16:rowId xmlns:a16="http://schemas.microsoft.com/office/drawing/2014/main" val="10005"/>
                  </a:ext>
                </a:extLst>
              </a:tr>
            </a:tbl>
          </a:graphicData>
        </a:graphic>
      </p:graphicFrame>
      <p:sp>
        <p:nvSpPr>
          <p:cNvPr id="3" name="TextBox 2"/>
          <p:cNvSpPr txBox="1"/>
          <p:nvPr/>
        </p:nvSpPr>
        <p:spPr>
          <a:xfrm>
            <a:off x="28383" y="-45752"/>
            <a:ext cx="7257646" cy="954107"/>
          </a:xfrm>
          <a:prstGeom prst="rect">
            <a:avLst/>
          </a:prstGeom>
          <a:noFill/>
        </p:spPr>
        <p:txBody>
          <a:bodyPr wrap="square" rtlCol="0">
            <a:spAutoFit/>
          </a:bodyPr>
          <a:lstStyle/>
          <a:p>
            <a:pPr algn="ctr"/>
            <a:r>
              <a:rPr lang="en-US" sz="5600" b="1" dirty="0">
                <a:effectLst/>
                <a:latin typeface="Century Gothic" panose="020B0502020202020204" pitchFamily="34" charset="0"/>
                <a:ea typeface="AGHowDoYouSurvive" panose="02000603000000000000" pitchFamily="2" charset="0"/>
                <a:cs typeface="Ink Blossoms" pitchFamily="2" charset="-128"/>
              </a:rPr>
              <a:t>Reading Centers</a:t>
            </a:r>
          </a:p>
        </p:txBody>
      </p:sp>
      <p:sp>
        <p:nvSpPr>
          <p:cNvPr id="4" name="Rectangle 3"/>
          <p:cNvSpPr/>
          <p:nvPr/>
        </p:nvSpPr>
        <p:spPr>
          <a:xfrm>
            <a:off x="28383" y="24613"/>
            <a:ext cx="7258435" cy="9551975"/>
          </a:xfrm>
          <a:prstGeom prst="rect">
            <a:avLst/>
          </a:prstGeom>
          <a:noFill/>
          <a:ln w="7620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algn="ctr"/>
            <a:endParaRPr lang="en-US" sz="1998"/>
          </a:p>
        </p:txBody>
      </p:sp>
      <p:sp>
        <p:nvSpPr>
          <p:cNvPr id="7" name="TextBox 6"/>
          <p:cNvSpPr txBox="1"/>
          <p:nvPr/>
        </p:nvSpPr>
        <p:spPr>
          <a:xfrm>
            <a:off x="321476" y="731427"/>
            <a:ext cx="6727678" cy="307777"/>
          </a:xfrm>
          <a:prstGeom prst="rect">
            <a:avLst/>
          </a:prstGeom>
          <a:noFill/>
        </p:spPr>
        <p:txBody>
          <a:bodyPr wrap="square" rtlCol="0">
            <a:spAutoFit/>
          </a:bodyPr>
          <a:lstStyle/>
          <a:p>
            <a:pPr algn="ctr"/>
            <a:r>
              <a:rPr lang="en-US" sz="1400" dirty="0">
                <a:latin typeface="Century Gothic" panose="020B0502020202020204" pitchFamily="34" charset="0"/>
                <a:ea typeface="AGHowDoYouSurvive" panose="02000603000000000000" pitchFamily="2" charset="0"/>
              </a:rPr>
              <a:t>Name: _______________________________________ Date: __________________</a:t>
            </a:r>
          </a:p>
        </p:txBody>
      </p:sp>
      <p:sp>
        <p:nvSpPr>
          <p:cNvPr id="6" name="TextBox 5"/>
          <p:cNvSpPr txBox="1"/>
          <p:nvPr/>
        </p:nvSpPr>
        <p:spPr>
          <a:xfrm rot="16200000">
            <a:off x="5953065" y="8258889"/>
            <a:ext cx="2438400" cy="246221"/>
          </a:xfrm>
          <a:prstGeom prst="rect">
            <a:avLst/>
          </a:prstGeom>
          <a:noFill/>
        </p:spPr>
        <p:txBody>
          <a:bodyPr wrap="square" rtlCol="0">
            <a:spAutoFit/>
          </a:bodyPr>
          <a:lstStyle/>
          <a:p>
            <a:r>
              <a:rPr lang="en-US" sz="1000" dirty="0">
                <a:latin typeface="Century Gothic" panose="020B0502020202020204" pitchFamily="34" charset="0"/>
              </a:rPr>
              <a:t>©Jennifer Findley</a:t>
            </a:r>
          </a:p>
        </p:txBody>
      </p:sp>
    </p:spTree>
    <p:extLst>
      <p:ext uri="{BB962C8B-B14F-4D97-AF65-F5344CB8AC3E}">
        <p14:creationId xmlns:p14="http://schemas.microsoft.com/office/powerpoint/2010/main" val="1240881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0979" y="1190182"/>
            <a:ext cx="6758435" cy="5895845"/>
          </a:xfrm>
          <a:prstGeom prst="rect">
            <a:avLst/>
          </a:prstGeom>
          <a:noFill/>
        </p:spPr>
        <p:txBody>
          <a:bodyPr wrap="square" rtlCol="0">
            <a:spAutoFit/>
          </a:bodyPr>
          <a:lstStyle/>
          <a:p>
            <a:endParaRPr lang="en-US" sz="1796" dirty="0">
              <a:latin typeface="Century Gothic" panose="020B0502020202020204" pitchFamily="34" charset="0"/>
              <a:ea typeface="Champagne &amp; Limousines" panose="020B0502020202020204" pitchFamily="34" charset="0"/>
            </a:endParaRPr>
          </a:p>
          <a:p>
            <a:endParaRPr lang="en-US" sz="1796" dirty="0">
              <a:latin typeface="Century Gothic" panose="020B0502020202020204" pitchFamily="34" charset="0"/>
              <a:ea typeface="Champagne &amp; Limousines" panose="020B0502020202020204" pitchFamily="34" charset="0"/>
            </a:endParaRPr>
          </a:p>
          <a:p>
            <a:endParaRPr lang="en-US" sz="1796" dirty="0">
              <a:latin typeface="Century Gothic" panose="020B0502020202020204" pitchFamily="34" charset="0"/>
              <a:ea typeface="Champagne &amp; Limousines" panose="020B0502020202020204" pitchFamily="34" charset="0"/>
            </a:endParaRPr>
          </a:p>
          <a:p>
            <a:endParaRPr lang="en-US" sz="1796" dirty="0">
              <a:latin typeface="Century Gothic" panose="020B0502020202020204" pitchFamily="34" charset="0"/>
              <a:ea typeface="Champagne &amp; Limousines" panose="020B0502020202020204" pitchFamily="34" charset="0"/>
            </a:endParaRPr>
          </a:p>
          <a:p>
            <a:endParaRPr lang="en-US" sz="1796" dirty="0">
              <a:latin typeface="Century Gothic" panose="020B0502020202020204" pitchFamily="34" charset="0"/>
              <a:ea typeface="Champagne &amp; Limousines" panose="020B0502020202020204" pitchFamily="34" charset="0"/>
            </a:endParaRPr>
          </a:p>
          <a:p>
            <a:endParaRPr lang="en-US" sz="1796" dirty="0">
              <a:latin typeface="Century Gothic" panose="020B0502020202020204" pitchFamily="34" charset="0"/>
              <a:ea typeface="Champagne &amp; Limousines" panose="020B0502020202020204" pitchFamily="34" charset="0"/>
            </a:endParaRPr>
          </a:p>
          <a:p>
            <a:endParaRPr lang="en-US" sz="1796" dirty="0">
              <a:latin typeface="Century Gothic" panose="020B0502020202020204" pitchFamily="34" charset="0"/>
              <a:ea typeface="Champagne &amp; Limousines" panose="020B0502020202020204" pitchFamily="34" charset="0"/>
            </a:endParaRPr>
          </a:p>
          <a:p>
            <a:endParaRPr lang="en-US" sz="1796" dirty="0">
              <a:latin typeface="Century Gothic" panose="020B0502020202020204" pitchFamily="34" charset="0"/>
              <a:ea typeface="Champagne &amp; Limousines" panose="020B0502020202020204" pitchFamily="34" charset="0"/>
            </a:endParaRPr>
          </a:p>
          <a:p>
            <a:endParaRPr lang="en-US" sz="1796" dirty="0">
              <a:latin typeface="Century Gothic" panose="020B0502020202020204" pitchFamily="34" charset="0"/>
              <a:ea typeface="Champagne &amp; Limousines" panose="020B0502020202020204" pitchFamily="34" charset="0"/>
            </a:endParaRPr>
          </a:p>
          <a:p>
            <a:endParaRPr lang="en-US" sz="1796" dirty="0">
              <a:latin typeface="Century Gothic" panose="020B0502020202020204" pitchFamily="34" charset="0"/>
              <a:ea typeface="Champagne &amp; Limousines" panose="020B0502020202020204" pitchFamily="34" charset="0"/>
            </a:endParaRPr>
          </a:p>
          <a:p>
            <a:endParaRPr lang="en-US" sz="1796" dirty="0">
              <a:latin typeface="Century Gothic" panose="020B0502020202020204" pitchFamily="34" charset="0"/>
              <a:ea typeface="Champagne &amp; Limousines" panose="020B0502020202020204" pitchFamily="34" charset="0"/>
            </a:endParaRPr>
          </a:p>
          <a:p>
            <a:endParaRPr lang="en-US" sz="1796" dirty="0">
              <a:latin typeface="Century Gothic" panose="020B0502020202020204" pitchFamily="34" charset="0"/>
              <a:ea typeface="Champagne &amp; Limousines" panose="020B0502020202020204" pitchFamily="34" charset="0"/>
            </a:endParaRPr>
          </a:p>
          <a:p>
            <a:endParaRPr lang="en-US" sz="1796" dirty="0">
              <a:latin typeface="Century Gothic" panose="020B0502020202020204" pitchFamily="34" charset="0"/>
              <a:ea typeface="Champagne &amp; Limousines" panose="020B0502020202020204" pitchFamily="34" charset="0"/>
            </a:endParaRPr>
          </a:p>
          <a:p>
            <a:endParaRPr lang="en-US" sz="1796" dirty="0">
              <a:latin typeface="Century Gothic" panose="020B0502020202020204" pitchFamily="34" charset="0"/>
              <a:ea typeface="Champagne &amp; Limousines" panose="020B0502020202020204" pitchFamily="34" charset="0"/>
            </a:endParaRPr>
          </a:p>
          <a:p>
            <a:endParaRPr lang="en-US" sz="1796" dirty="0">
              <a:latin typeface="Century Gothic" panose="020B0502020202020204" pitchFamily="34" charset="0"/>
              <a:ea typeface="Champagne &amp; Limousines" panose="020B0502020202020204" pitchFamily="34" charset="0"/>
            </a:endParaRPr>
          </a:p>
          <a:p>
            <a:endParaRPr lang="en-US" sz="1796" dirty="0">
              <a:latin typeface="Century Gothic" panose="020B0502020202020204" pitchFamily="34" charset="0"/>
              <a:ea typeface="Champagne &amp; Limousines" panose="020B0502020202020204" pitchFamily="34" charset="0"/>
            </a:endParaRPr>
          </a:p>
          <a:p>
            <a:endParaRPr lang="en-US" sz="1796" dirty="0">
              <a:latin typeface="Century Gothic" panose="020B0502020202020204" pitchFamily="34" charset="0"/>
              <a:ea typeface="Champagne &amp; Limousines" panose="020B0502020202020204" pitchFamily="34" charset="0"/>
            </a:endParaRPr>
          </a:p>
          <a:p>
            <a:endParaRPr lang="en-US" sz="1796" dirty="0">
              <a:latin typeface="Century Gothic" panose="020B0502020202020204" pitchFamily="34" charset="0"/>
              <a:ea typeface="Champagne &amp; Limousines" panose="020B0502020202020204" pitchFamily="34" charset="0"/>
            </a:endParaRPr>
          </a:p>
          <a:p>
            <a:endParaRPr lang="en-US" sz="1796" dirty="0">
              <a:latin typeface="Century Gothic" panose="020B0502020202020204" pitchFamily="34" charset="0"/>
              <a:ea typeface="Champagne &amp; Limousines" panose="020B0502020202020204" pitchFamily="34" charset="0"/>
            </a:endParaRPr>
          </a:p>
          <a:p>
            <a:endParaRPr lang="en-US" sz="1796" dirty="0">
              <a:latin typeface="Century Gothic" panose="020B0502020202020204" pitchFamily="34" charset="0"/>
              <a:ea typeface="Champagne &amp; Limousines" panose="020B0502020202020204" pitchFamily="34" charset="0"/>
            </a:endParaRPr>
          </a:p>
          <a:p>
            <a:endParaRPr lang="en-US" sz="1796" dirty="0">
              <a:latin typeface="Century Gothic" panose="020B0502020202020204" pitchFamily="34" charset="0"/>
              <a:ea typeface="Champagne &amp; Limousines" panose="020B0502020202020204" pitchFamily="34" charset="0"/>
            </a:endParaRPr>
          </a:p>
        </p:txBody>
      </p:sp>
      <p:sp>
        <p:nvSpPr>
          <p:cNvPr id="4" name="TextBox 3"/>
          <p:cNvSpPr txBox="1"/>
          <p:nvPr/>
        </p:nvSpPr>
        <p:spPr>
          <a:xfrm>
            <a:off x="210977" y="240030"/>
            <a:ext cx="7047073" cy="7045198"/>
          </a:xfrm>
          <a:prstGeom prst="rect">
            <a:avLst/>
          </a:prstGeom>
          <a:noFill/>
        </p:spPr>
        <p:txBody>
          <a:bodyPr wrap="square" rtlCol="0">
            <a:spAutoFit/>
          </a:bodyPr>
          <a:lstStyle/>
          <a:p>
            <a:r>
              <a:rPr lang="en-US" sz="1853" dirty="0">
                <a:latin typeface="Century Gothic" panose="020B0502020202020204" pitchFamily="34" charset="0"/>
                <a:ea typeface="Champagne &amp; Limousines" panose="020B0502020202020204" pitchFamily="34" charset="0"/>
              </a:rPr>
              <a:t>This resource was created by Jennifer Findley. It may be printed and photocopied for single classroom use. It may not be put on the Internet, sold, or distributed in any form.  Check out my store for more resources that are common core aligned.</a:t>
            </a:r>
          </a:p>
          <a:p>
            <a:endParaRPr lang="en-US" sz="1796" dirty="0">
              <a:latin typeface="Century Gothic" panose="020B0502020202020204" pitchFamily="34" charset="0"/>
              <a:ea typeface="Champagne &amp; Limousines" panose="020B0502020202020204" pitchFamily="34" charset="0"/>
            </a:endParaRPr>
          </a:p>
          <a:p>
            <a:endParaRPr lang="en-US" sz="1796" dirty="0">
              <a:latin typeface="Century Gothic" panose="020B0502020202020204" pitchFamily="34" charset="0"/>
              <a:ea typeface="Champagne &amp; Limousines" panose="020B0502020202020204" pitchFamily="34" charset="0"/>
            </a:endParaRPr>
          </a:p>
          <a:p>
            <a:endParaRPr lang="en-US" sz="1796" dirty="0">
              <a:latin typeface="Century Gothic" panose="020B0502020202020204" pitchFamily="34" charset="0"/>
              <a:ea typeface="Champagne &amp; Limousines" panose="020B0502020202020204" pitchFamily="34" charset="0"/>
            </a:endParaRPr>
          </a:p>
          <a:p>
            <a:endParaRPr lang="en-US" sz="1796" dirty="0">
              <a:latin typeface="Century Gothic" panose="020B0502020202020204" pitchFamily="34" charset="0"/>
              <a:ea typeface="Champagne &amp; Limousines" panose="020B0502020202020204" pitchFamily="34" charset="0"/>
            </a:endParaRPr>
          </a:p>
          <a:p>
            <a:endParaRPr lang="en-US" sz="1796" dirty="0">
              <a:latin typeface="Century Gothic" panose="020B0502020202020204" pitchFamily="34" charset="0"/>
              <a:ea typeface="Champagne &amp; Limousines" panose="020B0502020202020204" pitchFamily="34" charset="0"/>
            </a:endParaRPr>
          </a:p>
          <a:p>
            <a:endParaRPr lang="en-US" sz="1796" dirty="0">
              <a:latin typeface="Century Gothic" panose="020B0502020202020204" pitchFamily="34" charset="0"/>
              <a:ea typeface="Champagne &amp; Limousines" panose="020B0502020202020204" pitchFamily="34" charset="0"/>
            </a:endParaRPr>
          </a:p>
          <a:p>
            <a:endParaRPr lang="en-US" sz="1796" dirty="0">
              <a:latin typeface="Century Gothic" panose="020B0502020202020204" pitchFamily="34" charset="0"/>
              <a:ea typeface="Champagne &amp; Limousines" panose="020B0502020202020204" pitchFamily="34" charset="0"/>
            </a:endParaRPr>
          </a:p>
          <a:p>
            <a:endParaRPr lang="en-US" sz="1796" dirty="0">
              <a:latin typeface="Century Gothic" panose="020B0502020202020204" pitchFamily="34" charset="0"/>
              <a:ea typeface="Champagne &amp; Limousines" panose="020B0502020202020204" pitchFamily="34" charset="0"/>
            </a:endParaRPr>
          </a:p>
          <a:p>
            <a:endParaRPr lang="en-US" sz="1796" dirty="0">
              <a:latin typeface="Century Gothic" panose="020B0502020202020204" pitchFamily="34" charset="0"/>
              <a:ea typeface="Champagne &amp; Limousines" panose="020B0502020202020204" pitchFamily="34" charset="0"/>
            </a:endParaRPr>
          </a:p>
          <a:p>
            <a:r>
              <a:rPr lang="en-US" sz="1796" dirty="0">
                <a:latin typeface="Century Gothic" panose="020B0502020202020204" pitchFamily="34" charset="0"/>
                <a:ea typeface="Champagne &amp; Limousines" panose="020B0502020202020204" pitchFamily="34" charset="0"/>
              </a:rPr>
              <a:t>Follow my blog for updates and freebies.</a:t>
            </a:r>
          </a:p>
          <a:p>
            <a:endParaRPr lang="en-US" sz="1796" dirty="0">
              <a:latin typeface="Century Gothic" panose="020B0502020202020204" pitchFamily="34" charset="0"/>
              <a:ea typeface="Champagne &amp; Limousines" panose="020B0502020202020204" pitchFamily="34" charset="0"/>
            </a:endParaRPr>
          </a:p>
          <a:p>
            <a:endParaRPr lang="en-US" sz="1796" dirty="0">
              <a:latin typeface="Century Gothic" panose="020B0502020202020204" pitchFamily="34" charset="0"/>
              <a:ea typeface="Champagne &amp; Limousines" panose="020B0502020202020204" pitchFamily="34" charset="0"/>
            </a:endParaRPr>
          </a:p>
          <a:p>
            <a:endParaRPr lang="en-US" sz="1796" dirty="0">
              <a:latin typeface="Century Gothic" panose="020B0502020202020204" pitchFamily="34" charset="0"/>
              <a:ea typeface="Champagne &amp; Limousines" panose="020B0502020202020204" pitchFamily="34" charset="0"/>
            </a:endParaRPr>
          </a:p>
          <a:p>
            <a:endParaRPr lang="en-US" sz="1796" dirty="0">
              <a:latin typeface="Century Gothic" panose="020B0502020202020204" pitchFamily="34" charset="0"/>
              <a:ea typeface="Champagne &amp; Limousines" panose="020B0502020202020204" pitchFamily="34" charset="0"/>
            </a:endParaRPr>
          </a:p>
          <a:p>
            <a:endParaRPr lang="en-US" sz="1796" dirty="0">
              <a:latin typeface="Century Gothic" panose="020B0502020202020204" pitchFamily="34" charset="0"/>
              <a:ea typeface="Champagne &amp; Limousines" panose="020B0502020202020204" pitchFamily="34" charset="0"/>
            </a:endParaRPr>
          </a:p>
          <a:p>
            <a:endParaRPr lang="en-US" sz="1796" dirty="0">
              <a:latin typeface="Century Gothic" panose="020B0502020202020204" pitchFamily="34" charset="0"/>
              <a:ea typeface="Champagne &amp; Limousines" panose="020B0502020202020204" pitchFamily="34" charset="0"/>
            </a:endParaRPr>
          </a:p>
          <a:p>
            <a:endParaRPr lang="en-US" sz="1796" dirty="0">
              <a:latin typeface="Century Gothic" panose="020B0502020202020204" pitchFamily="34" charset="0"/>
              <a:ea typeface="Champagne &amp; Limousines" panose="020B0502020202020204" pitchFamily="34" charset="0"/>
            </a:endParaRPr>
          </a:p>
          <a:p>
            <a:endParaRPr lang="en-US" sz="1796" dirty="0">
              <a:latin typeface="Century Gothic" panose="020B0502020202020204" pitchFamily="34" charset="0"/>
              <a:ea typeface="Champagne &amp; Limousines" panose="020B0502020202020204" pitchFamily="34" charset="0"/>
            </a:endParaRPr>
          </a:p>
          <a:p>
            <a:r>
              <a:rPr lang="en-US" sz="1796" dirty="0">
                <a:latin typeface="Century Gothic" panose="020B0502020202020204" pitchFamily="34" charset="0"/>
                <a:ea typeface="Champagne &amp; Limousines" panose="020B0502020202020204" pitchFamily="34" charset="0"/>
              </a:rPr>
              <a:t>Thanks! </a:t>
            </a:r>
          </a:p>
          <a:p>
            <a:r>
              <a:rPr lang="en-US" sz="1796" dirty="0">
                <a:latin typeface="Century Gothic" panose="020B0502020202020204" pitchFamily="34" charset="0"/>
                <a:ea typeface="Champagne &amp; Limousines" panose="020B0502020202020204" pitchFamily="34" charset="0"/>
              </a:rPr>
              <a:t>Jennifer Findley</a:t>
            </a:r>
          </a:p>
        </p:txBody>
      </p:sp>
      <p:pic>
        <p:nvPicPr>
          <p:cNvPr id="17" name="Picture 16" descr="minilogo.png">
            <a:hlinkClick r:id="rId3"/>
          </p:cNvPr>
          <p:cNvPicPr>
            <a:picLocks noChangeAspect="1"/>
          </p:cNvPicPr>
          <p:nvPr/>
        </p:nvPicPr>
        <p:blipFill>
          <a:blip r:embed="rId4" cstate="print"/>
          <a:stretch>
            <a:fillRect/>
          </a:stretch>
        </p:blipFill>
        <p:spPr>
          <a:xfrm>
            <a:off x="180497" y="7561380"/>
            <a:ext cx="1819170" cy="1819170"/>
          </a:xfrm>
          <a:prstGeom prst="rect">
            <a:avLst/>
          </a:prstGeom>
          <a:ln>
            <a:noFill/>
          </a:ln>
        </p:spPr>
      </p:pic>
      <p:pic>
        <p:nvPicPr>
          <p:cNvPr id="18" name="Picture 1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0341" y="7778237"/>
            <a:ext cx="1465094" cy="1457266"/>
          </a:xfrm>
          <a:prstGeom prst="rect">
            <a:avLst/>
          </a:prstGeom>
        </p:spPr>
      </p:pic>
      <p:pic>
        <p:nvPicPr>
          <p:cNvPr id="5" name="Picture 4" descr="A person smiling for the camera&#10;&#10;Description automatically generated with low confidence">
            <a:hlinkClick r:id="rId7"/>
            <a:extLst>
              <a:ext uri="{FF2B5EF4-FFF2-40B4-BE49-F238E27FC236}">
                <a16:creationId xmlns:a16="http://schemas.microsoft.com/office/drawing/2014/main" id="{B76DFB66-CCC5-4662-A9AC-2C8BCDE5EAD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97265" y="1508138"/>
            <a:ext cx="2616339" cy="2629966"/>
          </a:xfrm>
          <a:prstGeom prst="rect">
            <a:avLst/>
          </a:prstGeom>
        </p:spPr>
      </p:pic>
      <p:pic>
        <p:nvPicPr>
          <p:cNvPr id="7" name="Picture 6" descr="A picture containing text, outdoor, device&#10;&#10;Description automatically generated">
            <a:hlinkClick r:id="rId9"/>
            <a:extLst>
              <a:ext uri="{FF2B5EF4-FFF2-40B4-BE49-F238E27FC236}">
                <a16:creationId xmlns:a16="http://schemas.microsoft.com/office/drawing/2014/main" id="{80EE8159-641F-46DA-9923-A3508829C6C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07893" y="4631113"/>
            <a:ext cx="4499414" cy="1629284"/>
          </a:xfrm>
          <a:prstGeom prst="rect">
            <a:avLst/>
          </a:prstGeom>
        </p:spPr>
      </p:pic>
    </p:spTree>
    <p:extLst>
      <p:ext uri="{BB962C8B-B14F-4D97-AF65-F5344CB8AC3E}">
        <p14:creationId xmlns:p14="http://schemas.microsoft.com/office/powerpoint/2010/main" val="22434909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3660</TotalTime>
  <Words>738</Words>
  <Application>Microsoft Office PowerPoint</Application>
  <PresentationFormat>Custom</PresentationFormat>
  <Paragraphs>170</Paragraphs>
  <Slides>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Century Gothic</vt:lpstr>
      <vt:lpstr>Calibri Light</vt:lpstr>
      <vt:lpstr>Calibri</vt:lpstr>
      <vt:lpstr>KG Sorry Not Sorry Chub</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jrfindl</dc:creator>
  <cp:lastModifiedBy>Amy Stults</cp:lastModifiedBy>
  <cp:revision>120</cp:revision>
  <dcterms:created xsi:type="dcterms:W3CDTF">2016-02-28T17:43:57Z</dcterms:created>
  <dcterms:modified xsi:type="dcterms:W3CDTF">2021-04-29T17:15:22Z</dcterms:modified>
</cp:coreProperties>
</file>