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1"/>
  </p:sldMasterIdLst>
  <p:notesMasterIdLst>
    <p:notesMasterId r:id="rId104"/>
  </p:notesMasterIdLst>
  <p:sldIdLst>
    <p:sldId id="321" r:id="rId2"/>
    <p:sldId id="322" r:id="rId3"/>
    <p:sldId id="256" r:id="rId4"/>
    <p:sldId id="319" r:id="rId5"/>
    <p:sldId id="317" r:id="rId6"/>
    <p:sldId id="316" r:id="rId7"/>
    <p:sldId id="315" r:id="rId8"/>
    <p:sldId id="314" r:id="rId9"/>
    <p:sldId id="313" r:id="rId10"/>
    <p:sldId id="312" r:id="rId11"/>
    <p:sldId id="311" r:id="rId12"/>
    <p:sldId id="310" r:id="rId13"/>
    <p:sldId id="309" r:id="rId14"/>
    <p:sldId id="323" r:id="rId15"/>
    <p:sldId id="308" r:id="rId16"/>
    <p:sldId id="307" r:id="rId17"/>
    <p:sldId id="306" r:id="rId18"/>
    <p:sldId id="324" r:id="rId19"/>
    <p:sldId id="305" r:id="rId20"/>
    <p:sldId id="304" r:id="rId21"/>
    <p:sldId id="303" r:id="rId22"/>
    <p:sldId id="259" r:id="rId23"/>
    <p:sldId id="302" r:id="rId24"/>
    <p:sldId id="301" r:id="rId25"/>
    <p:sldId id="300" r:id="rId26"/>
    <p:sldId id="299" r:id="rId27"/>
    <p:sldId id="325" r:id="rId28"/>
    <p:sldId id="326" r:id="rId29"/>
    <p:sldId id="327" r:id="rId30"/>
    <p:sldId id="328" r:id="rId31"/>
    <p:sldId id="329" r:id="rId32"/>
    <p:sldId id="330" r:id="rId33"/>
    <p:sldId id="331" r:id="rId34"/>
    <p:sldId id="332" r:id="rId35"/>
    <p:sldId id="333" r:id="rId36"/>
    <p:sldId id="334" r:id="rId37"/>
    <p:sldId id="335" r:id="rId38"/>
    <p:sldId id="336" r:id="rId39"/>
    <p:sldId id="337" r:id="rId40"/>
    <p:sldId id="338" r:id="rId41"/>
    <p:sldId id="339" r:id="rId42"/>
    <p:sldId id="340" r:id="rId43"/>
    <p:sldId id="341" r:id="rId44"/>
    <p:sldId id="364" r:id="rId45"/>
    <p:sldId id="342" r:id="rId46"/>
    <p:sldId id="343" r:id="rId47"/>
    <p:sldId id="344" r:id="rId48"/>
    <p:sldId id="345" r:id="rId49"/>
    <p:sldId id="346" r:id="rId50"/>
    <p:sldId id="347" r:id="rId51"/>
    <p:sldId id="348" r:id="rId52"/>
    <p:sldId id="349" r:id="rId53"/>
    <p:sldId id="350" r:id="rId54"/>
    <p:sldId id="351" r:id="rId55"/>
    <p:sldId id="352" r:id="rId56"/>
    <p:sldId id="353" r:id="rId57"/>
    <p:sldId id="354" r:id="rId58"/>
    <p:sldId id="355" r:id="rId59"/>
    <p:sldId id="356" r:id="rId60"/>
    <p:sldId id="357" r:id="rId61"/>
    <p:sldId id="365" r:id="rId62"/>
    <p:sldId id="358" r:id="rId63"/>
    <p:sldId id="359" r:id="rId64"/>
    <p:sldId id="360" r:id="rId65"/>
    <p:sldId id="361" r:id="rId66"/>
    <p:sldId id="362" r:id="rId67"/>
    <p:sldId id="363" r:id="rId68"/>
    <p:sldId id="366" r:id="rId69"/>
    <p:sldId id="367" r:id="rId70"/>
    <p:sldId id="368" r:id="rId71"/>
    <p:sldId id="369" r:id="rId72"/>
    <p:sldId id="370" r:id="rId73"/>
    <p:sldId id="371" r:id="rId74"/>
    <p:sldId id="372" r:id="rId75"/>
    <p:sldId id="373" r:id="rId76"/>
    <p:sldId id="374" r:id="rId77"/>
    <p:sldId id="375" r:id="rId78"/>
    <p:sldId id="376" r:id="rId79"/>
    <p:sldId id="379" r:id="rId80"/>
    <p:sldId id="280" r:id="rId81"/>
    <p:sldId id="377" r:id="rId82"/>
    <p:sldId id="279" r:id="rId83"/>
    <p:sldId id="278" r:id="rId84"/>
    <p:sldId id="277" r:id="rId85"/>
    <p:sldId id="276" r:id="rId86"/>
    <p:sldId id="275" r:id="rId87"/>
    <p:sldId id="378" r:id="rId88"/>
    <p:sldId id="272" r:id="rId89"/>
    <p:sldId id="271" r:id="rId90"/>
    <p:sldId id="270" r:id="rId91"/>
    <p:sldId id="269" r:id="rId92"/>
    <p:sldId id="268" r:id="rId93"/>
    <p:sldId id="267" r:id="rId94"/>
    <p:sldId id="266" r:id="rId95"/>
    <p:sldId id="265" r:id="rId96"/>
    <p:sldId id="264" r:id="rId97"/>
    <p:sldId id="263" r:id="rId98"/>
    <p:sldId id="262" r:id="rId99"/>
    <p:sldId id="260" r:id="rId100"/>
    <p:sldId id="261" r:id="rId101"/>
    <p:sldId id="320" r:id="rId102"/>
    <p:sldId id="380" r:id="rId103"/>
  </p:sldIdLst>
  <p:sldSz cx="9601200" cy="7315200"/>
  <p:notesSz cx="6858000" cy="9144000"/>
  <p:embeddedFontLst>
    <p:embeddedFont>
      <p:font typeface="KG Sorry Not Sorry Chub" panose="02000506000000020004" pitchFamily="2" charset="0"/>
      <p:regular r:id="rId105"/>
    </p:embeddedFont>
    <p:embeddedFont>
      <p:font typeface="AGSkinnyPants" panose="02000603000000000000" pitchFamily="2" charset="0"/>
      <p:regular r:id="rId106"/>
    </p:embeddedFont>
    <p:embeddedFont>
      <p:font typeface="AGStayInYourLane" panose="02000603000000000000" pitchFamily="2" charset="0"/>
      <p:regular r:id="rId107"/>
    </p:embeddedFont>
    <p:embeddedFont>
      <p:font typeface="Calibri Light" panose="020F0302020204030204" pitchFamily="34" charset="0"/>
      <p:regular r:id="rId108"/>
      <p:italic r:id="rId109"/>
    </p:embeddedFont>
    <p:embeddedFont>
      <p:font typeface="Arial Narrow" panose="020B0606020202030204" pitchFamily="34" charset="0"/>
      <p:regular r:id="rId110"/>
      <p:bold r:id="rId111"/>
      <p:italic r:id="rId112"/>
      <p:boldItalic r:id="rId113"/>
    </p:embeddedFont>
    <p:embeddedFont>
      <p:font typeface="Champagne &amp; Limousines" panose="020B0502020202020204" pitchFamily="34" charset="0"/>
      <p:regular r:id="rId114"/>
    </p:embeddedFont>
    <p:embeddedFont>
      <p:font typeface="Calibri" panose="020F0502020204030204" pitchFamily="34" charset="0"/>
      <p:regular r:id="rId115"/>
      <p:bold r:id="rId116"/>
      <p:italic r:id="rId117"/>
      <p:boldItalic r:id="rId118"/>
    </p:embeddedFont>
    <p:embeddedFont>
      <p:font typeface="Lucida Sans Unicode" panose="020B0602030504020204" pitchFamily="34" charset="0"/>
      <p:regular r:id="rId119"/>
    </p:embeddedFont>
    <p:embeddedFont>
      <p:font typeface="Century Gothic" panose="020B0502020202020204" pitchFamily="34" charset="0"/>
      <p:regular r:id="rId120"/>
      <p:bold r:id="rId121"/>
      <p:italic r:id="rId122"/>
      <p:boldItalic r:id="rId123"/>
    </p:embeddedFont>
  </p:embeddedFontLst>
  <p:defaultTextStyle>
    <a:defPPr>
      <a:defRPr lang="en-US"/>
    </a:defPPr>
    <a:lvl1pPr marL="0" algn="l" defTabSz="966612" rtl="0" eaLnBrk="1" latinLnBrk="0" hangingPunct="1">
      <a:defRPr sz="1903" kern="1200">
        <a:solidFill>
          <a:schemeClr val="tx1"/>
        </a:solidFill>
        <a:latin typeface="+mn-lt"/>
        <a:ea typeface="+mn-ea"/>
        <a:cs typeface="+mn-cs"/>
      </a:defRPr>
    </a:lvl1pPr>
    <a:lvl2pPr marL="483306" algn="l" defTabSz="966612" rtl="0" eaLnBrk="1" latinLnBrk="0" hangingPunct="1">
      <a:defRPr sz="1903" kern="1200">
        <a:solidFill>
          <a:schemeClr val="tx1"/>
        </a:solidFill>
        <a:latin typeface="+mn-lt"/>
        <a:ea typeface="+mn-ea"/>
        <a:cs typeface="+mn-cs"/>
      </a:defRPr>
    </a:lvl2pPr>
    <a:lvl3pPr marL="966612" algn="l" defTabSz="966612" rtl="0" eaLnBrk="1" latinLnBrk="0" hangingPunct="1">
      <a:defRPr sz="1903" kern="1200">
        <a:solidFill>
          <a:schemeClr val="tx1"/>
        </a:solidFill>
        <a:latin typeface="+mn-lt"/>
        <a:ea typeface="+mn-ea"/>
        <a:cs typeface="+mn-cs"/>
      </a:defRPr>
    </a:lvl3pPr>
    <a:lvl4pPr marL="1449918" algn="l" defTabSz="966612" rtl="0" eaLnBrk="1" latinLnBrk="0" hangingPunct="1">
      <a:defRPr sz="1903" kern="1200">
        <a:solidFill>
          <a:schemeClr val="tx1"/>
        </a:solidFill>
        <a:latin typeface="+mn-lt"/>
        <a:ea typeface="+mn-ea"/>
        <a:cs typeface="+mn-cs"/>
      </a:defRPr>
    </a:lvl4pPr>
    <a:lvl5pPr marL="1933224" algn="l" defTabSz="966612" rtl="0" eaLnBrk="1" latinLnBrk="0" hangingPunct="1">
      <a:defRPr sz="1903" kern="1200">
        <a:solidFill>
          <a:schemeClr val="tx1"/>
        </a:solidFill>
        <a:latin typeface="+mn-lt"/>
        <a:ea typeface="+mn-ea"/>
        <a:cs typeface="+mn-cs"/>
      </a:defRPr>
    </a:lvl5pPr>
    <a:lvl6pPr marL="2416531" algn="l" defTabSz="966612" rtl="0" eaLnBrk="1" latinLnBrk="0" hangingPunct="1">
      <a:defRPr sz="1903" kern="1200">
        <a:solidFill>
          <a:schemeClr val="tx1"/>
        </a:solidFill>
        <a:latin typeface="+mn-lt"/>
        <a:ea typeface="+mn-ea"/>
        <a:cs typeface="+mn-cs"/>
      </a:defRPr>
    </a:lvl6pPr>
    <a:lvl7pPr marL="2899837" algn="l" defTabSz="966612" rtl="0" eaLnBrk="1" latinLnBrk="0" hangingPunct="1">
      <a:defRPr sz="1903" kern="1200">
        <a:solidFill>
          <a:schemeClr val="tx1"/>
        </a:solidFill>
        <a:latin typeface="+mn-lt"/>
        <a:ea typeface="+mn-ea"/>
        <a:cs typeface="+mn-cs"/>
      </a:defRPr>
    </a:lvl7pPr>
    <a:lvl8pPr marL="3383143" algn="l" defTabSz="966612" rtl="0" eaLnBrk="1" latinLnBrk="0" hangingPunct="1">
      <a:defRPr sz="1903" kern="1200">
        <a:solidFill>
          <a:schemeClr val="tx1"/>
        </a:solidFill>
        <a:latin typeface="+mn-lt"/>
        <a:ea typeface="+mn-ea"/>
        <a:cs typeface="+mn-cs"/>
      </a:defRPr>
    </a:lvl8pPr>
    <a:lvl9pPr marL="3866449" algn="l" defTabSz="966612" rtl="0" eaLnBrk="1" latinLnBrk="0" hangingPunct="1">
      <a:defRPr sz="190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04">
          <p15:clr>
            <a:srgbClr val="A4A3A4"/>
          </p15:clr>
        </p15:guide>
        <p15:guide id="2" pos="30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45" autoAdjust="0"/>
    <p:restoredTop sz="94660" autoAdjust="0"/>
  </p:normalViewPr>
  <p:slideViewPr>
    <p:cSldViewPr snapToGrid="0">
      <p:cViewPr varScale="1">
        <p:scale>
          <a:sx n="83" d="100"/>
          <a:sy n="83" d="100"/>
        </p:scale>
        <p:origin x="1578" y="60"/>
      </p:cViewPr>
      <p:guideLst>
        <p:guide orient="horz" pos="2304"/>
        <p:guide pos="3024"/>
      </p:guideLst>
    </p:cSldViewPr>
  </p:slideViewPr>
  <p:outlineViewPr>
    <p:cViewPr>
      <p:scale>
        <a:sx n="33" d="100"/>
        <a:sy n="33" d="100"/>
      </p:scale>
      <p:origin x="0" y="96"/>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font" Target="fonts/font13.fntdata"/><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8.fntdata"/><Relationship Id="rId16" Type="http://schemas.openxmlformats.org/officeDocument/2006/relationships/slide" Target="slides/slide15.xml"/><Relationship Id="rId107" Type="http://schemas.openxmlformats.org/officeDocument/2006/relationships/font" Target="fonts/font3.fntdata"/><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font" Target="fonts/font19.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font" Target="fonts/font1.fntdata"/><Relationship Id="rId113" Type="http://schemas.openxmlformats.org/officeDocument/2006/relationships/font" Target="fonts/font9.fntdata"/><Relationship Id="rId118" Type="http://schemas.openxmlformats.org/officeDocument/2006/relationships/font" Target="fonts/font14.fntdata"/><Relationship Id="rId12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font" Target="fonts/font1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font" Target="fonts/font4.fntdata"/><Relationship Id="rId116" Type="http://schemas.openxmlformats.org/officeDocument/2006/relationships/font" Target="fonts/font12.fntdata"/><Relationship Id="rId124"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font" Target="fonts/font2.fntdata"/><Relationship Id="rId114" Type="http://schemas.openxmlformats.org/officeDocument/2006/relationships/font" Target="fonts/font10.fntdata"/><Relationship Id="rId119" Type="http://schemas.openxmlformats.org/officeDocument/2006/relationships/font" Target="fonts/font15.fntdata"/><Relationship Id="rId12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5.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120" Type="http://schemas.openxmlformats.org/officeDocument/2006/relationships/font" Target="fonts/font16.fntdata"/><Relationship Id="rId125"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font" Target="fonts/font6.fntdata"/><Relationship Id="rId115" Type="http://schemas.openxmlformats.org/officeDocument/2006/relationships/font" Target="fonts/font11.fntdata"/><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212DF0-D71A-407A-86C8-AA13F409A0F5}" type="datetimeFigureOut">
              <a:rPr lang="en-US" smtClean="0"/>
              <a:t>6/18/2019</a:t>
            </a:fld>
            <a:endParaRPr lang="en-US"/>
          </a:p>
        </p:txBody>
      </p:sp>
      <p:sp>
        <p:nvSpPr>
          <p:cNvPr id="4" name="Slide Image Placeholder 3"/>
          <p:cNvSpPr>
            <a:spLocks noGrp="1" noRot="1" noChangeAspect="1"/>
          </p:cNvSpPr>
          <p:nvPr>
            <p:ph type="sldImg" idx="2"/>
          </p:nvPr>
        </p:nvSpPr>
        <p:spPr>
          <a:xfrm>
            <a:off x="1403350" y="1143000"/>
            <a:ext cx="40513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9432DE-F5EA-46F2-91D8-577FDE7A05D0}" type="slidenum">
              <a:rPr lang="en-US" smtClean="0"/>
              <a:t>‹#›</a:t>
            </a:fld>
            <a:endParaRPr lang="en-US"/>
          </a:p>
        </p:txBody>
      </p:sp>
    </p:spTree>
    <p:extLst>
      <p:ext uri="{BB962C8B-B14F-4D97-AF65-F5344CB8AC3E}">
        <p14:creationId xmlns:p14="http://schemas.microsoft.com/office/powerpoint/2010/main" val="1798340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1</a:t>
            </a:fld>
            <a:endParaRPr lang="en-US"/>
          </a:p>
        </p:txBody>
      </p:sp>
    </p:spTree>
    <p:extLst>
      <p:ext uri="{BB962C8B-B14F-4D97-AF65-F5344CB8AC3E}">
        <p14:creationId xmlns:p14="http://schemas.microsoft.com/office/powerpoint/2010/main" val="3878336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10</a:t>
            </a:fld>
            <a:endParaRPr lang="en-US"/>
          </a:p>
        </p:txBody>
      </p:sp>
    </p:spTree>
    <p:extLst>
      <p:ext uri="{BB962C8B-B14F-4D97-AF65-F5344CB8AC3E}">
        <p14:creationId xmlns:p14="http://schemas.microsoft.com/office/powerpoint/2010/main" val="241924884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100</a:t>
            </a:fld>
            <a:endParaRPr lang="en-US"/>
          </a:p>
        </p:txBody>
      </p:sp>
    </p:spTree>
    <p:extLst>
      <p:ext uri="{BB962C8B-B14F-4D97-AF65-F5344CB8AC3E}">
        <p14:creationId xmlns:p14="http://schemas.microsoft.com/office/powerpoint/2010/main" val="211378608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101</a:t>
            </a:fld>
            <a:endParaRPr lang="en-US"/>
          </a:p>
        </p:txBody>
      </p:sp>
    </p:spTree>
    <p:extLst>
      <p:ext uri="{BB962C8B-B14F-4D97-AF65-F5344CB8AC3E}">
        <p14:creationId xmlns:p14="http://schemas.microsoft.com/office/powerpoint/2010/main" val="209079848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77E0C95-D4A4-4235-8E2C-BE77D34F5BC8}" type="slidenum">
              <a:rPr lang="en-US" altLang="en-US" smtClean="0"/>
              <a:pPr fontAlgn="base">
                <a:spcBef>
                  <a:spcPct val="0"/>
                </a:spcBef>
                <a:spcAft>
                  <a:spcPct val="0"/>
                </a:spcAft>
              </a:pPr>
              <a:t>102</a:t>
            </a:fld>
            <a:endParaRPr lang="en-US" altLang="en-US" smtClean="0"/>
          </a:p>
        </p:txBody>
      </p:sp>
    </p:spTree>
    <p:extLst>
      <p:ext uri="{BB962C8B-B14F-4D97-AF65-F5344CB8AC3E}">
        <p14:creationId xmlns:p14="http://schemas.microsoft.com/office/powerpoint/2010/main" val="702430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11</a:t>
            </a:fld>
            <a:endParaRPr lang="en-US"/>
          </a:p>
        </p:txBody>
      </p:sp>
    </p:spTree>
    <p:extLst>
      <p:ext uri="{BB962C8B-B14F-4D97-AF65-F5344CB8AC3E}">
        <p14:creationId xmlns:p14="http://schemas.microsoft.com/office/powerpoint/2010/main" val="2635898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12</a:t>
            </a:fld>
            <a:endParaRPr lang="en-US"/>
          </a:p>
        </p:txBody>
      </p:sp>
    </p:spTree>
    <p:extLst>
      <p:ext uri="{BB962C8B-B14F-4D97-AF65-F5344CB8AC3E}">
        <p14:creationId xmlns:p14="http://schemas.microsoft.com/office/powerpoint/2010/main" val="3049788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13</a:t>
            </a:fld>
            <a:endParaRPr lang="en-US"/>
          </a:p>
        </p:txBody>
      </p:sp>
    </p:spTree>
    <p:extLst>
      <p:ext uri="{BB962C8B-B14F-4D97-AF65-F5344CB8AC3E}">
        <p14:creationId xmlns:p14="http://schemas.microsoft.com/office/powerpoint/2010/main" val="2104742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14</a:t>
            </a:fld>
            <a:endParaRPr lang="en-US"/>
          </a:p>
        </p:txBody>
      </p:sp>
    </p:spTree>
    <p:extLst>
      <p:ext uri="{BB962C8B-B14F-4D97-AF65-F5344CB8AC3E}">
        <p14:creationId xmlns:p14="http://schemas.microsoft.com/office/powerpoint/2010/main" val="3984776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15</a:t>
            </a:fld>
            <a:endParaRPr lang="en-US"/>
          </a:p>
        </p:txBody>
      </p:sp>
    </p:spTree>
    <p:extLst>
      <p:ext uri="{BB962C8B-B14F-4D97-AF65-F5344CB8AC3E}">
        <p14:creationId xmlns:p14="http://schemas.microsoft.com/office/powerpoint/2010/main" val="10106779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16</a:t>
            </a:fld>
            <a:endParaRPr lang="en-US"/>
          </a:p>
        </p:txBody>
      </p:sp>
    </p:spTree>
    <p:extLst>
      <p:ext uri="{BB962C8B-B14F-4D97-AF65-F5344CB8AC3E}">
        <p14:creationId xmlns:p14="http://schemas.microsoft.com/office/powerpoint/2010/main" val="21715157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17</a:t>
            </a:fld>
            <a:endParaRPr lang="en-US"/>
          </a:p>
        </p:txBody>
      </p:sp>
    </p:spTree>
    <p:extLst>
      <p:ext uri="{BB962C8B-B14F-4D97-AF65-F5344CB8AC3E}">
        <p14:creationId xmlns:p14="http://schemas.microsoft.com/office/powerpoint/2010/main" val="41452750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18</a:t>
            </a:fld>
            <a:endParaRPr lang="en-US"/>
          </a:p>
        </p:txBody>
      </p:sp>
    </p:spTree>
    <p:extLst>
      <p:ext uri="{BB962C8B-B14F-4D97-AF65-F5344CB8AC3E}">
        <p14:creationId xmlns:p14="http://schemas.microsoft.com/office/powerpoint/2010/main" val="37679082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19</a:t>
            </a:fld>
            <a:endParaRPr lang="en-US"/>
          </a:p>
        </p:txBody>
      </p:sp>
    </p:spTree>
    <p:extLst>
      <p:ext uri="{BB962C8B-B14F-4D97-AF65-F5344CB8AC3E}">
        <p14:creationId xmlns:p14="http://schemas.microsoft.com/office/powerpoint/2010/main" val="4275529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2</a:t>
            </a:fld>
            <a:endParaRPr lang="en-US"/>
          </a:p>
        </p:txBody>
      </p:sp>
    </p:spTree>
    <p:extLst>
      <p:ext uri="{BB962C8B-B14F-4D97-AF65-F5344CB8AC3E}">
        <p14:creationId xmlns:p14="http://schemas.microsoft.com/office/powerpoint/2010/main" val="13184377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20</a:t>
            </a:fld>
            <a:endParaRPr lang="en-US"/>
          </a:p>
        </p:txBody>
      </p:sp>
    </p:spTree>
    <p:extLst>
      <p:ext uri="{BB962C8B-B14F-4D97-AF65-F5344CB8AC3E}">
        <p14:creationId xmlns:p14="http://schemas.microsoft.com/office/powerpoint/2010/main" val="26999018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21</a:t>
            </a:fld>
            <a:endParaRPr lang="en-US"/>
          </a:p>
        </p:txBody>
      </p:sp>
    </p:spTree>
    <p:extLst>
      <p:ext uri="{BB962C8B-B14F-4D97-AF65-F5344CB8AC3E}">
        <p14:creationId xmlns:p14="http://schemas.microsoft.com/office/powerpoint/2010/main" val="21927952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22</a:t>
            </a:fld>
            <a:endParaRPr lang="en-US"/>
          </a:p>
        </p:txBody>
      </p:sp>
    </p:spTree>
    <p:extLst>
      <p:ext uri="{BB962C8B-B14F-4D97-AF65-F5344CB8AC3E}">
        <p14:creationId xmlns:p14="http://schemas.microsoft.com/office/powerpoint/2010/main" val="16826766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23</a:t>
            </a:fld>
            <a:endParaRPr lang="en-US"/>
          </a:p>
        </p:txBody>
      </p:sp>
    </p:spTree>
    <p:extLst>
      <p:ext uri="{BB962C8B-B14F-4D97-AF65-F5344CB8AC3E}">
        <p14:creationId xmlns:p14="http://schemas.microsoft.com/office/powerpoint/2010/main" val="41146965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24</a:t>
            </a:fld>
            <a:endParaRPr lang="en-US"/>
          </a:p>
        </p:txBody>
      </p:sp>
    </p:spTree>
    <p:extLst>
      <p:ext uri="{BB962C8B-B14F-4D97-AF65-F5344CB8AC3E}">
        <p14:creationId xmlns:p14="http://schemas.microsoft.com/office/powerpoint/2010/main" val="8397205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25</a:t>
            </a:fld>
            <a:endParaRPr lang="en-US"/>
          </a:p>
        </p:txBody>
      </p:sp>
    </p:spTree>
    <p:extLst>
      <p:ext uri="{BB962C8B-B14F-4D97-AF65-F5344CB8AC3E}">
        <p14:creationId xmlns:p14="http://schemas.microsoft.com/office/powerpoint/2010/main" val="18750237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26</a:t>
            </a:fld>
            <a:endParaRPr lang="en-US"/>
          </a:p>
        </p:txBody>
      </p:sp>
    </p:spTree>
    <p:extLst>
      <p:ext uri="{BB962C8B-B14F-4D97-AF65-F5344CB8AC3E}">
        <p14:creationId xmlns:p14="http://schemas.microsoft.com/office/powerpoint/2010/main" val="12552931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27</a:t>
            </a:fld>
            <a:endParaRPr lang="en-US"/>
          </a:p>
        </p:txBody>
      </p:sp>
    </p:spTree>
    <p:extLst>
      <p:ext uri="{BB962C8B-B14F-4D97-AF65-F5344CB8AC3E}">
        <p14:creationId xmlns:p14="http://schemas.microsoft.com/office/powerpoint/2010/main" val="27628014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28</a:t>
            </a:fld>
            <a:endParaRPr lang="en-US"/>
          </a:p>
        </p:txBody>
      </p:sp>
    </p:spTree>
    <p:extLst>
      <p:ext uri="{BB962C8B-B14F-4D97-AF65-F5344CB8AC3E}">
        <p14:creationId xmlns:p14="http://schemas.microsoft.com/office/powerpoint/2010/main" val="33135096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29</a:t>
            </a:fld>
            <a:endParaRPr lang="en-US"/>
          </a:p>
        </p:txBody>
      </p:sp>
    </p:spTree>
    <p:extLst>
      <p:ext uri="{BB962C8B-B14F-4D97-AF65-F5344CB8AC3E}">
        <p14:creationId xmlns:p14="http://schemas.microsoft.com/office/powerpoint/2010/main" val="4129900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3</a:t>
            </a:fld>
            <a:endParaRPr lang="en-US"/>
          </a:p>
        </p:txBody>
      </p:sp>
    </p:spTree>
    <p:extLst>
      <p:ext uri="{BB962C8B-B14F-4D97-AF65-F5344CB8AC3E}">
        <p14:creationId xmlns:p14="http://schemas.microsoft.com/office/powerpoint/2010/main" val="36677182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30</a:t>
            </a:fld>
            <a:endParaRPr lang="en-US"/>
          </a:p>
        </p:txBody>
      </p:sp>
    </p:spTree>
    <p:extLst>
      <p:ext uri="{BB962C8B-B14F-4D97-AF65-F5344CB8AC3E}">
        <p14:creationId xmlns:p14="http://schemas.microsoft.com/office/powerpoint/2010/main" val="41374631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31</a:t>
            </a:fld>
            <a:endParaRPr lang="en-US"/>
          </a:p>
        </p:txBody>
      </p:sp>
    </p:spTree>
    <p:extLst>
      <p:ext uri="{BB962C8B-B14F-4D97-AF65-F5344CB8AC3E}">
        <p14:creationId xmlns:p14="http://schemas.microsoft.com/office/powerpoint/2010/main" val="30631998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32</a:t>
            </a:fld>
            <a:endParaRPr lang="en-US"/>
          </a:p>
        </p:txBody>
      </p:sp>
    </p:spTree>
    <p:extLst>
      <p:ext uri="{BB962C8B-B14F-4D97-AF65-F5344CB8AC3E}">
        <p14:creationId xmlns:p14="http://schemas.microsoft.com/office/powerpoint/2010/main" val="10057620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33</a:t>
            </a:fld>
            <a:endParaRPr lang="en-US"/>
          </a:p>
        </p:txBody>
      </p:sp>
    </p:spTree>
    <p:extLst>
      <p:ext uri="{BB962C8B-B14F-4D97-AF65-F5344CB8AC3E}">
        <p14:creationId xmlns:p14="http://schemas.microsoft.com/office/powerpoint/2010/main" val="14528128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34</a:t>
            </a:fld>
            <a:endParaRPr lang="en-US"/>
          </a:p>
        </p:txBody>
      </p:sp>
    </p:spTree>
    <p:extLst>
      <p:ext uri="{BB962C8B-B14F-4D97-AF65-F5344CB8AC3E}">
        <p14:creationId xmlns:p14="http://schemas.microsoft.com/office/powerpoint/2010/main" val="18666273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35</a:t>
            </a:fld>
            <a:endParaRPr lang="en-US"/>
          </a:p>
        </p:txBody>
      </p:sp>
    </p:spTree>
    <p:extLst>
      <p:ext uri="{BB962C8B-B14F-4D97-AF65-F5344CB8AC3E}">
        <p14:creationId xmlns:p14="http://schemas.microsoft.com/office/powerpoint/2010/main" val="24019457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36</a:t>
            </a:fld>
            <a:endParaRPr lang="en-US"/>
          </a:p>
        </p:txBody>
      </p:sp>
    </p:spTree>
    <p:extLst>
      <p:ext uri="{BB962C8B-B14F-4D97-AF65-F5344CB8AC3E}">
        <p14:creationId xmlns:p14="http://schemas.microsoft.com/office/powerpoint/2010/main" val="5792089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37</a:t>
            </a:fld>
            <a:endParaRPr lang="en-US"/>
          </a:p>
        </p:txBody>
      </p:sp>
    </p:spTree>
    <p:extLst>
      <p:ext uri="{BB962C8B-B14F-4D97-AF65-F5344CB8AC3E}">
        <p14:creationId xmlns:p14="http://schemas.microsoft.com/office/powerpoint/2010/main" val="2207816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38</a:t>
            </a:fld>
            <a:endParaRPr lang="en-US"/>
          </a:p>
        </p:txBody>
      </p:sp>
    </p:spTree>
    <p:extLst>
      <p:ext uri="{BB962C8B-B14F-4D97-AF65-F5344CB8AC3E}">
        <p14:creationId xmlns:p14="http://schemas.microsoft.com/office/powerpoint/2010/main" val="13896434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39</a:t>
            </a:fld>
            <a:endParaRPr lang="en-US"/>
          </a:p>
        </p:txBody>
      </p:sp>
    </p:spTree>
    <p:extLst>
      <p:ext uri="{BB962C8B-B14F-4D97-AF65-F5344CB8AC3E}">
        <p14:creationId xmlns:p14="http://schemas.microsoft.com/office/powerpoint/2010/main" val="697121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4</a:t>
            </a:fld>
            <a:endParaRPr lang="en-US"/>
          </a:p>
        </p:txBody>
      </p:sp>
    </p:spTree>
    <p:extLst>
      <p:ext uri="{BB962C8B-B14F-4D97-AF65-F5344CB8AC3E}">
        <p14:creationId xmlns:p14="http://schemas.microsoft.com/office/powerpoint/2010/main" val="19096152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40</a:t>
            </a:fld>
            <a:endParaRPr lang="en-US"/>
          </a:p>
        </p:txBody>
      </p:sp>
    </p:spTree>
    <p:extLst>
      <p:ext uri="{BB962C8B-B14F-4D97-AF65-F5344CB8AC3E}">
        <p14:creationId xmlns:p14="http://schemas.microsoft.com/office/powerpoint/2010/main" val="36027015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41</a:t>
            </a:fld>
            <a:endParaRPr lang="en-US"/>
          </a:p>
        </p:txBody>
      </p:sp>
    </p:spTree>
    <p:extLst>
      <p:ext uri="{BB962C8B-B14F-4D97-AF65-F5344CB8AC3E}">
        <p14:creationId xmlns:p14="http://schemas.microsoft.com/office/powerpoint/2010/main" val="5744554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42</a:t>
            </a:fld>
            <a:endParaRPr lang="en-US"/>
          </a:p>
        </p:txBody>
      </p:sp>
    </p:spTree>
    <p:extLst>
      <p:ext uri="{BB962C8B-B14F-4D97-AF65-F5344CB8AC3E}">
        <p14:creationId xmlns:p14="http://schemas.microsoft.com/office/powerpoint/2010/main" val="19708831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43</a:t>
            </a:fld>
            <a:endParaRPr lang="en-US"/>
          </a:p>
        </p:txBody>
      </p:sp>
    </p:spTree>
    <p:extLst>
      <p:ext uri="{BB962C8B-B14F-4D97-AF65-F5344CB8AC3E}">
        <p14:creationId xmlns:p14="http://schemas.microsoft.com/office/powerpoint/2010/main" val="12643598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44</a:t>
            </a:fld>
            <a:endParaRPr lang="en-US"/>
          </a:p>
        </p:txBody>
      </p:sp>
    </p:spTree>
    <p:extLst>
      <p:ext uri="{BB962C8B-B14F-4D97-AF65-F5344CB8AC3E}">
        <p14:creationId xmlns:p14="http://schemas.microsoft.com/office/powerpoint/2010/main" val="3937400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45</a:t>
            </a:fld>
            <a:endParaRPr lang="en-US"/>
          </a:p>
        </p:txBody>
      </p:sp>
    </p:spTree>
    <p:extLst>
      <p:ext uri="{BB962C8B-B14F-4D97-AF65-F5344CB8AC3E}">
        <p14:creationId xmlns:p14="http://schemas.microsoft.com/office/powerpoint/2010/main" val="11260877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46</a:t>
            </a:fld>
            <a:endParaRPr lang="en-US"/>
          </a:p>
        </p:txBody>
      </p:sp>
    </p:spTree>
    <p:extLst>
      <p:ext uri="{BB962C8B-B14F-4D97-AF65-F5344CB8AC3E}">
        <p14:creationId xmlns:p14="http://schemas.microsoft.com/office/powerpoint/2010/main" val="147707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47</a:t>
            </a:fld>
            <a:endParaRPr lang="en-US"/>
          </a:p>
        </p:txBody>
      </p:sp>
    </p:spTree>
    <p:extLst>
      <p:ext uri="{BB962C8B-B14F-4D97-AF65-F5344CB8AC3E}">
        <p14:creationId xmlns:p14="http://schemas.microsoft.com/office/powerpoint/2010/main" val="39244961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48</a:t>
            </a:fld>
            <a:endParaRPr lang="en-US"/>
          </a:p>
        </p:txBody>
      </p:sp>
    </p:spTree>
    <p:extLst>
      <p:ext uri="{BB962C8B-B14F-4D97-AF65-F5344CB8AC3E}">
        <p14:creationId xmlns:p14="http://schemas.microsoft.com/office/powerpoint/2010/main" val="4505795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49</a:t>
            </a:fld>
            <a:endParaRPr lang="en-US"/>
          </a:p>
        </p:txBody>
      </p:sp>
    </p:spTree>
    <p:extLst>
      <p:ext uri="{BB962C8B-B14F-4D97-AF65-F5344CB8AC3E}">
        <p14:creationId xmlns:p14="http://schemas.microsoft.com/office/powerpoint/2010/main" val="3408836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5</a:t>
            </a:fld>
            <a:endParaRPr lang="en-US"/>
          </a:p>
        </p:txBody>
      </p:sp>
    </p:spTree>
    <p:extLst>
      <p:ext uri="{BB962C8B-B14F-4D97-AF65-F5344CB8AC3E}">
        <p14:creationId xmlns:p14="http://schemas.microsoft.com/office/powerpoint/2010/main" val="10955731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50</a:t>
            </a:fld>
            <a:endParaRPr lang="en-US"/>
          </a:p>
        </p:txBody>
      </p:sp>
    </p:spTree>
    <p:extLst>
      <p:ext uri="{BB962C8B-B14F-4D97-AF65-F5344CB8AC3E}">
        <p14:creationId xmlns:p14="http://schemas.microsoft.com/office/powerpoint/2010/main" val="19676897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51</a:t>
            </a:fld>
            <a:endParaRPr lang="en-US"/>
          </a:p>
        </p:txBody>
      </p:sp>
    </p:spTree>
    <p:extLst>
      <p:ext uri="{BB962C8B-B14F-4D97-AF65-F5344CB8AC3E}">
        <p14:creationId xmlns:p14="http://schemas.microsoft.com/office/powerpoint/2010/main" val="34507255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52</a:t>
            </a:fld>
            <a:endParaRPr lang="en-US"/>
          </a:p>
        </p:txBody>
      </p:sp>
    </p:spTree>
    <p:extLst>
      <p:ext uri="{BB962C8B-B14F-4D97-AF65-F5344CB8AC3E}">
        <p14:creationId xmlns:p14="http://schemas.microsoft.com/office/powerpoint/2010/main" val="5657916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53</a:t>
            </a:fld>
            <a:endParaRPr lang="en-US"/>
          </a:p>
        </p:txBody>
      </p:sp>
    </p:spTree>
    <p:extLst>
      <p:ext uri="{BB962C8B-B14F-4D97-AF65-F5344CB8AC3E}">
        <p14:creationId xmlns:p14="http://schemas.microsoft.com/office/powerpoint/2010/main" val="127725466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54</a:t>
            </a:fld>
            <a:endParaRPr lang="en-US"/>
          </a:p>
        </p:txBody>
      </p:sp>
    </p:spTree>
    <p:extLst>
      <p:ext uri="{BB962C8B-B14F-4D97-AF65-F5344CB8AC3E}">
        <p14:creationId xmlns:p14="http://schemas.microsoft.com/office/powerpoint/2010/main" val="8350338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55</a:t>
            </a:fld>
            <a:endParaRPr lang="en-US"/>
          </a:p>
        </p:txBody>
      </p:sp>
    </p:spTree>
    <p:extLst>
      <p:ext uri="{BB962C8B-B14F-4D97-AF65-F5344CB8AC3E}">
        <p14:creationId xmlns:p14="http://schemas.microsoft.com/office/powerpoint/2010/main" val="340283496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56</a:t>
            </a:fld>
            <a:endParaRPr lang="en-US"/>
          </a:p>
        </p:txBody>
      </p:sp>
    </p:spTree>
    <p:extLst>
      <p:ext uri="{BB962C8B-B14F-4D97-AF65-F5344CB8AC3E}">
        <p14:creationId xmlns:p14="http://schemas.microsoft.com/office/powerpoint/2010/main" val="137744135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57</a:t>
            </a:fld>
            <a:endParaRPr lang="en-US"/>
          </a:p>
        </p:txBody>
      </p:sp>
    </p:spTree>
    <p:extLst>
      <p:ext uri="{BB962C8B-B14F-4D97-AF65-F5344CB8AC3E}">
        <p14:creationId xmlns:p14="http://schemas.microsoft.com/office/powerpoint/2010/main" val="48840966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58</a:t>
            </a:fld>
            <a:endParaRPr lang="en-US"/>
          </a:p>
        </p:txBody>
      </p:sp>
    </p:spTree>
    <p:extLst>
      <p:ext uri="{BB962C8B-B14F-4D97-AF65-F5344CB8AC3E}">
        <p14:creationId xmlns:p14="http://schemas.microsoft.com/office/powerpoint/2010/main" val="18971544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59</a:t>
            </a:fld>
            <a:endParaRPr lang="en-US"/>
          </a:p>
        </p:txBody>
      </p:sp>
    </p:spTree>
    <p:extLst>
      <p:ext uri="{BB962C8B-B14F-4D97-AF65-F5344CB8AC3E}">
        <p14:creationId xmlns:p14="http://schemas.microsoft.com/office/powerpoint/2010/main" val="2416148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6</a:t>
            </a:fld>
            <a:endParaRPr lang="en-US"/>
          </a:p>
        </p:txBody>
      </p:sp>
    </p:spTree>
    <p:extLst>
      <p:ext uri="{BB962C8B-B14F-4D97-AF65-F5344CB8AC3E}">
        <p14:creationId xmlns:p14="http://schemas.microsoft.com/office/powerpoint/2010/main" val="165865995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60</a:t>
            </a:fld>
            <a:endParaRPr lang="en-US"/>
          </a:p>
        </p:txBody>
      </p:sp>
    </p:spTree>
    <p:extLst>
      <p:ext uri="{BB962C8B-B14F-4D97-AF65-F5344CB8AC3E}">
        <p14:creationId xmlns:p14="http://schemas.microsoft.com/office/powerpoint/2010/main" val="39154587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61</a:t>
            </a:fld>
            <a:endParaRPr lang="en-US"/>
          </a:p>
        </p:txBody>
      </p:sp>
    </p:spTree>
    <p:extLst>
      <p:ext uri="{BB962C8B-B14F-4D97-AF65-F5344CB8AC3E}">
        <p14:creationId xmlns:p14="http://schemas.microsoft.com/office/powerpoint/2010/main" val="126500276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62</a:t>
            </a:fld>
            <a:endParaRPr lang="en-US"/>
          </a:p>
        </p:txBody>
      </p:sp>
    </p:spTree>
    <p:extLst>
      <p:ext uri="{BB962C8B-B14F-4D97-AF65-F5344CB8AC3E}">
        <p14:creationId xmlns:p14="http://schemas.microsoft.com/office/powerpoint/2010/main" val="193944255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63</a:t>
            </a:fld>
            <a:endParaRPr lang="en-US"/>
          </a:p>
        </p:txBody>
      </p:sp>
    </p:spTree>
    <p:extLst>
      <p:ext uri="{BB962C8B-B14F-4D97-AF65-F5344CB8AC3E}">
        <p14:creationId xmlns:p14="http://schemas.microsoft.com/office/powerpoint/2010/main" val="144055193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64</a:t>
            </a:fld>
            <a:endParaRPr lang="en-US"/>
          </a:p>
        </p:txBody>
      </p:sp>
    </p:spTree>
    <p:extLst>
      <p:ext uri="{BB962C8B-B14F-4D97-AF65-F5344CB8AC3E}">
        <p14:creationId xmlns:p14="http://schemas.microsoft.com/office/powerpoint/2010/main" val="173559256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65</a:t>
            </a:fld>
            <a:endParaRPr lang="en-US"/>
          </a:p>
        </p:txBody>
      </p:sp>
    </p:spTree>
    <p:extLst>
      <p:ext uri="{BB962C8B-B14F-4D97-AF65-F5344CB8AC3E}">
        <p14:creationId xmlns:p14="http://schemas.microsoft.com/office/powerpoint/2010/main" val="221671447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66</a:t>
            </a:fld>
            <a:endParaRPr lang="en-US"/>
          </a:p>
        </p:txBody>
      </p:sp>
    </p:spTree>
    <p:extLst>
      <p:ext uri="{BB962C8B-B14F-4D97-AF65-F5344CB8AC3E}">
        <p14:creationId xmlns:p14="http://schemas.microsoft.com/office/powerpoint/2010/main" val="292674945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67</a:t>
            </a:fld>
            <a:endParaRPr lang="en-US"/>
          </a:p>
        </p:txBody>
      </p:sp>
    </p:spTree>
    <p:extLst>
      <p:ext uri="{BB962C8B-B14F-4D97-AF65-F5344CB8AC3E}">
        <p14:creationId xmlns:p14="http://schemas.microsoft.com/office/powerpoint/2010/main" val="7174880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68</a:t>
            </a:fld>
            <a:endParaRPr lang="en-US"/>
          </a:p>
        </p:txBody>
      </p:sp>
    </p:spTree>
    <p:extLst>
      <p:ext uri="{BB962C8B-B14F-4D97-AF65-F5344CB8AC3E}">
        <p14:creationId xmlns:p14="http://schemas.microsoft.com/office/powerpoint/2010/main" val="330761587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69</a:t>
            </a:fld>
            <a:endParaRPr lang="en-US"/>
          </a:p>
        </p:txBody>
      </p:sp>
    </p:spTree>
    <p:extLst>
      <p:ext uri="{BB962C8B-B14F-4D97-AF65-F5344CB8AC3E}">
        <p14:creationId xmlns:p14="http://schemas.microsoft.com/office/powerpoint/2010/main" val="1537845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7</a:t>
            </a:fld>
            <a:endParaRPr lang="en-US"/>
          </a:p>
        </p:txBody>
      </p:sp>
    </p:spTree>
    <p:extLst>
      <p:ext uri="{BB962C8B-B14F-4D97-AF65-F5344CB8AC3E}">
        <p14:creationId xmlns:p14="http://schemas.microsoft.com/office/powerpoint/2010/main" val="240185009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70</a:t>
            </a:fld>
            <a:endParaRPr lang="en-US"/>
          </a:p>
        </p:txBody>
      </p:sp>
    </p:spTree>
    <p:extLst>
      <p:ext uri="{BB962C8B-B14F-4D97-AF65-F5344CB8AC3E}">
        <p14:creationId xmlns:p14="http://schemas.microsoft.com/office/powerpoint/2010/main" val="177421640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71</a:t>
            </a:fld>
            <a:endParaRPr lang="en-US"/>
          </a:p>
        </p:txBody>
      </p:sp>
    </p:spTree>
    <p:extLst>
      <p:ext uri="{BB962C8B-B14F-4D97-AF65-F5344CB8AC3E}">
        <p14:creationId xmlns:p14="http://schemas.microsoft.com/office/powerpoint/2010/main" val="14375400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72</a:t>
            </a:fld>
            <a:endParaRPr lang="en-US"/>
          </a:p>
        </p:txBody>
      </p:sp>
    </p:spTree>
    <p:extLst>
      <p:ext uri="{BB962C8B-B14F-4D97-AF65-F5344CB8AC3E}">
        <p14:creationId xmlns:p14="http://schemas.microsoft.com/office/powerpoint/2010/main" val="339890469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73</a:t>
            </a:fld>
            <a:endParaRPr lang="en-US"/>
          </a:p>
        </p:txBody>
      </p:sp>
    </p:spTree>
    <p:extLst>
      <p:ext uri="{BB962C8B-B14F-4D97-AF65-F5344CB8AC3E}">
        <p14:creationId xmlns:p14="http://schemas.microsoft.com/office/powerpoint/2010/main" val="328827782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74</a:t>
            </a:fld>
            <a:endParaRPr lang="en-US"/>
          </a:p>
        </p:txBody>
      </p:sp>
    </p:spTree>
    <p:extLst>
      <p:ext uri="{BB962C8B-B14F-4D97-AF65-F5344CB8AC3E}">
        <p14:creationId xmlns:p14="http://schemas.microsoft.com/office/powerpoint/2010/main" val="34329759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75</a:t>
            </a:fld>
            <a:endParaRPr lang="en-US"/>
          </a:p>
        </p:txBody>
      </p:sp>
    </p:spTree>
    <p:extLst>
      <p:ext uri="{BB962C8B-B14F-4D97-AF65-F5344CB8AC3E}">
        <p14:creationId xmlns:p14="http://schemas.microsoft.com/office/powerpoint/2010/main" val="184440326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76</a:t>
            </a:fld>
            <a:endParaRPr lang="en-US"/>
          </a:p>
        </p:txBody>
      </p:sp>
    </p:spTree>
    <p:extLst>
      <p:ext uri="{BB962C8B-B14F-4D97-AF65-F5344CB8AC3E}">
        <p14:creationId xmlns:p14="http://schemas.microsoft.com/office/powerpoint/2010/main" val="92256980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77</a:t>
            </a:fld>
            <a:endParaRPr lang="en-US"/>
          </a:p>
        </p:txBody>
      </p:sp>
    </p:spTree>
    <p:extLst>
      <p:ext uri="{BB962C8B-B14F-4D97-AF65-F5344CB8AC3E}">
        <p14:creationId xmlns:p14="http://schemas.microsoft.com/office/powerpoint/2010/main" val="73935147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78</a:t>
            </a:fld>
            <a:endParaRPr lang="en-US"/>
          </a:p>
        </p:txBody>
      </p:sp>
    </p:spTree>
    <p:extLst>
      <p:ext uri="{BB962C8B-B14F-4D97-AF65-F5344CB8AC3E}">
        <p14:creationId xmlns:p14="http://schemas.microsoft.com/office/powerpoint/2010/main" val="57645090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79</a:t>
            </a:fld>
            <a:endParaRPr lang="en-US"/>
          </a:p>
        </p:txBody>
      </p:sp>
    </p:spTree>
    <p:extLst>
      <p:ext uri="{BB962C8B-B14F-4D97-AF65-F5344CB8AC3E}">
        <p14:creationId xmlns:p14="http://schemas.microsoft.com/office/powerpoint/2010/main" val="1282469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8</a:t>
            </a:fld>
            <a:endParaRPr lang="en-US"/>
          </a:p>
        </p:txBody>
      </p:sp>
    </p:spTree>
    <p:extLst>
      <p:ext uri="{BB962C8B-B14F-4D97-AF65-F5344CB8AC3E}">
        <p14:creationId xmlns:p14="http://schemas.microsoft.com/office/powerpoint/2010/main" val="93676081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80</a:t>
            </a:fld>
            <a:endParaRPr lang="en-US"/>
          </a:p>
        </p:txBody>
      </p:sp>
    </p:spTree>
    <p:extLst>
      <p:ext uri="{BB962C8B-B14F-4D97-AF65-F5344CB8AC3E}">
        <p14:creationId xmlns:p14="http://schemas.microsoft.com/office/powerpoint/2010/main" val="336090363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81</a:t>
            </a:fld>
            <a:endParaRPr lang="en-US"/>
          </a:p>
        </p:txBody>
      </p:sp>
    </p:spTree>
    <p:extLst>
      <p:ext uri="{BB962C8B-B14F-4D97-AF65-F5344CB8AC3E}">
        <p14:creationId xmlns:p14="http://schemas.microsoft.com/office/powerpoint/2010/main" val="157502448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82</a:t>
            </a:fld>
            <a:endParaRPr lang="en-US"/>
          </a:p>
        </p:txBody>
      </p:sp>
    </p:spTree>
    <p:extLst>
      <p:ext uri="{BB962C8B-B14F-4D97-AF65-F5344CB8AC3E}">
        <p14:creationId xmlns:p14="http://schemas.microsoft.com/office/powerpoint/2010/main" val="373874740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83</a:t>
            </a:fld>
            <a:endParaRPr lang="en-US"/>
          </a:p>
        </p:txBody>
      </p:sp>
    </p:spTree>
    <p:extLst>
      <p:ext uri="{BB962C8B-B14F-4D97-AF65-F5344CB8AC3E}">
        <p14:creationId xmlns:p14="http://schemas.microsoft.com/office/powerpoint/2010/main" val="110745244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84</a:t>
            </a:fld>
            <a:endParaRPr lang="en-US"/>
          </a:p>
        </p:txBody>
      </p:sp>
    </p:spTree>
    <p:extLst>
      <p:ext uri="{BB962C8B-B14F-4D97-AF65-F5344CB8AC3E}">
        <p14:creationId xmlns:p14="http://schemas.microsoft.com/office/powerpoint/2010/main" val="330344018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85</a:t>
            </a:fld>
            <a:endParaRPr lang="en-US"/>
          </a:p>
        </p:txBody>
      </p:sp>
    </p:spTree>
    <p:extLst>
      <p:ext uri="{BB962C8B-B14F-4D97-AF65-F5344CB8AC3E}">
        <p14:creationId xmlns:p14="http://schemas.microsoft.com/office/powerpoint/2010/main" val="205040646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86</a:t>
            </a:fld>
            <a:endParaRPr lang="en-US"/>
          </a:p>
        </p:txBody>
      </p:sp>
    </p:spTree>
    <p:extLst>
      <p:ext uri="{BB962C8B-B14F-4D97-AF65-F5344CB8AC3E}">
        <p14:creationId xmlns:p14="http://schemas.microsoft.com/office/powerpoint/2010/main" val="28617414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87</a:t>
            </a:fld>
            <a:endParaRPr lang="en-US"/>
          </a:p>
        </p:txBody>
      </p:sp>
    </p:spTree>
    <p:extLst>
      <p:ext uri="{BB962C8B-B14F-4D97-AF65-F5344CB8AC3E}">
        <p14:creationId xmlns:p14="http://schemas.microsoft.com/office/powerpoint/2010/main" val="337275161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88</a:t>
            </a:fld>
            <a:endParaRPr lang="en-US"/>
          </a:p>
        </p:txBody>
      </p:sp>
    </p:spTree>
    <p:extLst>
      <p:ext uri="{BB962C8B-B14F-4D97-AF65-F5344CB8AC3E}">
        <p14:creationId xmlns:p14="http://schemas.microsoft.com/office/powerpoint/2010/main" val="171004507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89</a:t>
            </a:fld>
            <a:endParaRPr lang="en-US"/>
          </a:p>
        </p:txBody>
      </p:sp>
    </p:spTree>
    <p:extLst>
      <p:ext uri="{BB962C8B-B14F-4D97-AF65-F5344CB8AC3E}">
        <p14:creationId xmlns:p14="http://schemas.microsoft.com/office/powerpoint/2010/main" val="476432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9</a:t>
            </a:fld>
            <a:endParaRPr lang="en-US"/>
          </a:p>
        </p:txBody>
      </p:sp>
    </p:spTree>
    <p:extLst>
      <p:ext uri="{BB962C8B-B14F-4D97-AF65-F5344CB8AC3E}">
        <p14:creationId xmlns:p14="http://schemas.microsoft.com/office/powerpoint/2010/main" val="361029008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90</a:t>
            </a:fld>
            <a:endParaRPr lang="en-US"/>
          </a:p>
        </p:txBody>
      </p:sp>
    </p:spTree>
    <p:extLst>
      <p:ext uri="{BB962C8B-B14F-4D97-AF65-F5344CB8AC3E}">
        <p14:creationId xmlns:p14="http://schemas.microsoft.com/office/powerpoint/2010/main" val="268488620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91</a:t>
            </a:fld>
            <a:endParaRPr lang="en-US"/>
          </a:p>
        </p:txBody>
      </p:sp>
    </p:spTree>
    <p:extLst>
      <p:ext uri="{BB962C8B-B14F-4D97-AF65-F5344CB8AC3E}">
        <p14:creationId xmlns:p14="http://schemas.microsoft.com/office/powerpoint/2010/main" val="272569312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92</a:t>
            </a:fld>
            <a:endParaRPr lang="en-US"/>
          </a:p>
        </p:txBody>
      </p:sp>
    </p:spTree>
    <p:extLst>
      <p:ext uri="{BB962C8B-B14F-4D97-AF65-F5344CB8AC3E}">
        <p14:creationId xmlns:p14="http://schemas.microsoft.com/office/powerpoint/2010/main" val="400063569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93</a:t>
            </a:fld>
            <a:endParaRPr lang="en-US"/>
          </a:p>
        </p:txBody>
      </p:sp>
    </p:spTree>
    <p:extLst>
      <p:ext uri="{BB962C8B-B14F-4D97-AF65-F5344CB8AC3E}">
        <p14:creationId xmlns:p14="http://schemas.microsoft.com/office/powerpoint/2010/main" val="128141765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94</a:t>
            </a:fld>
            <a:endParaRPr lang="en-US"/>
          </a:p>
        </p:txBody>
      </p:sp>
    </p:spTree>
    <p:extLst>
      <p:ext uri="{BB962C8B-B14F-4D97-AF65-F5344CB8AC3E}">
        <p14:creationId xmlns:p14="http://schemas.microsoft.com/office/powerpoint/2010/main" val="11660822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95</a:t>
            </a:fld>
            <a:endParaRPr lang="en-US"/>
          </a:p>
        </p:txBody>
      </p:sp>
    </p:spTree>
    <p:extLst>
      <p:ext uri="{BB962C8B-B14F-4D97-AF65-F5344CB8AC3E}">
        <p14:creationId xmlns:p14="http://schemas.microsoft.com/office/powerpoint/2010/main" val="74056601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96</a:t>
            </a:fld>
            <a:endParaRPr lang="en-US"/>
          </a:p>
        </p:txBody>
      </p:sp>
    </p:spTree>
    <p:extLst>
      <p:ext uri="{BB962C8B-B14F-4D97-AF65-F5344CB8AC3E}">
        <p14:creationId xmlns:p14="http://schemas.microsoft.com/office/powerpoint/2010/main" val="140519181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97</a:t>
            </a:fld>
            <a:endParaRPr lang="en-US"/>
          </a:p>
        </p:txBody>
      </p:sp>
    </p:spTree>
    <p:extLst>
      <p:ext uri="{BB962C8B-B14F-4D97-AF65-F5344CB8AC3E}">
        <p14:creationId xmlns:p14="http://schemas.microsoft.com/office/powerpoint/2010/main" val="172247083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98</a:t>
            </a:fld>
            <a:endParaRPr lang="en-US"/>
          </a:p>
        </p:txBody>
      </p:sp>
    </p:spTree>
    <p:extLst>
      <p:ext uri="{BB962C8B-B14F-4D97-AF65-F5344CB8AC3E}">
        <p14:creationId xmlns:p14="http://schemas.microsoft.com/office/powerpoint/2010/main" val="155085357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99</a:t>
            </a:fld>
            <a:endParaRPr lang="en-US"/>
          </a:p>
        </p:txBody>
      </p:sp>
    </p:spTree>
    <p:extLst>
      <p:ext uri="{BB962C8B-B14F-4D97-AF65-F5344CB8AC3E}">
        <p14:creationId xmlns:p14="http://schemas.microsoft.com/office/powerpoint/2010/main" val="61742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090" y="1197187"/>
            <a:ext cx="8161020" cy="2546773"/>
          </a:xfrm>
        </p:spPr>
        <p:txBody>
          <a:bodyPr anchor="b"/>
          <a:lstStyle>
            <a:lvl1pPr algn="ctr">
              <a:defRPr sz="6300"/>
            </a:lvl1pPr>
          </a:lstStyle>
          <a:p>
            <a:r>
              <a:rPr lang="en-US" smtClean="0"/>
              <a:t>Click to edit Master title style</a:t>
            </a:r>
            <a:endParaRPr lang="en-US" dirty="0"/>
          </a:p>
        </p:txBody>
      </p:sp>
      <p:sp>
        <p:nvSpPr>
          <p:cNvPr id="3" name="Subtitle 2"/>
          <p:cNvSpPr>
            <a:spLocks noGrp="1"/>
          </p:cNvSpPr>
          <p:nvPr>
            <p:ph type="subTitle" idx="1"/>
          </p:nvPr>
        </p:nvSpPr>
        <p:spPr>
          <a:xfrm>
            <a:off x="1200150" y="3842174"/>
            <a:ext cx="7200900" cy="1766146"/>
          </a:xfrm>
        </p:spPr>
        <p:txBody>
          <a:bodyPr/>
          <a:lstStyle>
            <a:lvl1pPr marL="0" indent="0" algn="ctr">
              <a:buNone/>
              <a:defRPr sz="2520"/>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056BB8E-99D0-4A8B-BACB-ADBA29A64069}" type="datetimeFigureOut">
              <a:rPr lang="en-US" smtClean="0"/>
              <a:pPr/>
              <a:t>6/18/2019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7918C-2493-495A-9EF9-A3702AC1811A}" type="slidenum">
              <a:rPr lang="en-US" smtClean="0"/>
              <a:pPr/>
              <a:t>‹#›</a:t>
            </a:fld>
            <a:endParaRPr lang="en-US"/>
          </a:p>
        </p:txBody>
      </p:sp>
    </p:spTree>
    <p:extLst>
      <p:ext uri="{BB962C8B-B14F-4D97-AF65-F5344CB8AC3E}">
        <p14:creationId xmlns:p14="http://schemas.microsoft.com/office/powerpoint/2010/main" val="3155878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56BB8E-99D0-4A8B-BACB-ADBA29A64069}" type="datetimeFigureOut">
              <a:rPr lang="en-US" smtClean="0"/>
              <a:pPr/>
              <a:t>6/18/2019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7918C-2493-495A-9EF9-A3702AC1811A}" type="slidenum">
              <a:rPr lang="en-US" smtClean="0"/>
              <a:pPr/>
              <a:t>‹#›</a:t>
            </a:fld>
            <a:endParaRPr lang="en-US"/>
          </a:p>
        </p:txBody>
      </p:sp>
    </p:spTree>
    <p:extLst>
      <p:ext uri="{BB962C8B-B14F-4D97-AF65-F5344CB8AC3E}">
        <p14:creationId xmlns:p14="http://schemas.microsoft.com/office/powerpoint/2010/main" val="3744386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0859" y="389467"/>
            <a:ext cx="2070259" cy="619929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60083" y="389467"/>
            <a:ext cx="6090761" cy="619929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56BB8E-99D0-4A8B-BACB-ADBA29A64069}" type="datetimeFigureOut">
              <a:rPr lang="en-US" smtClean="0"/>
              <a:pPr/>
              <a:t>6/18/2019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7918C-2493-495A-9EF9-A3702AC1811A}" type="slidenum">
              <a:rPr lang="en-US" smtClean="0"/>
              <a:pPr/>
              <a:t>‹#›</a:t>
            </a:fld>
            <a:endParaRPr lang="en-US"/>
          </a:p>
        </p:txBody>
      </p:sp>
    </p:spTree>
    <p:extLst>
      <p:ext uri="{BB962C8B-B14F-4D97-AF65-F5344CB8AC3E}">
        <p14:creationId xmlns:p14="http://schemas.microsoft.com/office/powerpoint/2010/main" val="444085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56BB8E-99D0-4A8B-BACB-ADBA29A64069}" type="datetimeFigureOut">
              <a:rPr lang="en-US" smtClean="0"/>
              <a:pPr/>
              <a:t>6/18/2019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7918C-2493-495A-9EF9-A3702AC1811A}" type="slidenum">
              <a:rPr lang="en-US" smtClean="0"/>
              <a:pPr/>
              <a:t>‹#›</a:t>
            </a:fld>
            <a:endParaRPr lang="en-US"/>
          </a:p>
        </p:txBody>
      </p:sp>
    </p:spTree>
    <p:extLst>
      <p:ext uri="{BB962C8B-B14F-4D97-AF65-F5344CB8AC3E}">
        <p14:creationId xmlns:p14="http://schemas.microsoft.com/office/powerpoint/2010/main" val="3569700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5082" y="1823722"/>
            <a:ext cx="8281035" cy="3042919"/>
          </a:xfrm>
        </p:spPr>
        <p:txBody>
          <a:bodyPr anchor="b"/>
          <a:lstStyle>
            <a:lvl1pPr>
              <a:defRPr sz="6300"/>
            </a:lvl1pPr>
          </a:lstStyle>
          <a:p>
            <a:r>
              <a:rPr lang="en-US" smtClean="0"/>
              <a:t>Click to edit Master title style</a:t>
            </a:r>
            <a:endParaRPr lang="en-US" dirty="0"/>
          </a:p>
        </p:txBody>
      </p:sp>
      <p:sp>
        <p:nvSpPr>
          <p:cNvPr id="3" name="Text Placeholder 2"/>
          <p:cNvSpPr>
            <a:spLocks noGrp="1"/>
          </p:cNvSpPr>
          <p:nvPr>
            <p:ph type="body" idx="1"/>
          </p:nvPr>
        </p:nvSpPr>
        <p:spPr>
          <a:xfrm>
            <a:off x="655082" y="4895429"/>
            <a:ext cx="8281035" cy="1600199"/>
          </a:xfrm>
        </p:spPr>
        <p:txBody>
          <a:bodyPr/>
          <a:lstStyle>
            <a:lvl1pPr marL="0" indent="0">
              <a:buNone/>
              <a:defRPr sz="2520">
                <a:solidFill>
                  <a:schemeClr val="tx1"/>
                </a:solidFill>
              </a:defRPr>
            </a:lvl1pPr>
            <a:lvl2pPr marL="480060" indent="0">
              <a:buNone/>
              <a:defRPr sz="2100">
                <a:solidFill>
                  <a:schemeClr val="tx1">
                    <a:tint val="75000"/>
                  </a:schemeClr>
                </a:solidFill>
              </a:defRPr>
            </a:lvl2pPr>
            <a:lvl3pPr marL="960120" indent="0">
              <a:buNone/>
              <a:defRPr sz="1890">
                <a:solidFill>
                  <a:schemeClr val="tx1">
                    <a:tint val="75000"/>
                  </a:schemeClr>
                </a:solidFill>
              </a:defRPr>
            </a:lvl3pPr>
            <a:lvl4pPr marL="1440180" indent="0">
              <a:buNone/>
              <a:defRPr sz="1680">
                <a:solidFill>
                  <a:schemeClr val="tx1">
                    <a:tint val="75000"/>
                  </a:schemeClr>
                </a:solidFill>
              </a:defRPr>
            </a:lvl4pPr>
            <a:lvl5pPr marL="1920240" indent="0">
              <a:buNone/>
              <a:defRPr sz="1680">
                <a:solidFill>
                  <a:schemeClr val="tx1">
                    <a:tint val="75000"/>
                  </a:schemeClr>
                </a:solidFill>
              </a:defRPr>
            </a:lvl5pPr>
            <a:lvl6pPr marL="2400300" indent="0">
              <a:buNone/>
              <a:defRPr sz="1680">
                <a:solidFill>
                  <a:schemeClr val="tx1">
                    <a:tint val="75000"/>
                  </a:schemeClr>
                </a:solidFill>
              </a:defRPr>
            </a:lvl6pPr>
            <a:lvl7pPr marL="2880360" indent="0">
              <a:buNone/>
              <a:defRPr sz="1680">
                <a:solidFill>
                  <a:schemeClr val="tx1">
                    <a:tint val="75000"/>
                  </a:schemeClr>
                </a:solidFill>
              </a:defRPr>
            </a:lvl7pPr>
            <a:lvl8pPr marL="3360420" indent="0">
              <a:buNone/>
              <a:defRPr sz="1680">
                <a:solidFill>
                  <a:schemeClr val="tx1">
                    <a:tint val="75000"/>
                  </a:schemeClr>
                </a:solidFill>
              </a:defRPr>
            </a:lvl8pPr>
            <a:lvl9pPr marL="3840480" indent="0">
              <a:buNone/>
              <a:defRPr sz="16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56BB8E-99D0-4A8B-BACB-ADBA29A64069}" type="datetimeFigureOut">
              <a:rPr lang="en-US" smtClean="0"/>
              <a:pPr/>
              <a:t>6/18/2019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7918C-2493-495A-9EF9-A3702AC1811A}" type="slidenum">
              <a:rPr lang="en-US" smtClean="0"/>
              <a:pPr/>
              <a:t>‹#›</a:t>
            </a:fld>
            <a:endParaRPr lang="en-US"/>
          </a:p>
        </p:txBody>
      </p:sp>
    </p:spTree>
    <p:extLst>
      <p:ext uri="{BB962C8B-B14F-4D97-AF65-F5344CB8AC3E}">
        <p14:creationId xmlns:p14="http://schemas.microsoft.com/office/powerpoint/2010/main" val="1679398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60083" y="1947333"/>
            <a:ext cx="4080510" cy="464142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60608" y="1947333"/>
            <a:ext cx="4080510" cy="464142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056BB8E-99D0-4A8B-BACB-ADBA29A64069}" type="datetimeFigureOut">
              <a:rPr lang="en-US" smtClean="0"/>
              <a:pPr/>
              <a:t>6/18/2019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27918C-2493-495A-9EF9-A3702AC1811A}" type="slidenum">
              <a:rPr lang="en-US" smtClean="0"/>
              <a:pPr/>
              <a:t>‹#›</a:t>
            </a:fld>
            <a:endParaRPr lang="en-US"/>
          </a:p>
        </p:txBody>
      </p:sp>
    </p:spTree>
    <p:extLst>
      <p:ext uri="{BB962C8B-B14F-4D97-AF65-F5344CB8AC3E}">
        <p14:creationId xmlns:p14="http://schemas.microsoft.com/office/powerpoint/2010/main" val="1888684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61333" y="389468"/>
            <a:ext cx="8281035" cy="141393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61334" y="1793241"/>
            <a:ext cx="4061757" cy="878839"/>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US" smtClean="0"/>
              <a:t>Click to edit Master text styles</a:t>
            </a:r>
          </a:p>
        </p:txBody>
      </p:sp>
      <p:sp>
        <p:nvSpPr>
          <p:cNvPr id="4" name="Content Placeholder 3"/>
          <p:cNvSpPr>
            <a:spLocks noGrp="1"/>
          </p:cNvSpPr>
          <p:nvPr>
            <p:ph sz="half" idx="2"/>
          </p:nvPr>
        </p:nvSpPr>
        <p:spPr>
          <a:xfrm>
            <a:off x="661334" y="2672080"/>
            <a:ext cx="4061757" cy="393022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60608" y="1793241"/>
            <a:ext cx="4081761" cy="878839"/>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US" smtClean="0"/>
              <a:t>Click to edit Master text styles</a:t>
            </a:r>
          </a:p>
        </p:txBody>
      </p:sp>
      <p:sp>
        <p:nvSpPr>
          <p:cNvPr id="6" name="Content Placeholder 5"/>
          <p:cNvSpPr>
            <a:spLocks noGrp="1"/>
          </p:cNvSpPr>
          <p:nvPr>
            <p:ph sz="quarter" idx="4"/>
          </p:nvPr>
        </p:nvSpPr>
        <p:spPr>
          <a:xfrm>
            <a:off x="4860608" y="2672080"/>
            <a:ext cx="4081761" cy="393022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56BB8E-99D0-4A8B-BACB-ADBA29A64069}" type="datetimeFigureOut">
              <a:rPr lang="en-US" smtClean="0"/>
              <a:pPr/>
              <a:t>6/18/2019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27918C-2493-495A-9EF9-A3702AC1811A}" type="slidenum">
              <a:rPr lang="en-US" smtClean="0"/>
              <a:pPr/>
              <a:t>‹#›</a:t>
            </a:fld>
            <a:endParaRPr lang="en-US"/>
          </a:p>
        </p:txBody>
      </p:sp>
    </p:spTree>
    <p:extLst>
      <p:ext uri="{BB962C8B-B14F-4D97-AF65-F5344CB8AC3E}">
        <p14:creationId xmlns:p14="http://schemas.microsoft.com/office/powerpoint/2010/main" val="991178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056BB8E-99D0-4A8B-BACB-ADBA29A64069}" type="datetimeFigureOut">
              <a:rPr lang="en-US" smtClean="0"/>
              <a:pPr/>
              <a:t>6/18/2019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27918C-2493-495A-9EF9-A3702AC1811A}" type="slidenum">
              <a:rPr lang="en-US" smtClean="0"/>
              <a:pPr/>
              <a:t>‹#›</a:t>
            </a:fld>
            <a:endParaRPr lang="en-US"/>
          </a:p>
        </p:txBody>
      </p:sp>
    </p:spTree>
    <p:extLst>
      <p:ext uri="{BB962C8B-B14F-4D97-AF65-F5344CB8AC3E}">
        <p14:creationId xmlns:p14="http://schemas.microsoft.com/office/powerpoint/2010/main" val="3307074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56BB8E-99D0-4A8B-BACB-ADBA29A64069}" type="datetimeFigureOut">
              <a:rPr lang="en-US" smtClean="0"/>
              <a:pPr/>
              <a:t>6/18/2019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27918C-2493-495A-9EF9-A3702AC1811A}" type="slidenum">
              <a:rPr lang="en-US" smtClean="0"/>
              <a:pPr/>
              <a:t>‹#›</a:t>
            </a:fld>
            <a:endParaRPr lang="en-US"/>
          </a:p>
        </p:txBody>
      </p:sp>
    </p:spTree>
    <p:extLst>
      <p:ext uri="{BB962C8B-B14F-4D97-AF65-F5344CB8AC3E}">
        <p14:creationId xmlns:p14="http://schemas.microsoft.com/office/powerpoint/2010/main" val="3611656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1333" y="487680"/>
            <a:ext cx="3096637" cy="1706880"/>
          </a:xfrm>
        </p:spPr>
        <p:txBody>
          <a:bodyPr anchor="b"/>
          <a:lstStyle>
            <a:lvl1pPr>
              <a:defRPr sz="3360"/>
            </a:lvl1pPr>
          </a:lstStyle>
          <a:p>
            <a:r>
              <a:rPr lang="en-US" smtClean="0"/>
              <a:t>Click to edit Master title style</a:t>
            </a:r>
            <a:endParaRPr lang="en-US" dirty="0"/>
          </a:p>
        </p:txBody>
      </p:sp>
      <p:sp>
        <p:nvSpPr>
          <p:cNvPr id="3" name="Content Placeholder 2"/>
          <p:cNvSpPr>
            <a:spLocks noGrp="1"/>
          </p:cNvSpPr>
          <p:nvPr>
            <p:ph idx="1"/>
          </p:nvPr>
        </p:nvSpPr>
        <p:spPr>
          <a:xfrm>
            <a:off x="4081760" y="1053255"/>
            <a:ext cx="4860608" cy="5198533"/>
          </a:xfrm>
        </p:spPr>
        <p:txBody>
          <a:bodyPr/>
          <a:lstStyle>
            <a:lvl1pPr>
              <a:defRPr sz="3360"/>
            </a:lvl1pPr>
            <a:lvl2pPr>
              <a:defRPr sz="2940"/>
            </a:lvl2pPr>
            <a:lvl3pPr>
              <a:defRPr sz="252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61333" y="2194560"/>
            <a:ext cx="3096637" cy="4065694"/>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56BB8E-99D0-4A8B-BACB-ADBA29A64069}" type="datetimeFigureOut">
              <a:rPr lang="en-US" smtClean="0"/>
              <a:pPr/>
              <a:t>6/18/2019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27918C-2493-495A-9EF9-A3702AC1811A}" type="slidenum">
              <a:rPr lang="en-US" smtClean="0"/>
              <a:pPr/>
              <a:t>‹#›</a:t>
            </a:fld>
            <a:endParaRPr lang="en-US"/>
          </a:p>
        </p:txBody>
      </p:sp>
    </p:spTree>
    <p:extLst>
      <p:ext uri="{BB962C8B-B14F-4D97-AF65-F5344CB8AC3E}">
        <p14:creationId xmlns:p14="http://schemas.microsoft.com/office/powerpoint/2010/main" val="2245073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1333" y="487680"/>
            <a:ext cx="3096637" cy="1706880"/>
          </a:xfrm>
        </p:spPr>
        <p:txBody>
          <a:bodyPr anchor="b"/>
          <a:lstStyle>
            <a:lvl1pPr>
              <a:defRPr sz="336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081760" y="1053255"/>
            <a:ext cx="4860608" cy="5198533"/>
          </a:xfrm>
        </p:spPr>
        <p:txBody>
          <a:bodyPr anchor="t"/>
          <a:lstStyle>
            <a:lvl1pPr marL="0" indent="0">
              <a:buNone/>
              <a:defRPr sz="336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r>
              <a:rPr lang="en-US" smtClean="0"/>
              <a:t>Click icon to add picture</a:t>
            </a:r>
            <a:endParaRPr lang="en-US" dirty="0"/>
          </a:p>
        </p:txBody>
      </p:sp>
      <p:sp>
        <p:nvSpPr>
          <p:cNvPr id="4" name="Text Placeholder 3"/>
          <p:cNvSpPr>
            <a:spLocks noGrp="1"/>
          </p:cNvSpPr>
          <p:nvPr>
            <p:ph type="body" sz="half" idx="2"/>
          </p:nvPr>
        </p:nvSpPr>
        <p:spPr>
          <a:xfrm>
            <a:off x="661333" y="2194560"/>
            <a:ext cx="3096637" cy="4065694"/>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56BB8E-99D0-4A8B-BACB-ADBA29A64069}" type="datetimeFigureOut">
              <a:rPr lang="en-US" smtClean="0"/>
              <a:pPr/>
              <a:t>6/18/2019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27918C-2493-495A-9EF9-A3702AC1811A}" type="slidenum">
              <a:rPr lang="en-US" smtClean="0"/>
              <a:pPr/>
              <a:t>‹#›</a:t>
            </a:fld>
            <a:endParaRPr lang="en-US"/>
          </a:p>
        </p:txBody>
      </p:sp>
    </p:spTree>
    <p:extLst>
      <p:ext uri="{BB962C8B-B14F-4D97-AF65-F5344CB8AC3E}">
        <p14:creationId xmlns:p14="http://schemas.microsoft.com/office/powerpoint/2010/main" val="1569226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0083" y="389468"/>
            <a:ext cx="8281035" cy="141393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60083" y="1947333"/>
            <a:ext cx="8281035" cy="46414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60083" y="6780108"/>
            <a:ext cx="2160270" cy="389467"/>
          </a:xfrm>
          <a:prstGeom prst="rect">
            <a:avLst/>
          </a:prstGeom>
        </p:spPr>
        <p:txBody>
          <a:bodyPr vert="horz" lIns="91440" tIns="45720" rIns="91440" bIns="45720" rtlCol="0" anchor="ctr"/>
          <a:lstStyle>
            <a:lvl1pPr algn="l">
              <a:defRPr sz="1260">
                <a:solidFill>
                  <a:schemeClr val="tx1">
                    <a:tint val="75000"/>
                  </a:schemeClr>
                </a:solidFill>
              </a:defRPr>
            </a:lvl1pPr>
          </a:lstStyle>
          <a:p>
            <a:fld id="{F056BB8E-99D0-4A8B-BACB-ADBA29A64069}" type="datetimeFigureOut">
              <a:rPr lang="en-US" smtClean="0"/>
              <a:pPr/>
              <a:t>6/18/2019</a:t>
            </a:fld>
            <a:endParaRPr lang="en-US"/>
          </a:p>
        </p:txBody>
      </p:sp>
      <p:sp>
        <p:nvSpPr>
          <p:cNvPr id="5" name="Footer Placeholder 4"/>
          <p:cNvSpPr>
            <a:spLocks noGrp="1"/>
          </p:cNvSpPr>
          <p:nvPr>
            <p:ph type="ftr" sz="quarter" idx="3"/>
          </p:nvPr>
        </p:nvSpPr>
        <p:spPr>
          <a:xfrm>
            <a:off x="3180398" y="6780108"/>
            <a:ext cx="3240405" cy="389467"/>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780848" y="6780108"/>
            <a:ext cx="2160270" cy="389467"/>
          </a:xfrm>
          <a:prstGeom prst="rect">
            <a:avLst/>
          </a:prstGeom>
        </p:spPr>
        <p:txBody>
          <a:bodyPr vert="horz" lIns="91440" tIns="45720" rIns="91440" bIns="45720" rtlCol="0" anchor="ctr"/>
          <a:lstStyle>
            <a:lvl1pPr algn="r">
              <a:defRPr sz="1260">
                <a:solidFill>
                  <a:schemeClr val="tx1">
                    <a:tint val="75000"/>
                  </a:schemeClr>
                </a:solidFill>
              </a:defRPr>
            </a:lvl1pPr>
          </a:lstStyle>
          <a:p>
            <a:fld id="{D927918C-2493-495A-9EF9-A3702AC1811A}" type="slidenum">
              <a:rPr lang="en-US" smtClean="0"/>
              <a:pPr/>
              <a:t>‹#›</a:t>
            </a:fld>
            <a:endParaRPr lang="en-US"/>
          </a:p>
        </p:txBody>
      </p:sp>
    </p:spTree>
    <p:extLst>
      <p:ext uri="{BB962C8B-B14F-4D97-AF65-F5344CB8AC3E}">
        <p14:creationId xmlns:p14="http://schemas.microsoft.com/office/powerpoint/2010/main" val="2878047835"/>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60120" rtl="0" eaLnBrk="1" latinLnBrk="0" hangingPunct="1">
        <a:lnSpc>
          <a:spcPct val="90000"/>
        </a:lnSpc>
        <a:spcBef>
          <a:spcPct val="0"/>
        </a:spcBef>
        <a:buNone/>
        <a:defRPr sz="4620" kern="1200">
          <a:solidFill>
            <a:schemeClr val="tx1"/>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teacherspayteachers.com/Product/Reading-Resources-4th-and-5th-Grade-Common-Core-Reading-Supplements-Bundle-1365600"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teacherspayteachers.com/Store/Kimberly-Geswein-Fonts" TargetMode="External"/><Relationship Id="rId7" Type="http://schemas.openxmlformats.org/officeDocument/2006/relationships/hyperlink" Target="https://www.teacherspayteachers.com/Store/Jennifer-Findley" TargetMode="External"/><Relationship Id="rId2" Type="http://schemas.openxmlformats.org/officeDocument/2006/relationships/notesSlide" Target="../notesSlides/notesSlide102.xml"/><Relationship Id="rId1" Type="http://schemas.openxmlformats.org/officeDocument/2006/relationships/slideLayout" Target="../slideLayouts/slideLayout7.xml"/><Relationship Id="rId6" Type="http://schemas.openxmlformats.org/officeDocument/2006/relationships/hyperlink" Target="https://www.teacherspayteachers.com/Store/Lisa-Michalek" TargetMode="External"/><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hyperlink" Target="http://www.jenniferfindley.com/"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10" name="Rectangle 9"/>
          <p:cNvSpPr/>
          <p:nvPr/>
        </p:nvSpPr>
        <p:spPr>
          <a:xfrm>
            <a:off x="354738" y="1719797"/>
            <a:ext cx="8891723" cy="1015663"/>
          </a:xfrm>
          <a:prstGeom prst="rect">
            <a:avLst/>
          </a:prstGeom>
        </p:spPr>
        <p:txBody>
          <a:bodyPr wrap="square">
            <a:spAutoFit/>
          </a:bodyPr>
          <a:lstStyle/>
          <a:p>
            <a:r>
              <a:rPr lang="en-US" sz="3000" dirty="0" smtClean="0">
                <a:solidFill>
                  <a:schemeClr val="bg1"/>
                </a:solidFill>
                <a:latin typeface="Century Gothic" panose="020B0502020202020204" pitchFamily="34" charset="0"/>
              </a:rPr>
              <a:t>Click on the image below to see my top recommended resource for 4</a:t>
            </a:r>
            <a:r>
              <a:rPr lang="en-US" sz="3000" baseline="30000" dirty="0" smtClean="0">
                <a:solidFill>
                  <a:schemeClr val="bg1"/>
                </a:solidFill>
                <a:latin typeface="Century Gothic" panose="020B0502020202020204" pitchFamily="34" charset="0"/>
              </a:rPr>
              <a:t>th</a:t>
            </a:r>
            <a:r>
              <a:rPr lang="en-US" sz="3000" dirty="0" smtClean="0">
                <a:solidFill>
                  <a:schemeClr val="bg1"/>
                </a:solidFill>
                <a:latin typeface="Century Gothic" panose="020B0502020202020204" pitchFamily="34" charset="0"/>
              </a:rPr>
              <a:t> grade literacy.</a:t>
            </a:r>
            <a:endParaRPr lang="en-US" sz="3000" dirty="0">
              <a:solidFill>
                <a:schemeClr val="bg1"/>
              </a:solidFill>
              <a:latin typeface="Century Gothic" panose="020B0502020202020204" pitchFamily="34" charset="0"/>
            </a:endParaRPr>
          </a:p>
        </p:txBody>
      </p:sp>
      <p:sp>
        <p:nvSpPr>
          <p:cNvPr id="11" name="TextBox 10"/>
          <p:cNvSpPr txBox="1"/>
          <p:nvPr/>
        </p:nvSpPr>
        <p:spPr>
          <a:xfrm>
            <a:off x="76665" y="333202"/>
            <a:ext cx="9601199" cy="1415772"/>
          </a:xfrm>
          <a:prstGeom prst="rect">
            <a:avLst/>
          </a:prstGeom>
          <a:noFill/>
        </p:spPr>
        <p:txBody>
          <a:bodyPr wrap="square" rtlCol="0">
            <a:spAutoFit/>
          </a:bodyPr>
          <a:lstStyle/>
          <a:p>
            <a:pPr algn="ctr"/>
            <a:r>
              <a:rPr lang="en-US" sz="8600" dirty="0" smtClean="0">
                <a:solidFill>
                  <a:schemeClr val="bg1"/>
                </a:solidFill>
                <a:latin typeface="KG Sorry Not Sorry Chub" panose="02000506000000020004" pitchFamily="2" charset="0"/>
                <a:ea typeface="AGSkinnyPants" panose="02000603000000000000" pitchFamily="2" charset="0"/>
              </a:rPr>
              <a:t>Recommended resources</a:t>
            </a:r>
            <a:endParaRPr lang="en-US" sz="8600" dirty="0">
              <a:solidFill>
                <a:schemeClr val="bg1"/>
              </a:solidFill>
              <a:latin typeface="KG Sorry Not Sorry Chub" panose="02000506000000020004" pitchFamily="2" charset="0"/>
              <a:ea typeface="AGSkinnyPants" panose="02000603000000000000" pitchFamily="2" charset="0"/>
            </a:endParaRPr>
          </a:p>
        </p:txBody>
      </p:sp>
      <p:pic>
        <p:nvPicPr>
          <p:cNvPr id="2" name="Picture 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7037" y="2987609"/>
            <a:ext cx="3997384" cy="3997384"/>
          </a:xfrm>
          <a:prstGeom prst="rect">
            <a:avLst/>
          </a:prstGeom>
        </p:spPr>
      </p:pic>
    </p:spTree>
    <p:extLst>
      <p:ext uri="{BB962C8B-B14F-4D97-AF65-F5344CB8AC3E}">
        <p14:creationId xmlns:p14="http://schemas.microsoft.com/office/powerpoint/2010/main" val="3454312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RL.4.6</a:t>
            </a:r>
            <a:endParaRPr lang="en-US" sz="9600" dirty="0">
              <a:latin typeface="KG Sorry Not Sorry Chub" panose="02000506000000020004" pitchFamily="2" charset="0"/>
            </a:endParaRPr>
          </a:p>
        </p:txBody>
      </p:sp>
      <p:sp>
        <p:nvSpPr>
          <p:cNvPr id="9" name="Rectangle 8"/>
          <p:cNvSpPr/>
          <p:nvPr/>
        </p:nvSpPr>
        <p:spPr>
          <a:xfrm>
            <a:off x="6162442" y="5677382"/>
            <a:ext cx="3175330" cy="1556516"/>
          </a:xfrm>
          <a:prstGeom prst="rect">
            <a:avLst/>
          </a:prstGeom>
        </p:spPr>
        <p:txBody>
          <a:bodyPr wrap="square">
            <a:spAutoFit/>
          </a:bodyPr>
          <a:lstStyle/>
          <a:p>
            <a:pPr algn="ctr"/>
            <a:r>
              <a:rPr lang="en-US" dirty="0">
                <a:solidFill>
                  <a:schemeClr val="bg1"/>
                </a:solidFill>
                <a:latin typeface="Champagne &amp; Limousines" panose="020B0502020202020204" pitchFamily="34" charset="0"/>
                <a:ea typeface="Champagne &amp; Limousines" panose="020B0502020202020204" pitchFamily="34" charset="0"/>
              </a:rPr>
              <a:t>Compare and contrast the point of view from which different stories are narrated, including the difference between first- and third-person narrations.</a:t>
            </a:r>
          </a:p>
        </p:txBody>
      </p:sp>
      <p:sp>
        <p:nvSpPr>
          <p:cNvPr id="10" name="Rectangle 9"/>
          <p:cNvSpPr/>
          <p:nvPr/>
        </p:nvSpPr>
        <p:spPr>
          <a:xfrm>
            <a:off x="276467" y="1641642"/>
            <a:ext cx="8496474" cy="4324261"/>
          </a:xfrm>
          <a:prstGeom prst="rect">
            <a:avLst/>
          </a:prstGeom>
        </p:spPr>
        <p:txBody>
          <a:bodyPr wrap="square">
            <a:spAutoFit/>
          </a:bodyPr>
          <a:lstStyle/>
          <a:p>
            <a:r>
              <a:rPr lang="en-US" sz="5500" dirty="0" smtClean="0">
                <a:solidFill>
                  <a:schemeClr val="bg1"/>
                </a:solidFill>
                <a:latin typeface="Century Gothic" panose="020B0502020202020204" pitchFamily="34" charset="0"/>
              </a:rPr>
              <a:t>I can identify the point of view of a story. I can compare and contrast points of view of different stories.</a:t>
            </a:r>
          </a:p>
        </p:txBody>
      </p:sp>
      <p:sp>
        <p:nvSpPr>
          <p:cNvPr id="11" name="TextBox 10"/>
          <p:cNvSpPr txBox="1"/>
          <p:nvPr/>
        </p:nvSpPr>
        <p:spPr>
          <a:xfrm>
            <a:off x="-76663" y="132908"/>
            <a:ext cx="9601199" cy="1569660"/>
          </a:xfrm>
          <a:prstGeom prst="rect">
            <a:avLst/>
          </a:prstGeom>
          <a:noFill/>
        </p:spPr>
        <p:txBody>
          <a:bodyPr wrap="square" rtlCol="0">
            <a:spAutoFit/>
          </a:bodyPr>
          <a:lstStyle/>
          <a:p>
            <a:pPr algn="ctr"/>
            <a:r>
              <a:rPr lang="en-US" sz="9600" dirty="0" smtClean="0">
                <a:solidFill>
                  <a:schemeClr val="bg1"/>
                </a:solidFill>
                <a:latin typeface="KG Sorry Not Sorry Chub" pitchFamily="2" charset="0"/>
                <a:ea typeface="AGSkinnyPants" panose="02000603000000000000" pitchFamily="2" charset="0"/>
              </a:rPr>
              <a:t>Point of view</a:t>
            </a:r>
            <a:endParaRPr lang="en-US" sz="9600" dirty="0">
              <a:solidFill>
                <a:schemeClr val="bg1"/>
              </a:solidFill>
              <a:latin typeface="KG Sorry Not Sorry Chub" pitchFamily="2" charset="0"/>
              <a:ea typeface="AGSkinnyPants" panose="02000603000000000000" pitchFamily="2" charset="0"/>
            </a:endParaRPr>
          </a:p>
        </p:txBody>
      </p:sp>
    </p:spTree>
    <p:extLst>
      <p:ext uri="{BB962C8B-B14F-4D97-AF65-F5344CB8AC3E}">
        <p14:creationId xmlns:p14="http://schemas.microsoft.com/office/powerpoint/2010/main" val="305354520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L.4.5.C</a:t>
            </a:r>
            <a:endParaRPr lang="en-US" sz="9600" dirty="0">
              <a:latin typeface="KG Sorry Not Sorry Chub" panose="02000506000000020004" pitchFamily="2" charset="0"/>
            </a:endParaRPr>
          </a:p>
        </p:txBody>
      </p:sp>
      <p:sp>
        <p:nvSpPr>
          <p:cNvPr id="9" name="Rectangle 8"/>
          <p:cNvSpPr/>
          <p:nvPr/>
        </p:nvSpPr>
        <p:spPr>
          <a:xfrm>
            <a:off x="6009114" y="5965903"/>
            <a:ext cx="3438758" cy="1138773"/>
          </a:xfrm>
          <a:prstGeom prst="rect">
            <a:avLst/>
          </a:prstGeom>
        </p:spPr>
        <p:txBody>
          <a:bodyPr wrap="square">
            <a:spAutoFit/>
          </a:bodyPr>
          <a:lstStyle/>
          <a:p>
            <a:pPr algn="ctr"/>
            <a:r>
              <a:rPr lang="en-US" sz="1700" dirty="0">
                <a:solidFill>
                  <a:schemeClr val="bg1"/>
                </a:solidFill>
                <a:latin typeface="Champagne &amp; Limousines" panose="020B0502020202020204" pitchFamily="34" charset="0"/>
                <a:ea typeface="Champagne &amp; Limousines" panose="020B0502020202020204" pitchFamily="34" charset="0"/>
              </a:rPr>
              <a:t>Demonstrate understanding of words by relating them to their opposites (antonyms) and to words with similar but not identical meanings (synonyms). </a:t>
            </a:r>
          </a:p>
        </p:txBody>
      </p:sp>
      <p:sp>
        <p:nvSpPr>
          <p:cNvPr id="10" name="Rectangle 9"/>
          <p:cNvSpPr/>
          <p:nvPr/>
        </p:nvSpPr>
        <p:spPr>
          <a:xfrm>
            <a:off x="311192" y="1933473"/>
            <a:ext cx="8496474" cy="2862322"/>
          </a:xfrm>
          <a:prstGeom prst="rect">
            <a:avLst/>
          </a:prstGeom>
        </p:spPr>
        <p:txBody>
          <a:bodyPr wrap="square">
            <a:spAutoFit/>
          </a:bodyPr>
          <a:lstStyle/>
          <a:p>
            <a:r>
              <a:rPr lang="en-US" sz="6000" dirty="0" smtClean="0">
                <a:solidFill>
                  <a:schemeClr val="bg1"/>
                </a:solidFill>
                <a:latin typeface="Century Gothic" panose="020B0502020202020204" pitchFamily="34" charset="0"/>
              </a:rPr>
              <a:t>I can identify and understand synonyms and antonyms.</a:t>
            </a:r>
            <a:endParaRPr lang="en-US" sz="6000" dirty="0">
              <a:solidFill>
                <a:schemeClr val="bg1"/>
              </a:solidFill>
              <a:latin typeface="Century Gothic" panose="020B0502020202020204" pitchFamily="34" charset="0"/>
            </a:endParaRPr>
          </a:p>
        </p:txBody>
      </p:sp>
      <p:sp>
        <p:nvSpPr>
          <p:cNvPr id="11" name="TextBox 10"/>
          <p:cNvSpPr txBox="1"/>
          <p:nvPr/>
        </p:nvSpPr>
        <p:spPr>
          <a:xfrm>
            <a:off x="1" y="342654"/>
            <a:ext cx="9601199" cy="1477328"/>
          </a:xfrm>
          <a:prstGeom prst="rect">
            <a:avLst/>
          </a:prstGeom>
          <a:noFill/>
        </p:spPr>
        <p:txBody>
          <a:bodyPr wrap="square" rtlCol="0">
            <a:spAutoFit/>
          </a:bodyPr>
          <a:lstStyle/>
          <a:p>
            <a:pPr algn="ctr"/>
            <a:r>
              <a:rPr lang="en-US" sz="9000" dirty="0" smtClean="0">
                <a:solidFill>
                  <a:schemeClr val="bg1"/>
                </a:solidFill>
                <a:latin typeface="KG Sorry Not Sorry Chub" pitchFamily="2" charset="0"/>
                <a:ea typeface="AGSkinnyPants" panose="02000603000000000000" pitchFamily="2" charset="0"/>
              </a:rPr>
              <a:t>Synonyms &amp; antonyms</a:t>
            </a:r>
            <a:endParaRPr lang="en-US" sz="9000" dirty="0">
              <a:solidFill>
                <a:schemeClr val="bg1"/>
              </a:solidFill>
              <a:latin typeface="KG Sorry Not Sorry Chub" pitchFamily="2" charset="0"/>
              <a:ea typeface="AGSkinnyPants" panose="02000603000000000000" pitchFamily="2" charset="0"/>
            </a:endParaRPr>
          </a:p>
        </p:txBody>
      </p:sp>
    </p:spTree>
    <p:extLst>
      <p:ext uri="{BB962C8B-B14F-4D97-AF65-F5344CB8AC3E}">
        <p14:creationId xmlns:p14="http://schemas.microsoft.com/office/powerpoint/2010/main" val="305354520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L.4.6</a:t>
            </a:r>
            <a:endParaRPr lang="en-US" sz="9600" dirty="0">
              <a:latin typeface="KG Sorry Not Sorry Chub" panose="02000506000000020004" pitchFamily="2" charset="0"/>
            </a:endParaRPr>
          </a:p>
        </p:txBody>
      </p:sp>
      <p:sp>
        <p:nvSpPr>
          <p:cNvPr id="9" name="Rectangle 8"/>
          <p:cNvSpPr/>
          <p:nvPr/>
        </p:nvSpPr>
        <p:spPr>
          <a:xfrm>
            <a:off x="6009114" y="5745115"/>
            <a:ext cx="3515422" cy="1477328"/>
          </a:xfrm>
          <a:prstGeom prst="rect">
            <a:avLst/>
          </a:prstGeom>
        </p:spPr>
        <p:txBody>
          <a:bodyPr wrap="square">
            <a:spAutoFit/>
          </a:bodyPr>
          <a:lstStyle/>
          <a:p>
            <a:pPr algn="ctr"/>
            <a:r>
              <a:rPr lang="en-US" sz="1500" dirty="0">
                <a:solidFill>
                  <a:schemeClr val="bg1"/>
                </a:solidFill>
                <a:latin typeface="Champagne &amp; Limousines" panose="020B0502020202020204" pitchFamily="34" charset="0"/>
                <a:ea typeface="Champagne &amp; Limousines" panose="020B0502020202020204" pitchFamily="34" charset="0"/>
              </a:rPr>
              <a:t>Acquire and use accurately grade-appropriate general academic and domain-specific words and phrases, including those that signal precise actions, emotions, or states of </a:t>
            </a:r>
            <a:r>
              <a:rPr lang="en-US" sz="1500" dirty="0" smtClean="0">
                <a:solidFill>
                  <a:schemeClr val="bg1"/>
                </a:solidFill>
                <a:latin typeface="Champagne &amp; Limousines" panose="020B0502020202020204" pitchFamily="34" charset="0"/>
                <a:ea typeface="Champagne &amp; Limousines" panose="020B0502020202020204" pitchFamily="34" charset="0"/>
              </a:rPr>
              <a:t>being and </a:t>
            </a:r>
            <a:r>
              <a:rPr lang="en-US" sz="1500" dirty="0">
                <a:solidFill>
                  <a:schemeClr val="bg1"/>
                </a:solidFill>
                <a:latin typeface="Champagne &amp; Limousines" panose="020B0502020202020204" pitchFamily="34" charset="0"/>
                <a:ea typeface="Champagne &amp; Limousines" panose="020B0502020202020204" pitchFamily="34" charset="0"/>
              </a:rPr>
              <a:t>that are basic to a particular </a:t>
            </a:r>
            <a:r>
              <a:rPr lang="en-US" sz="1500" dirty="0" smtClean="0">
                <a:solidFill>
                  <a:schemeClr val="bg1"/>
                </a:solidFill>
                <a:latin typeface="Champagne &amp; Limousines" panose="020B0502020202020204" pitchFamily="34" charset="0"/>
                <a:ea typeface="Champagne &amp; Limousines" panose="020B0502020202020204" pitchFamily="34" charset="0"/>
              </a:rPr>
              <a:t>topic</a:t>
            </a:r>
            <a:endParaRPr lang="en-US" sz="1500" dirty="0">
              <a:solidFill>
                <a:schemeClr val="bg1"/>
              </a:solidFill>
              <a:latin typeface="Champagne &amp; Limousines" panose="020B0502020202020204" pitchFamily="34" charset="0"/>
              <a:ea typeface="Champagne &amp; Limousines" panose="020B0502020202020204" pitchFamily="34" charset="0"/>
            </a:endParaRPr>
          </a:p>
        </p:txBody>
      </p:sp>
      <p:sp>
        <p:nvSpPr>
          <p:cNvPr id="10" name="Rectangle 9"/>
          <p:cNvSpPr/>
          <p:nvPr/>
        </p:nvSpPr>
        <p:spPr>
          <a:xfrm>
            <a:off x="332445" y="1679301"/>
            <a:ext cx="8496474" cy="3785652"/>
          </a:xfrm>
          <a:prstGeom prst="rect">
            <a:avLst/>
          </a:prstGeom>
        </p:spPr>
        <p:txBody>
          <a:bodyPr wrap="square">
            <a:spAutoFit/>
          </a:bodyPr>
          <a:lstStyle/>
          <a:p>
            <a:r>
              <a:rPr lang="en-US" sz="6000" dirty="0" smtClean="0">
                <a:solidFill>
                  <a:schemeClr val="bg1"/>
                </a:solidFill>
                <a:latin typeface="Century Gothic" panose="020B0502020202020204" pitchFamily="34" charset="0"/>
              </a:rPr>
              <a:t>I can collect and use grade level academic words and phrases.</a:t>
            </a:r>
            <a:endParaRPr lang="en-US" sz="6000" dirty="0">
              <a:solidFill>
                <a:schemeClr val="bg1"/>
              </a:solidFill>
              <a:latin typeface="Century Gothic" panose="020B0502020202020204" pitchFamily="34" charset="0"/>
            </a:endParaRPr>
          </a:p>
        </p:txBody>
      </p:sp>
      <p:sp>
        <p:nvSpPr>
          <p:cNvPr id="11" name="TextBox 10"/>
          <p:cNvSpPr txBox="1"/>
          <p:nvPr/>
        </p:nvSpPr>
        <p:spPr>
          <a:xfrm>
            <a:off x="1" y="342654"/>
            <a:ext cx="9601199" cy="1277273"/>
          </a:xfrm>
          <a:prstGeom prst="rect">
            <a:avLst/>
          </a:prstGeom>
          <a:noFill/>
        </p:spPr>
        <p:txBody>
          <a:bodyPr wrap="square" rtlCol="0">
            <a:spAutoFit/>
          </a:bodyPr>
          <a:lstStyle/>
          <a:p>
            <a:pPr algn="ctr"/>
            <a:r>
              <a:rPr lang="en-US" sz="7700" dirty="0" smtClean="0">
                <a:solidFill>
                  <a:schemeClr val="bg1"/>
                </a:solidFill>
                <a:latin typeface="KG Sorry Not Sorry Chub" pitchFamily="2" charset="0"/>
                <a:ea typeface="AGSkinnyPants" panose="02000603000000000000" pitchFamily="2" charset="0"/>
              </a:rPr>
              <a:t>Academic words &amp; phrases</a:t>
            </a:r>
            <a:endParaRPr lang="en-US" sz="7700" dirty="0">
              <a:solidFill>
                <a:schemeClr val="bg1"/>
              </a:solidFill>
              <a:latin typeface="KG Sorry Not Sorry Chub" pitchFamily="2" charset="0"/>
              <a:ea typeface="AGSkinnyPants" panose="02000603000000000000" pitchFamily="2" charset="0"/>
            </a:endParaRPr>
          </a:p>
        </p:txBody>
      </p:sp>
    </p:spTree>
    <p:extLst>
      <p:ext uri="{BB962C8B-B14F-4D97-AF65-F5344CB8AC3E}">
        <p14:creationId xmlns:p14="http://schemas.microsoft.com/office/powerpoint/2010/main" val="305354520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3" name="TextBox 2"/>
          <p:cNvSpPr txBox="1"/>
          <p:nvPr/>
        </p:nvSpPr>
        <p:spPr>
          <a:xfrm>
            <a:off x="2174241" y="906780"/>
            <a:ext cx="5149850" cy="4512967"/>
          </a:xfrm>
          <a:prstGeom prst="rect">
            <a:avLst/>
          </a:prstGeom>
          <a:noFill/>
        </p:spPr>
        <p:txBody>
          <a:bodyPr>
            <a:spAutoFit/>
          </a:bodyPr>
          <a:lstStyle/>
          <a:p>
            <a:pPr>
              <a:defRPr/>
            </a:pPr>
            <a:endParaRPr lang="en-US" sz="1368" dirty="0">
              <a:latin typeface="Champagne &amp; Limousines" panose="020B0502020202020204" pitchFamily="34" charset="0"/>
              <a:ea typeface="Champagne &amp; Limousines" panose="020B0502020202020204" pitchFamily="34" charset="0"/>
            </a:endParaRPr>
          </a:p>
          <a:p>
            <a:pPr>
              <a:defRPr/>
            </a:pPr>
            <a:endParaRPr lang="en-US" sz="1368" dirty="0">
              <a:latin typeface="Champagne &amp; Limousines" panose="020B0502020202020204" pitchFamily="34" charset="0"/>
              <a:ea typeface="Champagne &amp; Limousines" panose="020B0502020202020204" pitchFamily="34" charset="0"/>
            </a:endParaRPr>
          </a:p>
          <a:p>
            <a:pPr>
              <a:defRPr/>
            </a:pPr>
            <a:endParaRPr lang="en-US" sz="1368" dirty="0">
              <a:latin typeface="Champagne &amp; Limousines" panose="020B0502020202020204" pitchFamily="34" charset="0"/>
              <a:ea typeface="Champagne &amp; Limousines" panose="020B0502020202020204" pitchFamily="34" charset="0"/>
            </a:endParaRPr>
          </a:p>
          <a:p>
            <a:pPr>
              <a:defRPr/>
            </a:pPr>
            <a:endParaRPr lang="en-US" sz="1368" dirty="0">
              <a:latin typeface="Champagne &amp; Limousines" panose="020B0502020202020204" pitchFamily="34" charset="0"/>
              <a:ea typeface="Champagne &amp; Limousines" panose="020B0502020202020204" pitchFamily="34" charset="0"/>
            </a:endParaRPr>
          </a:p>
          <a:p>
            <a:pPr>
              <a:defRPr/>
            </a:pPr>
            <a:endParaRPr lang="en-US" sz="1368" dirty="0">
              <a:latin typeface="Champagne &amp; Limousines" panose="020B0502020202020204" pitchFamily="34" charset="0"/>
              <a:ea typeface="Champagne &amp; Limousines" panose="020B0502020202020204" pitchFamily="34" charset="0"/>
            </a:endParaRPr>
          </a:p>
          <a:p>
            <a:pPr>
              <a:defRPr/>
            </a:pPr>
            <a:endParaRPr lang="en-US" sz="1368" dirty="0">
              <a:latin typeface="Champagne &amp; Limousines" panose="020B0502020202020204" pitchFamily="34" charset="0"/>
              <a:ea typeface="Champagne &amp; Limousines" panose="020B0502020202020204" pitchFamily="34" charset="0"/>
            </a:endParaRPr>
          </a:p>
          <a:p>
            <a:pPr>
              <a:defRPr/>
            </a:pPr>
            <a:endParaRPr lang="en-US" sz="1368" dirty="0">
              <a:latin typeface="Champagne &amp; Limousines" panose="020B0502020202020204" pitchFamily="34" charset="0"/>
              <a:ea typeface="Champagne &amp; Limousines" panose="020B0502020202020204" pitchFamily="34" charset="0"/>
            </a:endParaRPr>
          </a:p>
          <a:p>
            <a:pPr>
              <a:defRPr/>
            </a:pPr>
            <a:endParaRPr lang="en-US" sz="1368" dirty="0">
              <a:latin typeface="Champagne &amp; Limousines" panose="020B0502020202020204" pitchFamily="34" charset="0"/>
              <a:ea typeface="Champagne &amp; Limousines" panose="020B0502020202020204" pitchFamily="34" charset="0"/>
            </a:endParaRPr>
          </a:p>
          <a:p>
            <a:pPr>
              <a:defRPr/>
            </a:pPr>
            <a:endParaRPr lang="en-US" sz="1368" dirty="0">
              <a:latin typeface="Champagne &amp; Limousines" panose="020B0502020202020204" pitchFamily="34" charset="0"/>
              <a:ea typeface="Champagne &amp; Limousines" panose="020B0502020202020204" pitchFamily="34" charset="0"/>
            </a:endParaRPr>
          </a:p>
          <a:p>
            <a:pPr>
              <a:defRPr/>
            </a:pPr>
            <a:endParaRPr lang="en-US" sz="1368" dirty="0">
              <a:latin typeface="Champagne &amp; Limousines" panose="020B0502020202020204" pitchFamily="34" charset="0"/>
              <a:ea typeface="Champagne &amp; Limousines" panose="020B0502020202020204" pitchFamily="34" charset="0"/>
            </a:endParaRPr>
          </a:p>
          <a:p>
            <a:pPr>
              <a:defRPr/>
            </a:pPr>
            <a:endParaRPr lang="en-US" sz="1368" dirty="0">
              <a:latin typeface="Champagne &amp; Limousines" panose="020B0502020202020204" pitchFamily="34" charset="0"/>
              <a:ea typeface="Champagne &amp; Limousines" panose="020B0502020202020204" pitchFamily="34" charset="0"/>
            </a:endParaRPr>
          </a:p>
          <a:p>
            <a:pPr>
              <a:defRPr/>
            </a:pPr>
            <a:endParaRPr lang="en-US" sz="1368" dirty="0">
              <a:latin typeface="Champagne &amp; Limousines" panose="020B0502020202020204" pitchFamily="34" charset="0"/>
              <a:ea typeface="Champagne &amp; Limousines" panose="020B0502020202020204" pitchFamily="34" charset="0"/>
            </a:endParaRPr>
          </a:p>
          <a:p>
            <a:pPr>
              <a:defRPr/>
            </a:pPr>
            <a:endParaRPr lang="en-US" sz="1368" dirty="0">
              <a:latin typeface="Champagne &amp; Limousines" panose="020B0502020202020204" pitchFamily="34" charset="0"/>
              <a:ea typeface="Champagne &amp; Limousines" panose="020B0502020202020204" pitchFamily="34" charset="0"/>
            </a:endParaRPr>
          </a:p>
          <a:p>
            <a:pPr>
              <a:defRPr/>
            </a:pPr>
            <a:endParaRPr lang="en-US" sz="1368" dirty="0">
              <a:latin typeface="Champagne &amp; Limousines" panose="020B0502020202020204" pitchFamily="34" charset="0"/>
              <a:ea typeface="Champagne &amp; Limousines" panose="020B0502020202020204" pitchFamily="34" charset="0"/>
            </a:endParaRPr>
          </a:p>
          <a:p>
            <a:pPr>
              <a:defRPr/>
            </a:pPr>
            <a:endParaRPr lang="en-US" sz="1368" dirty="0">
              <a:latin typeface="Champagne &amp; Limousines" panose="020B0502020202020204" pitchFamily="34" charset="0"/>
              <a:ea typeface="Champagne &amp; Limousines" panose="020B0502020202020204" pitchFamily="34" charset="0"/>
            </a:endParaRPr>
          </a:p>
          <a:p>
            <a:pPr>
              <a:defRPr/>
            </a:pPr>
            <a:endParaRPr lang="en-US" sz="1368" dirty="0">
              <a:latin typeface="Champagne &amp; Limousines" panose="020B0502020202020204" pitchFamily="34" charset="0"/>
              <a:ea typeface="Champagne &amp; Limousines" panose="020B0502020202020204" pitchFamily="34" charset="0"/>
            </a:endParaRPr>
          </a:p>
          <a:p>
            <a:pPr>
              <a:defRPr/>
            </a:pPr>
            <a:endParaRPr lang="en-US" sz="1368" dirty="0">
              <a:latin typeface="Champagne &amp; Limousines" panose="020B0502020202020204" pitchFamily="34" charset="0"/>
              <a:ea typeface="Champagne &amp; Limousines" panose="020B0502020202020204" pitchFamily="34" charset="0"/>
            </a:endParaRPr>
          </a:p>
          <a:p>
            <a:pPr>
              <a:defRPr/>
            </a:pPr>
            <a:endParaRPr lang="en-US" sz="1368" dirty="0">
              <a:latin typeface="Champagne &amp; Limousines" panose="020B0502020202020204" pitchFamily="34" charset="0"/>
              <a:ea typeface="Champagne &amp; Limousines" panose="020B0502020202020204" pitchFamily="34" charset="0"/>
            </a:endParaRPr>
          </a:p>
          <a:p>
            <a:pPr>
              <a:defRPr/>
            </a:pPr>
            <a:endParaRPr lang="en-US" sz="1368" dirty="0">
              <a:latin typeface="Champagne &amp; Limousines" panose="020B0502020202020204" pitchFamily="34" charset="0"/>
              <a:ea typeface="Champagne &amp; Limousines" panose="020B0502020202020204" pitchFamily="34" charset="0"/>
            </a:endParaRPr>
          </a:p>
          <a:p>
            <a:pPr>
              <a:defRPr/>
            </a:pPr>
            <a:endParaRPr lang="en-US" sz="1368" dirty="0">
              <a:latin typeface="Champagne &amp; Limousines" panose="020B0502020202020204" pitchFamily="34" charset="0"/>
              <a:ea typeface="Champagne &amp; Limousines" panose="020B0502020202020204" pitchFamily="34" charset="0"/>
            </a:endParaRPr>
          </a:p>
          <a:p>
            <a:pPr>
              <a:defRPr/>
            </a:pPr>
            <a:endParaRPr lang="en-US" sz="1368" dirty="0">
              <a:latin typeface="Champagne &amp; Limousines" panose="020B0502020202020204" pitchFamily="34" charset="0"/>
              <a:ea typeface="Champagne &amp; Limousines" panose="020B0502020202020204" pitchFamily="34" charset="0"/>
            </a:endParaRPr>
          </a:p>
        </p:txBody>
      </p:sp>
      <p:sp>
        <p:nvSpPr>
          <p:cNvPr id="4" name="TextBox 3"/>
          <p:cNvSpPr txBox="1"/>
          <p:nvPr/>
        </p:nvSpPr>
        <p:spPr>
          <a:xfrm>
            <a:off x="347241" y="182880"/>
            <a:ext cx="8993529" cy="6463308"/>
          </a:xfrm>
          <a:prstGeom prst="rect">
            <a:avLst/>
          </a:prstGeom>
          <a:noFill/>
        </p:spPr>
        <p:txBody>
          <a:bodyPr wrap="square">
            <a:spAutoFit/>
          </a:bodyPr>
          <a:lstStyle/>
          <a:p>
            <a:pPr>
              <a:defRPr/>
            </a:pPr>
            <a:r>
              <a:rPr lang="en-US" sz="1800" dirty="0">
                <a:solidFill>
                  <a:schemeClr val="bg1"/>
                </a:solidFill>
                <a:latin typeface="Champagne &amp; Limousines" panose="020B0502020202020204" pitchFamily="34" charset="0"/>
                <a:ea typeface="Champagne &amp; Limousines" panose="020B0502020202020204" pitchFamily="34" charset="0"/>
              </a:rPr>
              <a:t>This resource was created by Jennifer Findley. It may be printed and photocopied for single classroom use. It may not be put on the Internet, sold, or distributed in any form.  Check out my store for more resources for 3</a:t>
            </a:r>
            <a:r>
              <a:rPr lang="en-US" sz="1800" baseline="30000" dirty="0">
                <a:solidFill>
                  <a:schemeClr val="bg1"/>
                </a:solidFill>
                <a:latin typeface="Champagne &amp; Limousines" panose="020B0502020202020204" pitchFamily="34" charset="0"/>
                <a:ea typeface="Champagne &amp; Limousines" panose="020B0502020202020204" pitchFamily="34" charset="0"/>
              </a:rPr>
              <a:t>rd</a:t>
            </a:r>
            <a:r>
              <a:rPr lang="en-US" sz="1800" dirty="0">
                <a:solidFill>
                  <a:schemeClr val="bg1"/>
                </a:solidFill>
                <a:latin typeface="Champagne &amp; Limousines" panose="020B0502020202020204" pitchFamily="34" charset="0"/>
                <a:ea typeface="Champagne &amp; Limousines" panose="020B0502020202020204" pitchFamily="34" charset="0"/>
              </a:rPr>
              <a:t>-5</a:t>
            </a:r>
            <a:r>
              <a:rPr lang="en-US" sz="1800" baseline="30000" dirty="0">
                <a:solidFill>
                  <a:schemeClr val="bg1"/>
                </a:solidFill>
                <a:latin typeface="Champagne &amp; Limousines" panose="020B0502020202020204" pitchFamily="34" charset="0"/>
                <a:ea typeface="Champagne &amp; Limousines" panose="020B0502020202020204" pitchFamily="34" charset="0"/>
              </a:rPr>
              <a:t>th</a:t>
            </a:r>
            <a:r>
              <a:rPr lang="en-US" sz="1800" dirty="0">
                <a:solidFill>
                  <a:schemeClr val="bg1"/>
                </a:solidFill>
                <a:latin typeface="Champagne &amp; Limousines" panose="020B0502020202020204" pitchFamily="34" charset="0"/>
                <a:ea typeface="Champagne &amp; Limousines" panose="020B0502020202020204" pitchFamily="34" charset="0"/>
              </a:rPr>
              <a:t> grade.</a:t>
            </a:r>
          </a:p>
          <a:p>
            <a:pPr>
              <a:defRPr/>
            </a:pPr>
            <a:endParaRPr lang="en-US" sz="1800" dirty="0">
              <a:solidFill>
                <a:schemeClr val="bg1"/>
              </a:solidFill>
              <a:latin typeface="Champagne &amp; Limousines" panose="020B0502020202020204" pitchFamily="34" charset="0"/>
              <a:ea typeface="Champagne &amp; Limousines" panose="020B0502020202020204" pitchFamily="34" charset="0"/>
            </a:endParaRPr>
          </a:p>
          <a:p>
            <a:pPr>
              <a:defRPr/>
            </a:pPr>
            <a:endParaRPr lang="en-US" sz="1800" dirty="0">
              <a:solidFill>
                <a:schemeClr val="bg1"/>
              </a:solidFill>
              <a:latin typeface="Champagne &amp; Limousines" panose="020B0502020202020204" pitchFamily="34" charset="0"/>
              <a:ea typeface="Champagne &amp; Limousines" panose="020B0502020202020204" pitchFamily="34" charset="0"/>
            </a:endParaRPr>
          </a:p>
          <a:p>
            <a:pPr>
              <a:defRPr/>
            </a:pPr>
            <a:endParaRPr lang="en-US" sz="1800" dirty="0">
              <a:solidFill>
                <a:schemeClr val="bg1"/>
              </a:solidFill>
              <a:latin typeface="Champagne &amp; Limousines" panose="020B0502020202020204" pitchFamily="34" charset="0"/>
              <a:ea typeface="Champagne &amp; Limousines" panose="020B0502020202020204" pitchFamily="34" charset="0"/>
            </a:endParaRPr>
          </a:p>
          <a:p>
            <a:pPr>
              <a:defRPr/>
            </a:pPr>
            <a:endParaRPr lang="en-US" sz="1800" dirty="0">
              <a:solidFill>
                <a:schemeClr val="bg1"/>
              </a:solidFill>
              <a:latin typeface="Champagne &amp; Limousines" panose="020B0502020202020204" pitchFamily="34" charset="0"/>
              <a:ea typeface="Champagne &amp; Limousines" panose="020B0502020202020204" pitchFamily="34" charset="0"/>
            </a:endParaRPr>
          </a:p>
          <a:p>
            <a:pPr>
              <a:defRPr/>
            </a:pPr>
            <a:endParaRPr lang="en-US" sz="1800" dirty="0">
              <a:solidFill>
                <a:schemeClr val="bg1"/>
              </a:solidFill>
              <a:latin typeface="Champagne &amp; Limousines" panose="020B0502020202020204" pitchFamily="34" charset="0"/>
              <a:ea typeface="Champagne &amp; Limousines" panose="020B0502020202020204" pitchFamily="34" charset="0"/>
            </a:endParaRPr>
          </a:p>
          <a:p>
            <a:pPr>
              <a:defRPr/>
            </a:pPr>
            <a:endParaRPr lang="en-US" sz="1800" dirty="0">
              <a:solidFill>
                <a:schemeClr val="bg1"/>
              </a:solidFill>
              <a:latin typeface="Champagne &amp; Limousines" panose="020B0502020202020204" pitchFamily="34" charset="0"/>
              <a:ea typeface="Champagne &amp; Limousines" panose="020B0502020202020204" pitchFamily="34" charset="0"/>
            </a:endParaRPr>
          </a:p>
          <a:p>
            <a:pPr>
              <a:defRPr/>
            </a:pPr>
            <a:endParaRPr lang="en-US" sz="1800" dirty="0">
              <a:solidFill>
                <a:schemeClr val="bg1"/>
              </a:solidFill>
              <a:latin typeface="Champagne &amp; Limousines" panose="020B0502020202020204" pitchFamily="34" charset="0"/>
              <a:ea typeface="Champagne &amp; Limousines" panose="020B0502020202020204" pitchFamily="34" charset="0"/>
            </a:endParaRPr>
          </a:p>
          <a:p>
            <a:pPr>
              <a:defRPr/>
            </a:pPr>
            <a:endParaRPr lang="en-US" sz="1800" dirty="0">
              <a:solidFill>
                <a:schemeClr val="bg1"/>
              </a:solidFill>
              <a:latin typeface="Champagne &amp; Limousines" panose="020B0502020202020204" pitchFamily="34" charset="0"/>
              <a:ea typeface="Champagne &amp; Limousines" panose="020B0502020202020204" pitchFamily="34" charset="0"/>
            </a:endParaRPr>
          </a:p>
          <a:p>
            <a:pPr>
              <a:defRPr/>
            </a:pPr>
            <a:endParaRPr lang="en-US" sz="1800" dirty="0">
              <a:solidFill>
                <a:schemeClr val="bg1"/>
              </a:solidFill>
              <a:latin typeface="Champagne &amp; Limousines" panose="020B0502020202020204" pitchFamily="34" charset="0"/>
              <a:ea typeface="Champagne &amp; Limousines" panose="020B0502020202020204" pitchFamily="34" charset="0"/>
            </a:endParaRPr>
          </a:p>
          <a:p>
            <a:pPr>
              <a:defRPr/>
            </a:pPr>
            <a:r>
              <a:rPr lang="en-US" sz="1800" dirty="0">
                <a:solidFill>
                  <a:schemeClr val="bg1"/>
                </a:solidFill>
                <a:latin typeface="Champagne &amp; Limousines" panose="020B0502020202020204" pitchFamily="34" charset="0"/>
                <a:ea typeface="Champagne &amp; Limousines" panose="020B0502020202020204" pitchFamily="34" charset="0"/>
              </a:rPr>
              <a:t>Follow my blog for updates and freebies.</a:t>
            </a:r>
          </a:p>
          <a:p>
            <a:pPr>
              <a:defRPr/>
            </a:pPr>
            <a:endParaRPr lang="en-US" sz="1800" dirty="0">
              <a:solidFill>
                <a:schemeClr val="bg1"/>
              </a:solidFill>
              <a:latin typeface="Champagne &amp; Limousines" panose="020B0502020202020204" pitchFamily="34" charset="0"/>
              <a:ea typeface="Champagne &amp; Limousines" panose="020B0502020202020204" pitchFamily="34" charset="0"/>
            </a:endParaRPr>
          </a:p>
          <a:p>
            <a:pPr>
              <a:defRPr/>
            </a:pPr>
            <a:endParaRPr lang="en-US" sz="1800" dirty="0">
              <a:solidFill>
                <a:schemeClr val="bg1"/>
              </a:solidFill>
              <a:latin typeface="Champagne &amp; Limousines" panose="020B0502020202020204" pitchFamily="34" charset="0"/>
              <a:ea typeface="Champagne &amp; Limousines" panose="020B0502020202020204" pitchFamily="34" charset="0"/>
            </a:endParaRPr>
          </a:p>
          <a:p>
            <a:pPr>
              <a:defRPr/>
            </a:pPr>
            <a:endParaRPr lang="en-US" sz="1800" dirty="0">
              <a:solidFill>
                <a:schemeClr val="bg1"/>
              </a:solidFill>
              <a:latin typeface="Champagne &amp; Limousines" panose="020B0502020202020204" pitchFamily="34" charset="0"/>
              <a:ea typeface="Champagne &amp; Limousines" panose="020B0502020202020204" pitchFamily="34" charset="0"/>
            </a:endParaRPr>
          </a:p>
          <a:p>
            <a:pPr>
              <a:defRPr/>
            </a:pPr>
            <a:endParaRPr lang="en-US" sz="1800" dirty="0">
              <a:solidFill>
                <a:schemeClr val="bg1"/>
              </a:solidFill>
              <a:latin typeface="Champagne &amp; Limousines" panose="020B0502020202020204" pitchFamily="34" charset="0"/>
              <a:ea typeface="Champagne &amp; Limousines" panose="020B0502020202020204" pitchFamily="34" charset="0"/>
            </a:endParaRPr>
          </a:p>
          <a:p>
            <a:pPr>
              <a:defRPr/>
            </a:pPr>
            <a:endParaRPr lang="en-US" sz="1800" dirty="0">
              <a:solidFill>
                <a:schemeClr val="bg1"/>
              </a:solidFill>
              <a:latin typeface="Champagne &amp; Limousines" panose="020B0502020202020204" pitchFamily="34" charset="0"/>
              <a:ea typeface="Champagne &amp; Limousines" panose="020B0502020202020204" pitchFamily="34" charset="0"/>
            </a:endParaRPr>
          </a:p>
          <a:p>
            <a:pPr>
              <a:defRPr/>
            </a:pPr>
            <a:endParaRPr lang="en-US" sz="1800" dirty="0">
              <a:solidFill>
                <a:schemeClr val="bg1"/>
              </a:solidFill>
              <a:latin typeface="Champagne &amp; Limousines" panose="020B0502020202020204" pitchFamily="34" charset="0"/>
              <a:ea typeface="Champagne &amp; Limousines" panose="020B0502020202020204" pitchFamily="34" charset="0"/>
            </a:endParaRPr>
          </a:p>
          <a:p>
            <a:pPr>
              <a:defRPr/>
            </a:pPr>
            <a:endParaRPr lang="en-US" sz="1800" dirty="0">
              <a:solidFill>
                <a:schemeClr val="bg1"/>
              </a:solidFill>
              <a:latin typeface="Champagne &amp; Limousines" panose="020B0502020202020204" pitchFamily="34" charset="0"/>
              <a:ea typeface="Champagne &amp; Limousines" panose="020B0502020202020204" pitchFamily="34" charset="0"/>
            </a:endParaRPr>
          </a:p>
          <a:p>
            <a:pPr>
              <a:defRPr/>
            </a:pPr>
            <a:endParaRPr lang="en-US" sz="1800" dirty="0">
              <a:solidFill>
                <a:schemeClr val="bg1"/>
              </a:solidFill>
              <a:latin typeface="Champagne &amp; Limousines" panose="020B0502020202020204" pitchFamily="34" charset="0"/>
              <a:ea typeface="Champagne &amp; Limousines" panose="020B0502020202020204" pitchFamily="34" charset="0"/>
            </a:endParaRPr>
          </a:p>
          <a:p>
            <a:pPr>
              <a:defRPr/>
            </a:pPr>
            <a:r>
              <a:rPr lang="en-US" sz="1800" dirty="0">
                <a:solidFill>
                  <a:schemeClr val="bg1"/>
                </a:solidFill>
                <a:latin typeface="Champagne &amp; Limousines" panose="020B0502020202020204" pitchFamily="34" charset="0"/>
                <a:ea typeface="Champagne &amp; Limousines" panose="020B0502020202020204" pitchFamily="34" charset="0"/>
              </a:rPr>
              <a:t>Thanks! </a:t>
            </a:r>
          </a:p>
          <a:p>
            <a:pPr>
              <a:defRPr/>
            </a:pPr>
            <a:r>
              <a:rPr lang="en-US" sz="1800" dirty="0">
                <a:solidFill>
                  <a:schemeClr val="bg1"/>
                </a:solidFill>
                <a:latin typeface="Champagne &amp; Limousines" panose="020B0502020202020204" pitchFamily="34" charset="0"/>
                <a:ea typeface="Champagne &amp; Limousines" panose="020B0502020202020204" pitchFamily="34" charset="0"/>
              </a:rPr>
              <a:t>Jennifer Findley</a:t>
            </a:r>
          </a:p>
        </p:txBody>
      </p:sp>
      <p:pic>
        <p:nvPicPr>
          <p:cNvPr id="111620" name="Picture 5" descr="minilogo.png">
            <a:hlinkClick r:id="rId3"/>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5520" y="6101080"/>
            <a:ext cx="1108710" cy="1109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3"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13150" y="6005830"/>
            <a:ext cx="113665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5" name="TextBox 9"/>
          <p:cNvSpPr txBox="1">
            <a:spLocks noChangeArrowheads="1"/>
          </p:cNvSpPr>
          <p:nvPr/>
        </p:nvSpPr>
        <p:spPr bwMode="auto">
          <a:xfrm>
            <a:off x="2057400" y="7062470"/>
            <a:ext cx="359664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40" dirty="0">
                <a:solidFill>
                  <a:schemeClr val="bg1"/>
                </a:solidFill>
                <a:latin typeface="Champagne &amp; Limousines" panose="020B0502020202020204" pitchFamily="34" charset="0"/>
                <a:ea typeface="Champagne &amp; Limousines" panose="020B0502020202020204" pitchFamily="34" charset="0"/>
                <a:cs typeface="Champagne &amp; Limousines" panose="020B0502020202020204" pitchFamily="34" charset="0"/>
              </a:rPr>
              <a:t>Photographs from</a:t>
            </a:r>
            <a:r>
              <a:rPr lang="en-US" altLang="en-US" sz="1440" dirty="0">
                <a:solidFill>
                  <a:schemeClr val="bg1"/>
                </a:solidFill>
                <a:latin typeface="Champagne &amp; Limousines" panose="020B0502020202020204" pitchFamily="34" charset="0"/>
                <a:ea typeface="Champagne &amp; Limousines" panose="020B0502020202020204" pitchFamily="34" charset="0"/>
                <a:cs typeface="Champagne &amp; Limousines" panose="020B0502020202020204" pitchFamily="34" charset="0"/>
                <a:hlinkClick r:id="rId6"/>
              </a:rPr>
              <a:t> Lisa </a:t>
            </a:r>
            <a:r>
              <a:rPr lang="en-US" altLang="en-US" sz="1440" dirty="0" err="1">
                <a:solidFill>
                  <a:schemeClr val="bg1"/>
                </a:solidFill>
                <a:latin typeface="Champagne &amp; Limousines" panose="020B0502020202020204" pitchFamily="34" charset="0"/>
                <a:ea typeface="Champagne &amp; Limousines" panose="020B0502020202020204" pitchFamily="34" charset="0"/>
                <a:cs typeface="Champagne &amp; Limousines" panose="020B0502020202020204" pitchFamily="34" charset="0"/>
                <a:hlinkClick r:id="rId6"/>
              </a:rPr>
              <a:t>Michalek</a:t>
            </a:r>
            <a:r>
              <a:rPr lang="en-US" altLang="en-US" sz="1440" dirty="0">
                <a:solidFill>
                  <a:schemeClr val="bg1"/>
                </a:solidFill>
                <a:latin typeface="Champagne &amp; Limousines" panose="020B0502020202020204" pitchFamily="34" charset="0"/>
                <a:ea typeface="Champagne &amp; Limousines" panose="020B0502020202020204" pitchFamily="34" charset="0"/>
                <a:cs typeface="Champagne &amp; Limousines" panose="020B0502020202020204" pitchFamily="34" charset="0"/>
                <a:hlinkClick r:id="rId6"/>
              </a:rPr>
              <a:t>.</a:t>
            </a:r>
            <a:endParaRPr lang="en-US" altLang="en-US" sz="1440" dirty="0">
              <a:solidFill>
                <a:schemeClr val="bg1"/>
              </a:solidFill>
              <a:latin typeface="Champagne &amp; Limousines" panose="020B0502020202020204" pitchFamily="34" charset="0"/>
              <a:ea typeface="Champagne &amp; Limousines" panose="020B0502020202020204" pitchFamily="34" charset="0"/>
              <a:cs typeface="Champagne &amp; Limousines" panose="020B0502020202020204" pitchFamily="34" charset="0"/>
            </a:endParaRPr>
          </a:p>
        </p:txBody>
      </p:sp>
      <p:pic>
        <p:nvPicPr>
          <p:cNvPr id="10" name="Picture 9">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98785" y="812118"/>
            <a:ext cx="2722459" cy="2717353"/>
          </a:xfrm>
          <a:prstGeom prst="rect">
            <a:avLst/>
          </a:prstGeom>
        </p:spPr>
      </p:pic>
      <p:sp>
        <p:nvSpPr>
          <p:cNvPr id="11" name="TextBox 10"/>
          <p:cNvSpPr txBox="1"/>
          <p:nvPr/>
        </p:nvSpPr>
        <p:spPr>
          <a:xfrm>
            <a:off x="-115747" y="3865189"/>
            <a:ext cx="10104699" cy="861774"/>
          </a:xfrm>
          <a:prstGeom prst="rect">
            <a:avLst/>
          </a:prstGeom>
          <a:noFill/>
        </p:spPr>
        <p:txBody>
          <a:bodyPr wrap="square" rtlCol="0">
            <a:spAutoFit/>
          </a:bodyPr>
          <a:lstStyle/>
          <a:p>
            <a:pPr algn="ctr"/>
            <a:r>
              <a:rPr lang="en-US" sz="5000" b="1" dirty="0">
                <a:latin typeface="Century Gothic" panose="020B0502020202020204" pitchFamily="34" charset="0"/>
                <a:hlinkClick r:id="rId9"/>
              </a:rPr>
              <a:t>www.JenniferFindley.com</a:t>
            </a:r>
            <a:endParaRPr lang="en-US" sz="5000" b="1" dirty="0">
              <a:latin typeface="Century Gothic" panose="020B0502020202020204" pitchFamily="34" charset="0"/>
            </a:endParaRPr>
          </a:p>
        </p:txBody>
      </p:sp>
    </p:spTree>
    <p:extLst>
      <p:ext uri="{BB962C8B-B14F-4D97-AF65-F5344CB8AC3E}">
        <p14:creationId xmlns:p14="http://schemas.microsoft.com/office/powerpoint/2010/main" val="11077336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RL.4.7</a:t>
            </a:r>
            <a:endParaRPr lang="en-US" sz="9600" dirty="0">
              <a:latin typeface="KG Sorry Not Sorry Chub" panose="02000506000000020004" pitchFamily="2" charset="0"/>
            </a:endParaRPr>
          </a:p>
        </p:txBody>
      </p:sp>
      <p:sp>
        <p:nvSpPr>
          <p:cNvPr id="9" name="Rectangle 8"/>
          <p:cNvSpPr/>
          <p:nvPr/>
        </p:nvSpPr>
        <p:spPr>
          <a:xfrm>
            <a:off x="6009114" y="5665109"/>
            <a:ext cx="3515422" cy="1477328"/>
          </a:xfrm>
          <a:prstGeom prst="rect">
            <a:avLst/>
          </a:prstGeom>
        </p:spPr>
        <p:txBody>
          <a:bodyPr wrap="square">
            <a:spAutoFit/>
          </a:bodyPr>
          <a:lstStyle/>
          <a:p>
            <a:pPr algn="ctr"/>
            <a:r>
              <a:rPr lang="en-US" sz="1800" dirty="0">
                <a:solidFill>
                  <a:schemeClr val="bg1"/>
                </a:solidFill>
                <a:latin typeface="Champagne &amp; Limousines" panose="020B0502020202020204" pitchFamily="34" charset="0"/>
                <a:ea typeface="Champagne &amp; Limousines" panose="020B0502020202020204" pitchFamily="34" charset="0"/>
              </a:rPr>
              <a:t>Make connections between the text of a story or drama and a visual or oral presentation of the text, identifying where each version reflects specific descriptions and directions in the text.</a:t>
            </a:r>
          </a:p>
        </p:txBody>
      </p:sp>
      <p:sp>
        <p:nvSpPr>
          <p:cNvPr id="10" name="Rectangle 9"/>
          <p:cNvSpPr/>
          <p:nvPr/>
        </p:nvSpPr>
        <p:spPr>
          <a:xfrm>
            <a:off x="353451" y="1458643"/>
            <a:ext cx="8813697" cy="4324261"/>
          </a:xfrm>
          <a:prstGeom prst="rect">
            <a:avLst/>
          </a:prstGeom>
        </p:spPr>
        <p:txBody>
          <a:bodyPr wrap="square">
            <a:spAutoFit/>
          </a:bodyPr>
          <a:lstStyle/>
          <a:p>
            <a:r>
              <a:rPr lang="en-US" sz="5500" dirty="0" smtClean="0">
                <a:solidFill>
                  <a:schemeClr val="bg1"/>
                </a:solidFill>
                <a:latin typeface="Century Gothic" panose="020B0502020202020204" pitchFamily="34" charset="0"/>
              </a:rPr>
              <a:t>I can connect written versions of a story or drama to a visual or oral (spoken) presentation of the same story or drama.</a:t>
            </a:r>
          </a:p>
        </p:txBody>
      </p:sp>
      <p:sp>
        <p:nvSpPr>
          <p:cNvPr id="11" name="TextBox 10"/>
          <p:cNvSpPr txBox="1"/>
          <p:nvPr/>
        </p:nvSpPr>
        <p:spPr>
          <a:xfrm>
            <a:off x="1" y="342654"/>
            <a:ext cx="9601199" cy="1169551"/>
          </a:xfrm>
          <a:prstGeom prst="rect">
            <a:avLst/>
          </a:prstGeom>
          <a:noFill/>
        </p:spPr>
        <p:txBody>
          <a:bodyPr wrap="square" rtlCol="0">
            <a:spAutoFit/>
          </a:bodyPr>
          <a:lstStyle/>
          <a:p>
            <a:pPr algn="ctr"/>
            <a:r>
              <a:rPr lang="en-US" sz="7000" dirty="0" smtClean="0">
                <a:solidFill>
                  <a:schemeClr val="bg1"/>
                </a:solidFill>
                <a:latin typeface="KG Sorry Not Sorry Chub" pitchFamily="2" charset="0"/>
                <a:ea typeface="AGSkinnyPants" panose="02000603000000000000" pitchFamily="2" charset="0"/>
              </a:rPr>
              <a:t>Visual &amp; oral presentations</a:t>
            </a:r>
            <a:endParaRPr lang="en-US" sz="7000" dirty="0">
              <a:solidFill>
                <a:schemeClr val="bg1"/>
              </a:solidFill>
              <a:latin typeface="KG Sorry Not Sorry Chub" pitchFamily="2" charset="0"/>
              <a:ea typeface="AGSkinnyPants" panose="02000603000000000000" pitchFamily="2" charset="0"/>
            </a:endParaRPr>
          </a:p>
        </p:txBody>
      </p:sp>
    </p:spTree>
    <p:extLst>
      <p:ext uri="{BB962C8B-B14F-4D97-AF65-F5344CB8AC3E}">
        <p14:creationId xmlns:p14="http://schemas.microsoft.com/office/powerpoint/2010/main" val="3053545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RL.4.9</a:t>
            </a:r>
            <a:endParaRPr lang="en-US" sz="9600" dirty="0">
              <a:latin typeface="KG Sorry Not Sorry Chub" panose="02000506000000020004" pitchFamily="2" charset="0"/>
            </a:endParaRPr>
          </a:p>
        </p:txBody>
      </p:sp>
      <p:sp>
        <p:nvSpPr>
          <p:cNvPr id="9" name="Rectangle 8"/>
          <p:cNvSpPr/>
          <p:nvPr/>
        </p:nvSpPr>
        <p:spPr>
          <a:xfrm>
            <a:off x="6244684" y="5575753"/>
            <a:ext cx="3044282" cy="1556516"/>
          </a:xfrm>
          <a:prstGeom prst="rect">
            <a:avLst/>
          </a:prstGeom>
        </p:spPr>
        <p:txBody>
          <a:bodyPr wrap="square">
            <a:spAutoFit/>
          </a:bodyPr>
          <a:lstStyle/>
          <a:p>
            <a:pPr algn="ctr"/>
            <a:r>
              <a:rPr lang="en-US" dirty="0">
                <a:solidFill>
                  <a:schemeClr val="bg1"/>
                </a:solidFill>
                <a:latin typeface="Champagne &amp; Limousines" panose="020B0502020202020204" pitchFamily="34" charset="0"/>
                <a:ea typeface="Champagne &amp; Limousines" panose="020B0502020202020204" pitchFamily="34" charset="0"/>
              </a:rPr>
              <a:t>Compare and contrast the treatment of similar themes and topics </a:t>
            </a:r>
            <a:r>
              <a:rPr lang="en-US" dirty="0" smtClean="0">
                <a:solidFill>
                  <a:schemeClr val="bg1"/>
                </a:solidFill>
                <a:latin typeface="Champagne &amp; Limousines" panose="020B0502020202020204" pitchFamily="34" charset="0"/>
                <a:ea typeface="Champagne &amp; Limousines" panose="020B0502020202020204" pitchFamily="34" charset="0"/>
              </a:rPr>
              <a:t>and </a:t>
            </a:r>
            <a:r>
              <a:rPr lang="en-US" dirty="0">
                <a:solidFill>
                  <a:schemeClr val="bg1"/>
                </a:solidFill>
                <a:latin typeface="Champagne &amp; Limousines" panose="020B0502020202020204" pitchFamily="34" charset="0"/>
                <a:ea typeface="Champagne &amp; Limousines" panose="020B0502020202020204" pitchFamily="34" charset="0"/>
              </a:rPr>
              <a:t>patterns of events </a:t>
            </a:r>
            <a:r>
              <a:rPr lang="en-US" dirty="0" smtClean="0">
                <a:solidFill>
                  <a:schemeClr val="bg1"/>
                </a:solidFill>
                <a:latin typeface="Champagne &amp; Limousines" panose="020B0502020202020204" pitchFamily="34" charset="0"/>
                <a:ea typeface="Champagne &amp; Limousines" panose="020B0502020202020204" pitchFamily="34" charset="0"/>
              </a:rPr>
              <a:t>in </a:t>
            </a:r>
            <a:r>
              <a:rPr lang="en-US" dirty="0">
                <a:solidFill>
                  <a:schemeClr val="bg1"/>
                </a:solidFill>
                <a:latin typeface="Champagne &amp; Limousines" panose="020B0502020202020204" pitchFamily="34" charset="0"/>
                <a:ea typeface="Champagne &amp; Limousines" panose="020B0502020202020204" pitchFamily="34" charset="0"/>
              </a:rPr>
              <a:t>stories, myths, and traditional literature from different cultures.</a:t>
            </a:r>
          </a:p>
        </p:txBody>
      </p:sp>
      <p:sp>
        <p:nvSpPr>
          <p:cNvPr id="10" name="Rectangle 9"/>
          <p:cNvSpPr/>
          <p:nvPr/>
        </p:nvSpPr>
        <p:spPr>
          <a:xfrm>
            <a:off x="322766" y="1789204"/>
            <a:ext cx="8496474" cy="3477875"/>
          </a:xfrm>
          <a:prstGeom prst="rect">
            <a:avLst/>
          </a:prstGeom>
        </p:spPr>
        <p:txBody>
          <a:bodyPr wrap="square">
            <a:spAutoFit/>
          </a:bodyPr>
          <a:lstStyle/>
          <a:p>
            <a:r>
              <a:rPr lang="en-US" sz="5500" dirty="0" smtClean="0">
                <a:solidFill>
                  <a:schemeClr val="bg1"/>
                </a:solidFill>
                <a:latin typeface="Century Gothic" panose="020B0502020202020204" pitchFamily="34" charset="0"/>
              </a:rPr>
              <a:t>I can compare and contrast stories with similar themes, topics, and events.</a:t>
            </a:r>
            <a:endParaRPr lang="en-US" sz="5500" dirty="0">
              <a:solidFill>
                <a:schemeClr val="bg1"/>
              </a:solidFill>
              <a:latin typeface="Century Gothic" panose="020B0502020202020204" pitchFamily="34" charset="0"/>
            </a:endParaRPr>
          </a:p>
        </p:txBody>
      </p:sp>
      <p:sp>
        <p:nvSpPr>
          <p:cNvPr id="11" name="TextBox 10"/>
          <p:cNvSpPr txBox="1"/>
          <p:nvPr/>
        </p:nvSpPr>
        <p:spPr>
          <a:xfrm>
            <a:off x="1" y="342654"/>
            <a:ext cx="9601199" cy="1446550"/>
          </a:xfrm>
          <a:prstGeom prst="rect">
            <a:avLst/>
          </a:prstGeom>
          <a:noFill/>
        </p:spPr>
        <p:txBody>
          <a:bodyPr wrap="square" rtlCol="0">
            <a:spAutoFit/>
          </a:bodyPr>
          <a:lstStyle/>
          <a:p>
            <a:pPr algn="ctr"/>
            <a:r>
              <a:rPr lang="en-US" sz="8800" dirty="0" smtClean="0">
                <a:solidFill>
                  <a:schemeClr val="bg1"/>
                </a:solidFill>
                <a:latin typeface="KG Sorry Not Sorry Chub" pitchFamily="2" charset="0"/>
                <a:ea typeface="AGSkinnyPants" panose="02000603000000000000" pitchFamily="2" charset="0"/>
              </a:rPr>
              <a:t>Compare and contrast</a:t>
            </a:r>
            <a:endParaRPr lang="en-US" sz="8800" dirty="0">
              <a:solidFill>
                <a:schemeClr val="bg1"/>
              </a:solidFill>
              <a:latin typeface="KG Sorry Not Sorry Chub" pitchFamily="2" charset="0"/>
              <a:ea typeface="AGSkinnyPants" panose="02000603000000000000" pitchFamily="2" charset="0"/>
            </a:endParaRPr>
          </a:p>
        </p:txBody>
      </p:sp>
    </p:spTree>
    <p:extLst>
      <p:ext uri="{BB962C8B-B14F-4D97-AF65-F5344CB8AC3E}">
        <p14:creationId xmlns:p14="http://schemas.microsoft.com/office/powerpoint/2010/main" val="3053545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RL.4.10</a:t>
            </a:r>
            <a:endParaRPr lang="en-US" sz="9600" dirty="0">
              <a:latin typeface="KG Sorry Not Sorry Chub" panose="02000506000000020004" pitchFamily="2" charset="0"/>
            </a:endParaRPr>
          </a:p>
        </p:txBody>
      </p:sp>
      <p:sp>
        <p:nvSpPr>
          <p:cNvPr id="9" name="Rectangle 8"/>
          <p:cNvSpPr/>
          <p:nvPr/>
        </p:nvSpPr>
        <p:spPr>
          <a:xfrm>
            <a:off x="6009114" y="5482816"/>
            <a:ext cx="3438758" cy="1754326"/>
          </a:xfrm>
          <a:prstGeom prst="rect">
            <a:avLst/>
          </a:prstGeom>
        </p:spPr>
        <p:txBody>
          <a:bodyPr wrap="square">
            <a:spAutoFit/>
          </a:bodyPr>
          <a:lstStyle/>
          <a:p>
            <a:pPr algn="ctr"/>
            <a:r>
              <a:rPr lang="en-US" sz="1800" dirty="0">
                <a:solidFill>
                  <a:schemeClr val="bg1"/>
                </a:solidFill>
                <a:latin typeface="Champagne &amp; Limousines" panose="020B0502020202020204" pitchFamily="34" charset="0"/>
                <a:ea typeface="Champagne &amp; Limousines" panose="020B0502020202020204" pitchFamily="34" charset="0"/>
              </a:rPr>
              <a:t>By the end of the year, read and comprehend literature, including stories, dramas, and poetry, in the grades 4-5 text complexity band proficiently, with scaffolding as needed at the high end of the range.</a:t>
            </a:r>
          </a:p>
        </p:txBody>
      </p:sp>
      <p:sp>
        <p:nvSpPr>
          <p:cNvPr id="10" name="Rectangle 9"/>
          <p:cNvSpPr/>
          <p:nvPr/>
        </p:nvSpPr>
        <p:spPr>
          <a:xfrm>
            <a:off x="276468" y="1432429"/>
            <a:ext cx="8496474" cy="4324261"/>
          </a:xfrm>
          <a:prstGeom prst="rect">
            <a:avLst/>
          </a:prstGeom>
        </p:spPr>
        <p:txBody>
          <a:bodyPr wrap="square">
            <a:spAutoFit/>
          </a:bodyPr>
          <a:lstStyle/>
          <a:p>
            <a:r>
              <a:rPr lang="en-US" sz="5500" dirty="0" smtClean="0">
                <a:solidFill>
                  <a:schemeClr val="bg1"/>
                </a:solidFill>
                <a:latin typeface="Century Gothic" panose="020B0502020202020204" pitchFamily="34" charset="0"/>
              </a:rPr>
              <a:t>I can read and comprehend 4th grade literature, including stories, drama, and poetry.</a:t>
            </a:r>
            <a:endParaRPr lang="en-US" sz="5500" dirty="0">
              <a:solidFill>
                <a:schemeClr val="bg1"/>
              </a:solidFill>
              <a:latin typeface="Century Gothic" panose="020B0502020202020204" pitchFamily="34" charset="0"/>
            </a:endParaRPr>
          </a:p>
        </p:txBody>
      </p:sp>
      <p:sp>
        <p:nvSpPr>
          <p:cNvPr id="11" name="TextBox 10"/>
          <p:cNvSpPr txBox="1"/>
          <p:nvPr/>
        </p:nvSpPr>
        <p:spPr>
          <a:xfrm>
            <a:off x="1" y="184404"/>
            <a:ext cx="9601199" cy="1569660"/>
          </a:xfrm>
          <a:prstGeom prst="rect">
            <a:avLst/>
          </a:prstGeom>
          <a:noFill/>
        </p:spPr>
        <p:txBody>
          <a:bodyPr wrap="square" rtlCol="0">
            <a:spAutoFit/>
          </a:bodyPr>
          <a:lstStyle/>
          <a:p>
            <a:pPr algn="ctr"/>
            <a:r>
              <a:rPr lang="en-US" sz="9600" dirty="0" smtClean="0">
                <a:solidFill>
                  <a:schemeClr val="bg1"/>
                </a:solidFill>
                <a:latin typeface="KG Sorry Not Sorry Chub" pitchFamily="2" charset="0"/>
                <a:ea typeface="AGSkinnyPants" panose="02000603000000000000" pitchFamily="2" charset="0"/>
              </a:rPr>
              <a:t>Reading literature</a:t>
            </a:r>
            <a:endParaRPr lang="en-US" sz="9600" dirty="0">
              <a:solidFill>
                <a:schemeClr val="bg1"/>
              </a:solidFill>
              <a:latin typeface="KG Sorry Not Sorry Chub" pitchFamily="2" charset="0"/>
              <a:ea typeface="AGSkinnyPants" panose="02000603000000000000" pitchFamily="2" charset="0"/>
            </a:endParaRPr>
          </a:p>
        </p:txBody>
      </p:sp>
    </p:spTree>
    <p:extLst>
      <p:ext uri="{BB962C8B-B14F-4D97-AF65-F5344CB8AC3E}">
        <p14:creationId xmlns:p14="http://schemas.microsoft.com/office/powerpoint/2010/main" val="3053545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11" name="TextBox 10"/>
          <p:cNvSpPr txBox="1"/>
          <p:nvPr/>
        </p:nvSpPr>
        <p:spPr>
          <a:xfrm>
            <a:off x="76665" y="564696"/>
            <a:ext cx="9601199" cy="2554545"/>
          </a:xfrm>
          <a:prstGeom prst="rect">
            <a:avLst/>
          </a:prstGeom>
          <a:noFill/>
        </p:spPr>
        <p:txBody>
          <a:bodyPr wrap="square" rtlCol="0">
            <a:spAutoFit/>
          </a:bodyPr>
          <a:lstStyle/>
          <a:p>
            <a:pPr algn="ctr"/>
            <a:r>
              <a:rPr lang="en-US" sz="16000" dirty="0" smtClean="0">
                <a:solidFill>
                  <a:schemeClr val="bg1"/>
                </a:solidFill>
                <a:latin typeface="AGStayInYourLane" panose="02000603000000000000" pitchFamily="2" charset="0"/>
                <a:ea typeface="AGStayInYourLane" panose="02000603000000000000" pitchFamily="2" charset="0"/>
              </a:rPr>
              <a:t>Reading:</a:t>
            </a:r>
            <a:endParaRPr lang="en-US" sz="16000" dirty="0">
              <a:solidFill>
                <a:schemeClr val="bg1"/>
              </a:solidFill>
              <a:latin typeface="AGStayInYourLane" panose="02000603000000000000" pitchFamily="2" charset="0"/>
              <a:ea typeface="AGStayInYourLane" panose="02000603000000000000" pitchFamily="2" charset="0"/>
            </a:endParaRPr>
          </a:p>
        </p:txBody>
      </p:sp>
      <p:sp>
        <p:nvSpPr>
          <p:cNvPr id="2" name="Rectangle 1"/>
          <p:cNvSpPr/>
          <p:nvPr/>
        </p:nvSpPr>
        <p:spPr>
          <a:xfrm>
            <a:off x="38332" y="3410175"/>
            <a:ext cx="9524535" cy="3503138"/>
          </a:xfrm>
          <a:prstGeom prst="rect">
            <a:avLst/>
          </a:prstGeom>
        </p:spPr>
        <p:txBody>
          <a:bodyPr wrap="square">
            <a:spAutoFit/>
          </a:bodyPr>
          <a:lstStyle/>
          <a:p>
            <a:pPr algn="ctr">
              <a:lnSpc>
                <a:spcPts val="13000"/>
              </a:lnSpc>
            </a:pPr>
            <a:r>
              <a:rPr lang="en-US" sz="13000" dirty="0" smtClean="0">
                <a:solidFill>
                  <a:schemeClr val="bg1"/>
                </a:solidFill>
                <a:latin typeface="KG Sorry Not Sorry Chub" panose="02000506000000020004" pitchFamily="2" charset="0"/>
                <a:ea typeface="AGSkinnyPants" panose="02000603000000000000" pitchFamily="2" charset="0"/>
              </a:rPr>
              <a:t>Informational Standards</a:t>
            </a:r>
            <a:endParaRPr lang="en-US" sz="13000" dirty="0"/>
          </a:p>
        </p:txBody>
      </p:sp>
    </p:spTree>
    <p:extLst>
      <p:ext uri="{BB962C8B-B14F-4D97-AF65-F5344CB8AC3E}">
        <p14:creationId xmlns:p14="http://schemas.microsoft.com/office/powerpoint/2010/main" val="1122121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RI.4.1</a:t>
            </a:r>
            <a:endParaRPr lang="en-US" sz="9600" dirty="0">
              <a:latin typeface="KG Sorry Not Sorry Chub" panose="02000506000000020004" pitchFamily="2" charset="0"/>
            </a:endParaRPr>
          </a:p>
        </p:txBody>
      </p:sp>
      <p:sp>
        <p:nvSpPr>
          <p:cNvPr id="9" name="Rectangle 8"/>
          <p:cNvSpPr/>
          <p:nvPr/>
        </p:nvSpPr>
        <p:spPr>
          <a:xfrm>
            <a:off x="6293490" y="5876695"/>
            <a:ext cx="3044282" cy="1263679"/>
          </a:xfrm>
          <a:prstGeom prst="rect">
            <a:avLst/>
          </a:prstGeom>
        </p:spPr>
        <p:txBody>
          <a:bodyPr wrap="square">
            <a:spAutoFit/>
          </a:bodyPr>
          <a:lstStyle/>
          <a:p>
            <a:pPr algn="ctr"/>
            <a:r>
              <a:rPr lang="en-US" sz="1900" dirty="0">
                <a:solidFill>
                  <a:schemeClr val="bg1"/>
                </a:solidFill>
                <a:latin typeface="Champagne &amp; Limousines" panose="020B0502020202020204" pitchFamily="34" charset="0"/>
                <a:ea typeface="Champagne &amp; Limousines" panose="020B0502020202020204" pitchFamily="34" charset="0"/>
              </a:rPr>
              <a:t>Refer to details and examples in a text when explaining what the text says explicitly and when drawing inferences from the text.</a:t>
            </a:r>
          </a:p>
        </p:txBody>
      </p:sp>
      <p:sp>
        <p:nvSpPr>
          <p:cNvPr id="10" name="Rectangle 9"/>
          <p:cNvSpPr/>
          <p:nvPr/>
        </p:nvSpPr>
        <p:spPr>
          <a:xfrm>
            <a:off x="297386" y="1687830"/>
            <a:ext cx="9006428" cy="3939540"/>
          </a:xfrm>
          <a:prstGeom prst="rect">
            <a:avLst/>
          </a:prstGeom>
        </p:spPr>
        <p:txBody>
          <a:bodyPr wrap="square">
            <a:spAutoFit/>
          </a:bodyPr>
          <a:lstStyle/>
          <a:p>
            <a:r>
              <a:rPr lang="en-US" sz="5000" dirty="0" smtClean="0">
                <a:solidFill>
                  <a:schemeClr val="bg1"/>
                </a:solidFill>
                <a:latin typeface="Century Gothic" panose="020B0502020202020204" pitchFamily="34" charset="0"/>
              </a:rPr>
              <a:t>I can explain informational text and use details, examples, and evidence from the text to support my explanation.</a:t>
            </a:r>
            <a:endParaRPr lang="en-US" sz="5000" dirty="0">
              <a:solidFill>
                <a:schemeClr val="bg1"/>
              </a:solidFill>
              <a:latin typeface="Century Gothic" panose="020B0502020202020204" pitchFamily="34" charset="0"/>
            </a:endParaRPr>
          </a:p>
        </p:txBody>
      </p:sp>
      <p:sp>
        <p:nvSpPr>
          <p:cNvPr id="11" name="TextBox 10"/>
          <p:cNvSpPr txBox="1"/>
          <p:nvPr/>
        </p:nvSpPr>
        <p:spPr>
          <a:xfrm>
            <a:off x="1" y="342654"/>
            <a:ext cx="9601199" cy="1569660"/>
          </a:xfrm>
          <a:prstGeom prst="rect">
            <a:avLst/>
          </a:prstGeom>
          <a:noFill/>
        </p:spPr>
        <p:txBody>
          <a:bodyPr wrap="square" rtlCol="0">
            <a:spAutoFit/>
          </a:bodyPr>
          <a:lstStyle/>
          <a:p>
            <a:pPr algn="ctr"/>
            <a:r>
              <a:rPr lang="en-US" sz="9600" dirty="0" smtClean="0">
                <a:solidFill>
                  <a:schemeClr val="bg1"/>
                </a:solidFill>
                <a:latin typeface="KG Sorry Not Sorry Chub" pitchFamily="2" charset="0"/>
                <a:ea typeface="AGSkinnyPants" panose="02000603000000000000" pitchFamily="2" charset="0"/>
              </a:rPr>
              <a:t>Text evidence</a:t>
            </a:r>
            <a:endParaRPr lang="en-US" sz="9600" dirty="0">
              <a:solidFill>
                <a:schemeClr val="bg1"/>
              </a:solidFill>
              <a:latin typeface="KG Sorry Not Sorry Chub" pitchFamily="2" charset="0"/>
              <a:ea typeface="AGSkinnyPants" panose="02000603000000000000" pitchFamily="2" charset="0"/>
            </a:endParaRPr>
          </a:p>
        </p:txBody>
      </p:sp>
    </p:spTree>
    <p:extLst>
      <p:ext uri="{BB962C8B-B14F-4D97-AF65-F5344CB8AC3E}">
        <p14:creationId xmlns:p14="http://schemas.microsoft.com/office/powerpoint/2010/main" val="3053545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RI.4.1</a:t>
            </a:r>
            <a:endParaRPr lang="en-US" sz="9600" dirty="0">
              <a:latin typeface="KG Sorry Not Sorry Chub" panose="02000506000000020004" pitchFamily="2" charset="0"/>
            </a:endParaRPr>
          </a:p>
        </p:txBody>
      </p:sp>
      <p:sp>
        <p:nvSpPr>
          <p:cNvPr id="10" name="Rectangle 9"/>
          <p:cNvSpPr/>
          <p:nvPr/>
        </p:nvSpPr>
        <p:spPr>
          <a:xfrm>
            <a:off x="392057" y="1552434"/>
            <a:ext cx="8787281" cy="4324261"/>
          </a:xfrm>
          <a:prstGeom prst="rect">
            <a:avLst/>
          </a:prstGeom>
        </p:spPr>
        <p:txBody>
          <a:bodyPr wrap="square">
            <a:spAutoFit/>
          </a:bodyPr>
          <a:lstStyle/>
          <a:p>
            <a:r>
              <a:rPr lang="en-US" sz="5500" dirty="0" smtClean="0">
                <a:solidFill>
                  <a:schemeClr val="bg1"/>
                </a:solidFill>
                <a:latin typeface="Century Gothic" panose="020B0502020202020204" pitchFamily="34" charset="0"/>
              </a:rPr>
              <a:t>I can make inferences from informational text and use evidence from the text to support my inferences. </a:t>
            </a:r>
            <a:endParaRPr lang="en-US" sz="5500" dirty="0">
              <a:solidFill>
                <a:schemeClr val="bg1"/>
              </a:solidFill>
              <a:latin typeface="Century Gothic" panose="020B0502020202020204" pitchFamily="34" charset="0"/>
            </a:endParaRPr>
          </a:p>
        </p:txBody>
      </p:sp>
      <p:sp>
        <p:nvSpPr>
          <p:cNvPr id="11" name="TextBox 10"/>
          <p:cNvSpPr txBox="1"/>
          <p:nvPr/>
        </p:nvSpPr>
        <p:spPr>
          <a:xfrm>
            <a:off x="1" y="133501"/>
            <a:ext cx="9601199" cy="1569660"/>
          </a:xfrm>
          <a:prstGeom prst="rect">
            <a:avLst/>
          </a:prstGeom>
          <a:noFill/>
        </p:spPr>
        <p:txBody>
          <a:bodyPr wrap="square" rtlCol="0">
            <a:spAutoFit/>
          </a:bodyPr>
          <a:lstStyle/>
          <a:p>
            <a:pPr algn="ctr"/>
            <a:r>
              <a:rPr lang="en-US" sz="9600" dirty="0" smtClean="0">
                <a:solidFill>
                  <a:schemeClr val="bg1"/>
                </a:solidFill>
                <a:latin typeface="KG Sorry Not Sorry Chub" pitchFamily="2" charset="0"/>
                <a:ea typeface="AGSkinnyPants" panose="02000603000000000000" pitchFamily="2" charset="0"/>
              </a:rPr>
              <a:t>Making inferences</a:t>
            </a:r>
            <a:endParaRPr lang="en-US" sz="9600" dirty="0">
              <a:solidFill>
                <a:schemeClr val="bg1"/>
              </a:solidFill>
              <a:latin typeface="KG Sorry Not Sorry Chub" pitchFamily="2" charset="0"/>
              <a:ea typeface="AGSkinnyPants" panose="02000603000000000000" pitchFamily="2" charset="0"/>
            </a:endParaRPr>
          </a:p>
        </p:txBody>
      </p:sp>
      <p:sp>
        <p:nvSpPr>
          <p:cNvPr id="8" name="Rectangle 7"/>
          <p:cNvSpPr/>
          <p:nvPr/>
        </p:nvSpPr>
        <p:spPr>
          <a:xfrm>
            <a:off x="6293490" y="5876695"/>
            <a:ext cx="3044282" cy="1263679"/>
          </a:xfrm>
          <a:prstGeom prst="rect">
            <a:avLst/>
          </a:prstGeom>
        </p:spPr>
        <p:txBody>
          <a:bodyPr wrap="square">
            <a:spAutoFit/>
          </a:bodyPr>
          <a:lstStyle/>
          <a:p>
            <a:pPr algn="ctr"/>
            <a:r>
              <a:rPr lang="en-US" sz="1900" dirty="0">
                <a:solidFill>
                  <a:schemeClr val="bg1"/>
                </a:solidFill>
                <a:latin typeface="Champagne &amp; Limousines" panose="020B0502020202020204" pitchFamily="34" charset="0"/>
                <a:ea typeface="Champagne &amp; Limousines" panose="020B0502020202020204" pitchFamily="34" charset="0"/>
              </a:rPr>
              <a:t>Refer to details and examples in a text when explaining what the text says explicitly and when drawing inferences from the text.</a:t>
            </a:r>
          </a:p>
        </p:txBody>
      </p:sp>
    </p:spTree>
    <p:extLst>
      <p:ext uri="{BB962C8B-B14F-4D97-AF65-F5344CB8AC3E}">
        <p14:creationId xmlns:p14="http://schemas.microsoft.com/office/powerpoint/2010/main" val="3053545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RI.4.2</a:t>
            </a:r>
            <a:endParaRPr lang="en-US" sz="9600" dirty="0">
              <a:latin typeface="KG Sorry Not Sorry Chub" panose="02000506000000020004" pitchFamily="2" charset="0"/>
            </a:endParaRPr>
          </a:p>
        </p:txBody>
      </p:sp>
      <p:sp>
        <p:nvSpPr>
          <p:cNvPr id="9" name="Rectangle 8"/>
          <p:cNvSpPr/>
          <p:nvPr/>
        </p:nvSpPr>
        <p:spPr>
          <a:xfrm>
            <a:off x="6270340" y="6085040"/>
            <a:ext cx="3044282" cy="923330"/>
          </a:xfrm>
          <a:prstGeom prst="rect">
            <a:avLst/>
          </a:prstGeom>
        </p:spPr>
        <p:txBody>
          <a:bodyPr wrap="square">
            <a:spAutoFit/>
          </a:bodyPr>
          <a:lstStyle/>
          <a:p>
            <a:pPr algn="ctr"/>
            <a:r>
              <a:rPr lang="en-US" sz="1800" dirty="0">
                <a:solidFill>
                  <a:schemeClr val="bg1"/>
                </a:solidFill>
                <a:latin typeface="Champagne &amp; Limousines" panose="020B0502020202020204" pitchFamily="34" charset="0"/>
                <a:ea typeface="Champagne &amp; Limousines" panose="020B0502020202020204" pitchFamily="34" charset="0"/>
              </a:rPr>
              <a:t>Determine the main idea of a text and explain how it is supported by key details; summarize the text.</a:t>
            </a:r>
          </a:p>
        </p:txBody>
      </p:sp>
      <p:sp>
        <p:nvSpPr>
          <p:cNvPr id="8" name="Rectangle 7"/>
          <p:cNvSpPr/>
          <p:nvPr/>
        </p:nvSpPr>
        <p:spPr>
          <a:xfrm>
            <a:off x="366313" y="2124936"/>
            <a:ext cx="8868574" cy="3477875"/>
          </a:xfrm>
          <a:prstGeom prst="rect">
            <a:avLst/>
          </a:prstGeom>
        </p:spPr>
        <p:txBody>
          <a:bodyPr wrap="square">
            <a:spAutoFit/>
          </a:bodyPr>
          <a:lstStyle/>
          <a:p>
            <a:r>
              <a:rPr lang="en-US" sz="5500" dirty="0" smtClean="0">
                <a:solidFill>
                  <a:schemeClr val="bg1"/>
                </a:solidFill>
                <a:latin typeface="Century Gothic" panose="020B0502020202020204" pitchFamily="34" charset="0"/>
              </a:rPr>
              <a:t>I can determine the main idea of an informational text and the details that support it.</a:t>
            </a:r>
            <a:endParaRPr lang="en-US" sz="5500" dirty="0">
              <a:solidFill>
                <a:schemeClr val="bg1"/>
              </a:solidFill>
              <a:latin typeface="Century Gothic" panose="020B0502020202020204" pitchFamily="34" charset="0"/>
            </a:endParaRPr>
          </a:p>
        </p:txBody>
      </p:sp>
      <p:sp>
        <p:nvSpPr>
          <p:cNvPr id="12" name="TextBox 11"/>
          <p:cNvSpPr txBox="1"/>
          <p:nvPr/>
        </p:nvSpPr>
        <p:spPr>
          <a:xfrm>
            <a:off x="76665" y="-131154"/>
            <a:ext cx="9601199" cy="2646878"/>
          </a:xfrm>
          <a:prstGeom prst="rect">
            <a:avLst/>
          </a:prstGeom>
          <a:noFill/>
        </p:spPr>
        <p:txBody>
          <a:bodyPr wrap="square" rtlCol="0">
            <a:spAutoFit/>
          </a:bodyPr>
          <a:lstStyle/>
          <a:p>
            <a:pPr algn="ctr"/>
            <a:r>
              <a:rPr lang="en-US" sz="16600" dirty="0" smtClean="0">
                <a:solidFill>
                  <a:schemeClr val="bg1"/>
                </a:solidFill>
                <a:latin typeface="KG Sorry Not Sorry Chub" panose="02000506000000020004" pitchFamily="2" charset="0"/>
                <a:ea typeface="AGSkinnyPants" panose="02000603000000000000" pitchFamily="2" charset="0"/>
              </a:rPr>
              <a:t>Main idea</a:t>
            </a:r>
            <a:endParaRPr lang="en-US" sz="16600" dirty="0">
              <a:solidFill>
                <a:schemeClr val="bg1"/>
              </a:solidFill>
              <a:latin typeface="KG Sorry Not Sorry Chub" panose="02000506000000020004" pitchFamily="2" charset="0"/>
              <a:ea typeface="AGSkinnyPants" panose="02000603000000000000" pitchFamily="2" charset="0"/>
            </a:endParaRPr>
          </a:p>
        </p:txBody>
      </p:sp>
    </p:spTree>
    <p:extLst>
      <p:ext uri="{BB962C8B-B14F-4D97-AF65-F5344CB8AC3E}">
        <p14:creationId xmlns:p14="http://schemas.microsoft.com/office/powerpoint/2010/main" val="3053545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RI.4.2</a:t>
            </a:r>
            <a:endParaRPr lang="en-US" sz="9600" dirty="0">
              <a:latin typeface="KG Sorry Not Sorry Chub" panose="02000506000000020004" pitchFamily="2" charset="0"/>
            </a:endParaRPr>
          </a:p>
        </p:txBody>
      </p:sp>
      <p:sp>
        <p:nvSpPr>
          <p:cNvPr id="9" name="Rectangle 8"/>
          <p:cNvSpPr/>
          <p:nvPr/>
        </p:nvSpPr>
        <p:spPr>
          <a:xfrm>
            <a:off x="6270340" y="6085040"/>
            <a:ext cx="3044282" cy="923330"/>
          </a:xfrm>
          <a:prstGeom prst="rect">
            <a:avLst/>
          </a:prstGeom>
        </p:spPr>
        <p:txBody>
          <a:bodyPr wrap="square">
            <a:spAutoFit/>
          </a:bodyPr>
          <a:lstStyle/>
          <a:p>
            <a:pPr algn="ctr"/>
            <a:r>
              <a:rPr lang="en-US" sz="1800" dirty="0">
                <a:solidFill>
                  <a:schemeClr val="bg1"/>
                </a:solidFill>
                <a:latin typeface="Champagne &amp; Limousines" panose="020B0502020202020204" pitchFamily="34" charset="0"/>
                <a:ea typeface="Champagne &amp; Limousines" panose="020B0502020202020204" pitchFamily="34" charset="0"/>
              </a:rPr>
              <a:t>Determine the main idea of a text and explain how it is supported by key details; summarize the text.</a:t>
            </a:r>
          </a:p>
        </p:txBody>
      </p:sp>
      <p:sp>
        <p:nvSpPr>
          <p:cNvPr id="10" name="Rectangle 9"/>
          <p:cNvSpPr/>
          <p:nvPr/>
        </p:nvSpPr>
        <p:spPr>
          <a:xfrm>
            <a:off x="446049" y="2376513"/>
            <a:ext cx="8496474" cy="2585323"/>
          </a:xfrm>
          <a:prstGeom prst="rect">
            <a:avLst/>
          </a:prstGeom>
        </p:spPr>
        <p:txBody>
          <a:bodyPr wrap="square">
            <a:spAutoFit/>
          </a:bodyPr>
          <a:lstStyle/>
          <a:p>
            <a:r>
              <a:rPr lang="en-US" sz="5400" dirty="0" smtClean="0">
                <a:solidFill>
                  <a:schemeClr val="bg1"/>
                </a:solidFill>
                <a:latin typeface="Century Gothic" panose="020B0502020202020204" pitchFamily="34" charset="0"/>
              </a:rPr>
              <a:t>I can write a detailed and thorough summary of an informational text.</a:t>
            </a:r>
            <a:endParaRPr lang="en-US" sz="5400" dirty="0">
              <a:solidFill>
                <a:schemeClr val="bg1"/>
              </a:solidFill>
              <a:latin typeface="Century Gothic" panose="020B0502020202020204" pitchFamily="34" charset="0"/>
            </a:endParaRPr>
          </a:p>
        </p:txBody>
      </p:sp>
      <p:sp>
        <p:nvSpPr>
          <p:cNvPr id="11" name="TextBox 10"/>
          <p:cNvSpPr txBox="1"/>
          <p:nvPr/>
        </p:nvSpPr>
        <p:spPr>
          <a:xfrm>
            <a:off x="76665" y="11575"/>
            <a:ext cx="9601199" cy="2400657"/>
          </a:xfrm>
          <a:prstGeom prst="rect">
            <a:avLst/>
          </a:prstGeom>
          <a:noFill/>
        </p:spPr>
        <p:txBody>
          <a:bodyPr wrap="square" rtlCol="0">
            <a:spAutoFit/>
          </a:bodyPr>
          <a:lstStyle/>
          <a:p>
            <a:pPr algn="ctr"/>
            <a:r>
              <a:rPr lang="en-US" sz="15000" dirty="0" smtClean="0">
                <a:solidFill>
                  <a:schemeClr val="bg1"/>
                </a:solidFill>
                <a:latin typeface="KG Sorry Not Sorry Chub" panose="02000506000000020004" pitchFamily="2" charset="0"/>
                <a:ea typeface="AGSkinnyPants" panose="02000603000000000000" pitchFamily="2" charset="0"/>
              </a:rPr>
              <a:t>summarizing</a:t>
            </a:r>
            <a:endParaRPr lang="en-US" sz="15000" dirty="0">
              <a:solidFill>
                <a:schemeClr val="bg1"/>
              </a:solidFill>
              <a:latin typeface="KG Sorry Not Sorry Chub" panose="02000506000000020004" pitchFamily="2" charset="0"/>
              <a:ea typeface="AGSkinnyPants" panose="02000603000000000000" pitchFamily="2" charset="0"/>
            </a:endParaRPr>
          </a:p>
        </p:txBody>
      </p:sp>
    </p:spTree>
    <p:extLst>
      <p:ext uri="{BB962C8B-B14F-4D97-AF65-F5344CB8AC3E}">
        <p14:creationId xmlns:p14="http://schemas.microsoft.com/office/powerpoint/2010/main" val="1798856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RI.4.3</a:t>
            </a:r>
            <a:endParaRPr lang="en-US" sz="9600" dirty="0">
              <a:latin typeface="KG Sorry Not Sorry Chub" panose="02000506000000020004" pitchFamily="2" charset="0"/>
            </a:endParaRPr>
          </a:p>
        </p:txBody>
      </p:sp>
      <p:sp>
        <p:nvSpPr>
          <p:cNvPr id="9" name="Rectangle 8"/>
          <p:cNvSpPr/>
          <p:nvPr/>
        </p:nvSpPr>
        <p:spPr>
          <a:xfrm>
            <a:off x="6085778" y="5656818"/>
            <a:ext cx="3251994" cy="1477328"/>
          </a:xfrm>
          <a:prstGeom prst="rect">
            <a:avLst/>
          </a:prstGeom>
        </p:spPr>
        <p:txBody>
          <a:bodyPr wrap="square">
            <a:spAutoFit/>
          </a:bodyPr>
          <a:lstStyle/>
          <a:p>
            <a:pPr algn="ctr"/>
            <a:r>
              <a:rPr lang="en-US" sz="1800" dirty="0">
                <a:solidFill>
                  <a:schemeClr val="bg1"/>
                </a:solidFill>
                <a:latin typeface="Champagne &amp; Limousines" panose="020B0502020202020204" pitchFamily="34" charset="0"/>
                <a:ea typeface="Champagne &amp; Limousines" panose="020B0502020202020204" pitchFamily="34" charset="0"/>
              </a:rPr>
              <a:t>Explain events, procedures, ideas, or concepts in a historical, scientific, or technical text, including what happened and why, based on specific information in the text.</a:t>
            </a:r>
          </a:p>
        </p:txBody>
      </p:sp>
      <p:sp>
        <p:nvSpPr>
          <p:cNvPr id="10" name="Rectangle 9"/>
          <p:cNvSpPr/>
          <p:nvPr/>
        </p:nvSpPr>
        <p:spPr>
          <a:xfrm>
            <a:off x="343684" y="1834159"/>
            <a:ext cx="8913831" cy="3939540"/>
          </a:xfrm>
          <a:prstGeom prst="rect">
            <a:avLst/>
          </a:prstGeom>
        </p:spPr>
        <p:txBody>
          <a:bodyPr wrap="square">
            <a:spAutoFit/>
          </a:bodyPr>
          <a:lstStyle/>
          <a:p>
            <a:r>
              <a:rPr lang="en-US" sz="5000" dirty="0" smtClean="0">
                <a:solidFill>
                  <a:schemeClr val="bg1"/>
                </a:solidFill>
                <a:latin typeface="Century Gothic" panose="020B0502020202020204" pitchFamily="34" charset="0"/>
              </a:rPr>
              <a:t>I can explain events and ideas from historical text and procedures, ideas, and concepts from scientific and technical text.</a:t>
            </a:r>
            <a:endParaRPr lang="en-US" sz="5000" dirty="0">
              <a:solidFill>
                <a:schemeClr val="bg1"/>
              </a:solidFill>
              <a:latin typeface="Century Gothic" panose="020B0502020202020204" pitchFamily="34" charset="0"/>
            </a:endParaRPr>
          </a:p>
        </p:txBody>
      </p:sp>
      <p:sp>
        <p:nvSpPr>
          <p:cNvPr id="11" name="TextBox 10"/>
          <p:cNvSpPr txBox="1"/>
          <p:nvPr/>
        </p:nvSpPr>
        <p:spPr>
          <a:xfrm>
            <a:off x="1" y="342654"/>
            <a:ext cx="9601199" cy="1508105"/>
          </a:xfrm>
          <a:prstGeom prst="rect">
            <a:avLst/>
          </a:prstGeom>
          <a:noFill/>
        </p:spPr>
        <p:txBody>
          <a:bodyPr wrap="square" rtlCol="0">
            <a:spAutoFit/>
          </a:bodyPr>
          <a:lstStyle/>
          <a:p>
            <a:pPr algn="ctr"/>
            <a:r>
              <a:rPr lang="en-US" sz="9200" dirty="0" smtClean="0">
                <a:solidFill>
                  <a:schemeClr val="bg1"/>
                </a:solidFill>
                <a:latin typeface="KG Sorry Not Sorry Chub" pitchFamily="2" charset="0"/>
                <a:ea typeface="AGSkinnyPants" panose="02000603000000000000" pitchFamily="2" charset="0"/>
              </a:rPr>
              <a:t>Informational texts</a:t>
            </a:r>
            <a:endParaRPr lang="en-US" sz="9200" dirty="0">
              <a:solidFill>
                <a:schemeClr val="bg1"/>
              </a:solidFill>
              <a:latin typeface="KG Sorry Not Sorry Chub" pitchFamily="2" charset="0"/>
              <a:ea typeface="AGSkinnyPants" panose="02000603000000000000" pitchFamily="2" charset="0"/>
            </a:endParaRPr>
          </a:p>
        </p:txBody>
      </p:sp>
    </p:spTree>
    <p:extLst>
      <p:ext uri="{BB962C8B-B14F-4D97-AF65-F5344CB8AC3E}">
        <p14:creationId xmlns:p14="http://schemas.microsoft.com/office/powerpoint/2010/main" val="3053545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11" name="TextBox 10"/>
          <p:cNvSpPr txBox="1"/>
          <p:nvPr/>
        </p:nvSpPr>
        <p:spPr>
          <a:xfrm>
            <a:off x="76665" y="564696"/>
            <a:ext cx="9601199" cy="2554545"/>
          </a:xfrm>
          <a:prstGeom prst="rect">
            <a:avLst/>
          </a:prstGeom>
          <a:noFill/>
        </p:spPr>
        <p:txBody>
          <a:bodyPr wrap="square" rtlCol="0">
            <a:spAutoFit/>
          </a:bodyPr>
          <a:lstStyle/>
          <a:p>
            <a:pPr algn="ctr"/>
            <a:r>
              <a:rPr lang="en-US" sz="16000" dirty="0" smtClean="0">
                <a:solidFill>
                  <a:schemeClr val="bg1"/>
                </a:solidFill>
                <a:latin typeface="AGStayInYourLane" panose="02000603000000000000" pitchFamily="2" charset="0"/>
                <a:ea typeface="AGStayInYourLane" panose="02000603000000000000" pitchFamily="2" charset="0"/>
              </a:rPr>
              <a:t>Reading:</a:t>
            </a:r>
            <a:endParaRPr lang="en-US" sz="16000" dirty="0">
              <a:solidFill>
                <a:schemeClr val="bg1"/>
              </a:solidFill>
              <a:latin typeface="AGStayInYourLane" panose="02000603000000000000" pitchFamily="2" charset="0"/>
              <a:ea typeface="AGStayInYourLane" panose="02000603000000000000" pitchFamily="2" charset="0"/>
            </a:endParaRPr>
          </a:p>
        </p:txBody>
      </p:sp>
      <p:sp>
        <p:nvSpPr>
          <p:cNvPr id="2" name="Rectangle 1"/>
          <p:cNvSpPr/>
          <p:nvPr/>
        </p:nvSpPr>
        <p:spPr>
          <a:xfrm>
            <a:off x="38332" y="3410175"/>
            <a:ext cx="9524535" cy="3536033"/>
          </a:xfrm>
          <a:prstGeom prst="rect">
            <a:avLst/>
          </a:prstGeom>
        </p:spPr>
        <p:txBody>
          <a:bodyPr wrap="square">
            <a:spAutoFit/>
          </a:bodyPr>
          <a:lstStyle/>
          <a:p>
            <a:pPr algn="ctr">
              <a:lnSpc>
                <a:spcPts val="13000"/>
              </a:lnSpc>
            </a:pPr>
            <a:r>
              <a:rPr lang="en-US" sz="16000" dirty="0">
                <a:solidFill>
                  <a:schemeClr val="bg1"/>
                </a:solidFill>
                <a:latin typeface="KG Sorry Not Sorry Chub" panose="02000506000000020004" pitchFamily="2" charset="0"/>
                <a:ea typeface="AGSkinnyPants" panose="02000603000000000000" pitchFamily="2" charset="0"/>
              </a:rPr>
              <a:t>Literature Standards</a:t>
            </a:r>
            <a:endParaRPr lang="en-US" sz="16000" dirty="0"/>
          </a:p>
        </p:txBody>
      </p:sp>
    </p:spTree>
    <p:extLst>
      <p:ext uri="{BB962C8B-B14F-4D97-AF65-F5344CB8AC3E}">
        <p14:creationId xmlns:p14="http://schemas.microsoft.com/office/powerpoint/2010/main" val="1421700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RI.4.4</a:t>
            </a:r>
            <a:endParaRPr lang="en-US" sz="9600" dirty="0">
              <a:latin typeface="KG Sorry Not Sorry Chub" panose="02000506000000020004" pitchFamily="2" charset="0"/>
            </a:endParaRPr>
          </a:p>
        </p:txBody>
      </p:sp>
      <p:sp>
        <p:nvSpPr>
          <p:cNvPr id="9" name="Rectangle 8"/>
          <p:cNvSpPr/>
          <p:nvPr/>
        </p:nvSpPr>
        <p:spPr>
          <a:xfrm>
            <a:off x="6244684" y="5598903"/>
            <a:ext cx="3044282" cy="1556516"/>
          </a:xfrm>
          <a:prstGeom prst="rect">
            <a:avLst/>
          </a:prstGeom>
        </p:spPr>
        <p:txBody>
          <a:bodyPr wrap="square">
            <a:spAutoFit/>
          </a:bodyPr>
          <a:lstStyle/>
          <a:p>
            <a:pPr algn="ctr"/>
            <a:r>
              <a:rPr lang="en-US" sz="1900" dirty="0">
                <a:solidFill>
                  <a:schemeClr val="bg1"/>
                </a:solidFill>
                <a:latin typeface="Champagne &amp; Limousines" panose="020B0502020202020204" pitchFamily="34" charset="0"/>
                <a:ea typeface="Champagne &amp; Limousines" panose="020B0502020202020204" pitchFamily="34" charset="0"/>
              </a:rPr>
              <a:t>Determine the meaning of general academic and domain-specific words or phrases in a text relevant to a </a:t>
            </a:r>
            <a:r>
              <a:rPr lang="en-US" sz="1900" i="1" dirty="0">
                <a:solidFill>
                  <a:schemeClr val="bg1"/>
                </a:solidFill>
                <a:latin typeface="Champagne &amp; Limousines" panose="020B0502020202020204" pitchFamily="34" charset="0"/>
                <a:ea typeface="Champagne &amp; Limousines" panose="020B0502020202020204" pitchFamily="34" charset="0"/>
              </a:rPr>
              <a:t>grade 4 topic or subject area</a:t>
            </a:r>
            <a:r>
              <a:rPr lang="en-US" sz="1900" dirty="0">
                <a:solidFill>
                  <a:schemeClr val="bg1"/>
                </a:solidFill>
                <a:latin typeface="Champagne &amp; Limousines" panose="020B0502020202020204" pitchFamily="34" charset="0"/>
                <a:ea typeface="Champagne &amp; Limousines" panose="020B0502020202020204" pitchFamily="34" charset="0"/>
              </a:rPr>
              <a:t>.</a:t>
            </a:r>
          </a:p>
        </p:txBody>
      </p:sp>
      <p:sp>
        <p:nvSpPr>
          <p:cNvPr id="13" name="Rectangle 12"/>
          <p:cNvSpPr/>
          <p:nvPr/>
        </p:nvSpPr>
        <p:spPr>
          <a:xfrm>
            <a:off x="212542" y="1495469"/>
            <a:ext cx="9176116" cy="4324261"/>
          </a:xfrm>
          <a:prstGeom prst="rect">
            <a:avLst/>
          </a:prstGeom>
        </p:spPr>
        <p:txBody>
          <a:bodyPr wrap="square">
            <a:spAutoFit/>
          </a:bodyPr>
          <a:lstStyle/>
          <a:p>
            <a:r>
              <a:rPr lang="en-US" sz="5500" dirty="0" smtClean="0">
                <a:solidFill>
                  <a:schemeClr val="bg1"/>
                </a:solidFill>
                <a:latin typeface="Century Gothic" panose="020B0502020202020204" pitchFamily="34" charset="0"/>
              </a:rPr>
              <a:t>I can determine the meaning of nonfiction subject area and academic words and phrases used in a text.</a:t>
            </a:r>
            <a:endParaRPr lang="en-US" sz="5500" dirty="0">
              <a:solidFill>
                <a:schemeClr val="bg1"/>
              </a:solidFill>
              <a:latin typeface="Century Gothic" panose="020B0502020202020204" pitchFamily="34" charset="0"/>
            </a:endParaRPr>
          </a:p>
        </p:txBody>
      </p:sp>
      <p:sp>
        <p:nvSpPr>
          <p:cNvPr id="14" name="TextBox 13"/>
          <p:cNvSpPr txBox="1"/>
          <p:nvPr/>
        </p:nvSpPr>
        <p:spPr>
          <a:xfrm>
            <a:off x="76665" y="124371"/>
            <a:ext cx="9524535" cy="1631216"/>
          </a:xfrm>
          <a:prstGeom prst="rect">
            <a:avLst/>
          </a:prstGeom>
          <a:noFill/>
        </p:spPr>
        <p:txBody>
          <a:bodyPr wrap="square" rtlCol="0">
            <a:spAutoFit/>
          </a:bodyPr>
          <a:lstStyle/>
          <a:p>
            <a:pPr algn="ctr"/>
            <a:r>
              <a:rPr lang="en-US" sz="10000" dirty="0" smtClean="0">
                <a:solidFill>
                  <a:schemeClr val="bg1"/>
                </a:solidFill>
                <a:latin typeface="KG Sorry Not Sorry Chub" panose="02000506000000020004" pitchFamily="2" charset="0"/>
                <a:ea typeface="AGSkinnyPants" panose="02000603000000000000" pitchFamily="2" charset="0"/>
              </a:rPr>
              <a:t>Words and phrases</a:t>
            </a:r>
            <a:endParaRPr lang="en-US" sz="10000" dirty="0">
              <a:solidFill>
                <a:schemeClr val="bg1"/>
              </a:solidFill>
              <a:latin typeface="KG Sorry Not Sorry Chub" panose="02000506000000020004" pitchFamily="2" charset="0"/>
              <a:ea typeface="AGSkinnyPants" panose="02000603000000000000" pitchFamily="2" charset="0"/>
            </a:endParaRPr>
          </a:p>
        </p:txBody>
      </p:sp>
    </p:spTree>
    <p:extLst>
      <p:ext uri="{BB962C8B-B14F-4D97-AF65-F5344CB8AC3E}">
        <p14:creationId xmlns:p14="http://schemas.microsoft.com/office/powerpoint/2010/main" val="3053545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RI.4.5</a:t>
            </a:r>
            <a:endParaRPr lang="en-US" sz="9600" dirty="0">
              <a:latin typeface="KG Sorry Not Sorry Chub" panose="02000506000000020004" pitchFamily="2" charset="0"/>
            </a:endParaRPr>
          </a:p>
        </p:txBody>
      </p:sp>
      <p:sp>
        <p:nvSpPr>
          <p:cNvPr id="9" name="Rectangle 8"/>
          <p:cNvSpPr/>
          <p:nvPr/>
        </p:nvSpPr>
        <p:spPr>
          <a:xfrm>
            <a:off x="6244684" y="5930265"/>
            <a:ext cx="3044282" cy="1263679"/>
          </a:xfrm>
          <a:prstGeom prst="rect">
            <a:avLst/>
          </a:prstGeom>
        </p:spPr>
        <p:txBody>
          <a:bodyPr wrap="square">
            <a:spAutoFit/>
          </a:bodyPr>
          <a:lstStyle/>
          <a:p>
            <a:pPr algn="ctr"/>
            <a:r>
              <a:rPr lang="en-US" dirty="0">
                <a:solidFill>
                  <a:schemeClr val="bg1"/>
                </a:solidFill>
                <a:latin typeface="Champagne &amp; Limousines" panose="020B0502020202020204" pitchFamily="34" charset="0"/>
                <a:ea typeface="Champagne &amp; Limousines" panose="020B0502020202020204" pitchFamily="34" charset="0"/>
              </a:rPr>
              <a:t>Describe the overall structure </a:t>
            </a:r>
            <a:r>
              <a:rPr lang="en-US" dirty="0" smtClean="0">
                <a:solidFill>
                  <a:schemeClr val="bg1"/>
                </a:solidFill>
                <a:latin typeface="Champagne &amp; Limousines" panose="020B0502020202020204" pitchFamily="34" charset="0"/>
                <a:ea typeface="Champagne &amp; Limousines" panose="020B0502020202020204" pitchFamily="34" charset="0"/>
              </a:rPr>
              <a:t>of </a:t>
            </a:r>
            <a:r>
              <a:rPr lang="en-US" dirty="0">
                <a:solidFill>
                  <a:schemeClr val="bg1"/>
                </a:solidFill>
                <a:latin typeface="Champagne &amp; Limousines" panose="020B0502020202020204" pitchFamily="34" charset="0"/>
                <a:ea typeface="Champagne &amp; Limousines" panose="020B0502020202020204" pitchFamily="34" charset="0"/>
              </a:rPr>
              <a:t>events, ideas, concepts, or information in a text or part of a text.</a:t>
            </a:r>
          </a:p>
        </p:txBody>
      </p:sp>
      <p:sp>
        <p:nvSpPr>
          <p:cNvPr id="10" name="Rectangle 9"/>
          <p:cNvSpPr/>
          <p:nvPr/>
        </p:nvSpPr>
        <p:spPr>
          <a:xfrm>
            <a:off x="276497" y="2257216"/>
            <a:ext cx="9048206" cy="3477875"/>
          </a:xfrm>
          <a:prstGeom prst="rect">
            <a:avLst/>
          </a:prstGeom>
        </p:spPr>
        <p:txBody>
          <a:bodyPr wrap="square">
            <a:spAutoFit/>
          </a:bodyPr>
          <a:lstStyle/>
          <a:p>
            <a:r>
              <a:rPr lang="en-US" sz="5500" dirty="0" smtClean="0">
                <a:solidFill>
                  <a:schemeClr val="bg1"/>
                </a:solidFill>
                <a:latin typeface="Century Gothic" panose="020B0502020202020204" pitchFamily="34" charset="0"/>
              </a:rPr>
              <a:t>I can identify and describe the text structure used in a text or in part of a text.</a:t>
            </a:r>
            <a:endParaRPr lang="en-US" sz="5500" dirty="0">
              <a:solidFill>
                <a:schemeClr val="bg1"/>
              </a:solidFill>
              <a:latin typeface="Century Gothic" panose="020B0502020202020204" pitchFamily="34" charset="0"/>
            </a:endParaRPr>
          </a:p>
        </p:txBody>
      </p:sp>
      <p:sp>
        <p:nvSpPr>
          <p:cNvPr id="11" name="TextBox 10"/>
          <p:cNvSpPr txBox="1"/>
          <p:nvPr/>
        </p:nvSpPr>
        <p:spPr>
          <a:xfrm>
            <a:off x="1" y="342654"/>
            <a:ext cx="9601199" cy="2092881"/>
          </a:xfrm>
          <a:prstGeom prst="rect">
            <a:avLst/>
          </a:prstGeom>
          <a:noFill/>
        </p:spPr>
        <p:txBody>
          <a:bodyPr wrap="square" rtlCol="0">
            <a:spAutoFit/>
          </a:bodyPr>
          <a:lstStyle/>
          <a:p>
            <a:pPr algn="ctr"/>
            <a:r>
              <a:rPr lang="en-US" sz="13000" dirty="0" smtClean="0">
                <a:solidFill>
                  <a:schemeClr val="bg1"/>
                </a:solidFill>
                <a:latin typeface="KG Sorry Not Sorry Chub" pitchFamily="2" charset="0"/>
                <a:ea typeface="AGSkinnyPants" panose="02000603000000000000" pitchFamily="2" charset="0"/>
              </a:rPr>
              <a:t>Text structure</a:t>
            </a:r>
            <a:endParaRPr lang="en-US" sz="13000" dirty="0">
              <a:solidFill>
                <a:schemeClr val="bg1"/>
              </a:solidFill>
              <a:latin typeface="KG Sorry Not Sorry Chub" pitchFamily="2" charset="0"/>
              <a:ea typeface="AGSkinnyPants" panose="02000603000000000000" pitchFamily="2" charset="0"/>
            </a:endParaRPr>
          </a:p>
        </p:txBody>
      </p:sp>
    </p:spTree>
    <p:extLst>
      <p:ext uri="{BB962C8B-B14F-4D97-AF65-F5344CB8AC3E}">
        <p14:creationId xmlns:p14="http://schemas.microsoft.com/office/powerpoint/2010/main" val="3053545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RI.4.6</a:t>
            </a:r>
            <a:endParaRPr lang="en-US" sz="9600" dirty="0">
              <a:latin typeface="KG Sorry Not Sorry Chub" panose="02000506000000020004" pitchFamily="2" charset="0"/>
            </a:endParaRPr>
          </a:p>
        </p:txBody>
      </p:sp>
      <p:sp>
        <p:nvSpPr>
          <p:cNvPr id="9" name="Rectangle 8"/>
          <p:cNvSpPr/>
          <p:nvPr/>
        </p:nvSpPr>
        <p:spPr>
          <a:xfrm>
            <a:off x="6085778" y="5759814"/>
            <a:ext cx="3231046" cy="1477328"/>
          </a:xfrm>
          <a:prstGeom prst="rect">
            <a:avLst/>
          </a:prstGeom>
        </p:spPr>
        <p:txBody>
          <a:bodyPr wrap="square">
            <a:spAutoFit/>
          </a:bodyPr>
          <a:lstStyle/>
          <a:p>
            <a:pPr algn="ctr"/>
            <a:r>
              <a:rPr lang="en-US" sz="1800" dirty="0">
                <a:solidFill>
                  <a:schemeClr val="bg1"/>
                </a:solidFill>
                <a:latin typeface="Champagne &amp; Limousines" panose="020B0502020202020204" pitchFamily="34" charset="0"/>
                <a:ea typeface="Champagne &amp; Limousines" panose="020B0502020202020204" pitchFamily="34" charset="0"/>
              </a:rPr>
              <a:t>Compare and contrast a firsthand and secondhand account of the same event or topic; describe the differences in focus and the information provided.</a:t>
            </a:r>
          </a:p>
        </p:txBody>
      </p:sp>
      <p:sp>
        <p:nvSpPr>
          <p:cNvPr id="10" name="Rectangle 9"/>
          <p:cNvSpPr/>
          <p:nvPr/>
        </p:nvSpPr>
        <p:spPr>
          <a:xfrm>
            <a:off x="241744" y="1649358"/>
            <a:ext cx="9075080" cy="4016484"/>
          </a:xfrm>
          <a:prstGeom prst="rect">
            <a:avLst/>
          </a:prstGeom>
        </p:spPr>
        <p:txBody>
          <a:bodyPr wrap="square">
            <a:spAutoFit/>
          </a:bodyPr>
          <a:lstStyle/>
          <a:p>
            <a:r>
              <a:rPr lang="en-US" sz="5100" dirty="0" smtClean="0">
                <a:solidFill>
                  <a:schemeClr val="bg1"/>
                </a:solidFill>
                <a:latin typeface="Century Gothic" panose="020B0502020202020204" pitchFamily="34" charset="0"/>
              </a:rPr>
              <a:t>I can identify firsthand and secondhand accounts of the same event or topic</a:t>
            </a:r>
            <a:r>
              <a:rPr lang="en-US" sz="5100" dirty="0">
                <a:solidFill>
                  <a:schemeClr val="bg1"/>
                </a:solidFill>
                <a:latin typeface="Century Gothic" panose="020B0502020202020204" pitchFamily="34" charset="0"/>
              </a:rPr>
              <a:t> </a:t>
            </a:r>
            <a:r>
              <a:rPr lang="en-US" sz="5100" dirty="0" smtClean="0">
                <a:solidFill>
                  <a:schemeClr val="bg1"/>
                </a:solidFill>
                <a:latin typeface="Century Gothic" panose="020B0502020202020204" pitchFamily="34" charset="0"/>
              </a:rPr>
              <a:t>and compare and contrast the accounts.</a:t>
            </a:r>
          </a:p>
        </p:txBody>
      </p:sp>
      <p:sp>
        <p:nvSpPr>
          <p:cNvPr id="11" name="TextBox 10"/>
          <p:cNvSpPr txBox="1"/>
          <p:nvPr/>
        </p:nvSpPr>
        <p:spPr>
          <a:xfrm>
            <a:off x="1" y="169033"/>
            <a:ext cx="9601199" cy="1600438"/>
          </a:xfrm>
          <a:prstGeom prst="rect">
            <a:avLst/>
          </a:prstGeom>
          <a:noFill/>
        </p:spPr>
        <p:txBody>
          <a:bodyPr wrap="square" rtlCol="0">
            <a:spAutoFit/>
          </a:bodyPr>
          <a:lstStyle/>
          <a:p>
            <a:pPr algn="ctr"/>
            <a:r>
              <a:rPr lang="en-US" sz="9800" dirty="0" smtClean="0">
                <a:solidFill>
                  <a:schemeClr val="bg1"/>
                </a:solidFill>
                <a:latin typeface="KG Sorry Not Sorry Chub" pitchFamily="2" charset="0"/>
                <a:ea typeface="AGSkinnyPants" panose="02000603000000000000" pitchFamily="2" charset="0"/>
              </a:rPr>
              <a:t>Multiple accounts</a:t>
            </a:r>
            <a:endParaRPr lang="en-US" sz="9800" dirty="0">
              <a:solidFill>
                <a:schemeClr val="bg1"/>
              </a:solidFill>
              <a:latin typeface="KG Sorry Not Sorry Chub" pitchFamily="2" charset="0"/>
              <a:ea typeface="AGSkinnyPants" panose="02000603000000000000" pitchFamily="2" charset="0"/>
            </a:endParaRPr>
          </a:p>
        </p:txBody>
      </p:sp>
    </p:spTree>
    <p:extLst>
      <p:ext uri="{BB962C8B-B14F-4D97-AF65-F5344CB8AC3E}">
        <p14:creationId xmlns:p14="http://schemas.microsoft.com/office/powerpoint/2010/main" val="30535452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RI.4.7</a:t>
            </a:r>
            <a:endParaRPr lang="en-US" sz="9600" dirty="0">
              <a:latin typeface="KG Sorry Not Sorry Chub" panose="02000506000000020004" pitchFamily="2" charset="0"/>
            </a:endParaRPr>
          </a:p>
        </p:txBody>
      </p:sp>
      <p:sp>
        <p:nvSpPr>
          <p:cNvPr id="9" name="Rectangle 8"/>
          <p:cNvSpPr/>
          <p:nvPr/>
        </p:nvSpPr>
        <p:spPr>
          <a:xfrm>
            <a:off x="6244684" y="5691501"/>
            <a:ext cx="3044282" cy="1477328"/>
          </a:xfrm>
          <a:prstGeom prst="rect">
            <a:avLst/>
          </a:prstGeom>
        </p:spPr>
        <p:txBody>
          <a:bodyPr wrap="square">
            <a:spAutoFit/>
          </a:bodyPr>
          <a:lstStyle/>
          <a:p>
            <a:pPr algn="ctr"/>
            <a:r>
              <a:rPr lang="en-US" sz="1800" dirty="0">
                <a:solidFill>
                  <a:schemeClr val="bg1"/>
                </a:solidFill>
                <a:latin typeface="Champagne &amp; Limousines" panose="020B0502020202020204" pitchFamily="34" charset="0"/>
                <a:ea typeface="Champagne &amp; Limousines" panose="020B0502020202020204" pitchFamily="34" charset="0"/>
              </a:rPr>
              <a:t>Interpret information presented visually, orally, or quantitatively </a:t>
            </a:r>
            <a:r>
              <a:rPr lang="en-US" sz="1800" dirty="0" smtClean="0">
                <a:solidFill>
                  <a:schemeClr val="bg1"/>
                </a:solidFill>
                <a:latin typeface="Champagne &amp; Limousines" panose="020B0502020202020204" pitchFamily="34" charset="0"/>
                <a:ea typeface="Champagne &amp; Limousines" panose="020B0502020202020204" pitchFamily="34" charset="0"/>
              </a:rPr>
              <a:t>and </a:t>
            </a:r>
            <a:r>
              <a:rPr lang="en-US" sz="1800" dirty="0">
                <a:solidFill>
                  <a:schemeClr val="bg1"/>
                </a:solidFill>
                <a:latin typeface="Champagne &amp; Limousines" panose="020B0502020202020204" pitchFamily="34" charset="0"/>
                <a:ea typeface="Champagne &amp; Limousines" panose="020B0502020202020204" pitchFamily="34" charset="0"/>
              </a:rPr>
              <a:t>explain how the information contributes to an understanding of the text in which it appears.</a:t>
            </a:r>
          </a:p>
        </p:txBody>
      </p:sp>
      <p:sp>
        <p:nvSpPr>
          <p:cNvPr id="10" name="Rectangle 9"/>
          <p:cNvSpPr/>
          <p:nvPr/>
        </p:nvSpPr>
        <p:spPr>
          <a:xfrm>
            <a:off x="406959" y="1740362"/>
            <a:ext cx="8787282" cy="3477875"/>
          </a:xfrm>
          <a:prstGeom prst="rect">
            <a:avLst/>
          </a:prstGeom>
        </p:spPr>
        <p:txBody>
          <a:bodyPr wrap="square">
            <a:spAutoFit/>
          </a:bodyPr>
          <a:lstStyle/>
          <a:p>
            <a:r>
              <a:rPr lang="en-US" sz="5500" dirty="0" smtClean="0">
                <a:solidFill>
                  <a:schemeClr val="bg1"/>
                </a:solidFill>
                <a:latin typeface="Century Gothic" panose="020B0502020202020204" pitchFamily="34" charset="0"/>
              </a:rPr>
              <a:t>I can interpret information presented in a visual way, through a speech, or with data.</a:t>
            </a:r>
            <a:endParaRPr lang="en-US" sz="5500" dirty="0">
              <a:solidFill>
                <a:schemeClr val="bg1"/>
              </a:solidFill>
              <a:latin typeface="Century Gothic" panose="020B0502020202020204" pitchFamily="34" charset="0"/>
            </a:endParaRPr>
          </a:p>
        </p:txBody>
      </p:sp>
      <p:sp>
        <p:nvSpPr>
          <p:cNvPr id="11" name="TextBox 10"/>
          <p:cNvSpPr txBox="1"/>
          <p:nvPr/>
        </p:nvSpPr>
        <p:spPr>
          <a:xfrm>
            <a:off x="1" y="342654"/>
            <a:ext cx="9601199" cy="1415772"/>
          </a:xfrm>
          <a:prstGeom prst="rect">
            <a:avLst/>
          </a:prstGeom>
          <a:noFill/>
        </p:spPr>
        <p:txBody>
          <a:bodyPr wrap="square" rtlCol="0">
            <a:spAutoFit/>
          </a:bodyPr>
          <a:lstStyle/>
          <a:p>
            <a:pPr algn="ctr"/>
            <a:r>
              <a:rPr lang="en-US" sz="8600" dirty="0" smtClean="0">
                <a:solidFill>
                  <a:schemeClr val="bg1"/>
                </a:solidFill>
                <a:latin typeface="KG Sorry Not Sorry Chub" pitchFamily="2" charset="0"/>
                <a:ea typeface="AGSkinnyPants" panose="02000603000000000000" pitchFamily="2" charset="0"/>
              </a:rPr>
              <a:t>Interpret information</a:t>
            </a:r>
            <a:endParaRPr lang="en-US" sz="8600" dirty="0">
              <a:solidFill>
                <a:schemeClr val="bg1"/>
              </a:solidFill>
              <a:latin typeface="KG Sorry Not Sorry Chub" pitchFamily="2" charset="0"/>
              <a:ea typeface="AGSkinnyPants" panose="02000603000000000000" pitchFamily="2" charset="0"/>
            </a:endParaRPr>
          </a:p>
        </p:txBody>
      </p:sp>
    </p:spTree>
    <p:extLst>
      <p:ext uri="{BB962C8B-B14F-4D97-AF65-F5344CB8AC3E}">
        <p14:creationId xmlns:p14="http://schemas.microsoft.com/office/powerpoint/2010/main" val="3053545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RI.4.8</a:t>
            </a:r>
            <a:endParaRPr lang="en-US" sz="9600" dirty="0">
              <a:latin typeface="KG Sorry Not Sorry Chub" panose="02000506000000020004" pitchFamily="2" charset="0"/>
            </a:endParaRPr>
          </a:p>
        </p:txBody>
      </p:sp>
      <p:sp>
        <p:nvSpPr>
          <p:cNvPr id="9" name="Rectangle 8"/>
          <p:cNvSpPr/>
          <p:nvPr/>
        </p:nvSpPr>
        <p:spPr>
          <a:xfrm>
            <a:off x="6151302" y="5981259"/>
            <a:ext cx="3231046" cy="970843"/>
          </a:xfrm>
          <a:prstGeom prst="rect">
            <a:avLst/>
          </a:prstGeom>
        </p:spPr>
        <p:txBody>
          <a:bodyPr wrap="square">
            <a:spAutoFit/>
          </a:bodyPr>
          <a:lstStyle/>
          <a:p>
            <a:pPr algn="ctr"/>
            <a:r>
              <a:rPr lang="en-US" dirty="0">
                <a:solidFill>
                  <a:schemeClr val="bg1"/>
                </a:solidFill>
                <a:latin typeface="Champagne &amp; Limousines" panose="020B0502020202020204" pitchFamily="34" charset="0"/>
                <a:ea typeface="Champagne &amp; Limousines" panose="020B0502020202020204" pitchFamily="34" charset="0"/>
              </a:rPr>
              <a:t>Explain how an author uses reasons and evidence to support particular points in a text.</a:t>
            </a:r>
          </a:p>
        </p:txBody>
      </p:sp>
      <p:sp>
        <p:nvSpPr>
          <p:cNvPr id="10" name="Rectangle 9"/>
          <p:cNvSpPr/>
          <p:nvPr/>
        </p:nvSpPr>
        <p:spPr>
          <a:xfrm>
            <a:off x="300942" y="2050814"/>
            <a:ext cx="9130441" cy="3477875"/>
          </a:xfrm>
          <a:prstGeom prst="rect">
            <a:avLst/>
          </a:prstGeom>
        </p:spPr>
        <p:txBody>
          <a:bodyPr wrap="square">
            <a:spAutoFit/>
          </a:bodyPr>
          <a:lstStyle/>
          <a:p>
            <a:r>
              <a:rPr lang="en-US" sz="5500" dirty="0" smtClean="0">
                <a:solidFill>
                  <a:schemeClr val="bg1"/>
                </a:solidFill>
                <a:latin typeface="Century Gothic" panose="020B0502020202020204" pitchFamily="34" charset="0"/>
              </a:rPr>
              <a:t>I can identify and explain the reasons and evidence used to support an author’s point.</a:t>
            </a:r>
          </a:p>
        </p:txBody>
      </p:sp>
      <p:sp>
        <p:nvSpPr>
          <p:cNvPr id="12" name="TextBox 11"/>
          <p:cNvSpPr txBox="1"/>
          <p:nvPr/>
        </p:nvSpPr>
        <p:spPr>
          <a:xfrm>
            <a:off x="1" y="150240"/>
            <a:ext cx="9601199" cy="2092881"/>
          </a:xfrm>
          <a:prstGeom prst="rect">
            <a:avLst/>
          </a:prstGeom>
          <a:noFill/>
        </p:spPr>
        <p:txBody>
          <a:bodyPr wrap="square" rtlCol="0">
            <a:spAutoFit/>
          </a:bodyPr>
          <a:lstStyle/>
          <a:p>
            <a:pPr algn="ctr"/>
            <a:r>
              <a:rPr lang="en-US" sz="13000" dirty="0" smtClean="0">
                <a:solidFill>
                  <a:schemeClr val="bg1"/>
                </a:solidFill>
                <a:latin typeface="KG Sorry Not Sorry Chub" panose="02000506000000020004" pitchFamily="2" charset="0"/>
                <a:ea typeface="AGSkinnyPants" panose="02000603000000000000" pitchFamily="2" charset="0"/>
              </a:rPr>
              <a:t>Author’s point</a:t>
            </a:r>
            <a:endParaRPr lang="en-US" sz="13000" dirty="0">
              <a:solidFill>
                <a:schemeClr val="bg1"/>
              </a:solidFill>
              <a:latin typeface="KG Sorry Not Sorry Chub" panose="02000506000000020004" pitchFamily="2" charset="0"/>
              <a:ea typeface="AGSkinnyPants" panose="02000603000000000000" pitchFamily="2" charset="0"/>
            </a:endParaRPr>
          </a:p>
        </p:txBody>
      </p:sp>
    </p:spTree>
    <p:extLst>
      <p:ext uri="{BB962C8B-B14F-4D97-AF65-F5344CB8AC3E}">
        <p14:creationId xmlns:p14="http://schemas.microsoft.com/office/powerpoint/2010/main" val="30535452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RI.4.9</a:t>
            </a:r>
            <a:endParaRPr lang="en-US" sz="9600" dirty="0">
              <a:latin typeface="KG Sorry Not Sorry Chub" panose="02000506000000020004" pitchFamily="2" charset="0"/>
            </a:endParaRPr>
          </a:p>
        </p:txBody>
      </p:sp>
      <p:sp>
        <p:nvSpPr>
          <p:cNvPr id="9" name="Rectangle 8"/>
          <p:cNvSpPr/>
          <p:nvPr/>
        </p:nvSpPr>
        <p:spPr>
          <a:xfrm>
            <a:off x="6293490" y="5876695"/>
            <a:ext cx="3044282" cy="1263679"/>
          </a:xfrm>
          <a:prstGeom prst="rect">
            <a:avLst/>
          </a:prstGeom>
        </p:spPr>
        <p:txBody>
          <a:bodyPr wrap="square">
            <a:spAutoFit/>
          </a:bodyPr>
          <a:lstStyle/>
          <a:p>
            <a:pPr algn="ctr"/>
            <a:r>
              <a:rPr lang="en-US" dirty="0">
                <a:solidFill>
                  <a:schemeClr val="bg1"/>
                </a:solidFill>
                <a:latin typeface="Champagne &amp; Limousines" panose="020B0502020202020204" pitchFamily="34" charset="0"/>
                <a:ea typeface="Champagne &amp; Limousines" panose="020B0502020202020204" pitchFamily="34" charset="0"/>
              </a:rPr>
              <a:t>Integrate information from two texts on the same topic in order to write or speak about the subject knowledgeably.</a:t>
            </a:r>
          </a:p>
        </p:txBody>
      </p:sp>
      <p:sp>
        <p:nvSpPr>
          <p:cNvPr id="8" name="Rectangle 7"/>
          <p:cNvSpPr/>
          <p:nvPr/>
        </p:nvSpPr>
        <p:spPr>
          <a:xfrm>
            <a:off x="359027" y="1539129"/>
            <a:ext cx="8883146" cy="4324261"/>
          </a:xfrm>
          <a:prstGeom prst="rect">
            <a:avLst/>
          </a:prstGeom>
        </p:spPr>
        <p:txBody>
          <a:bodyPr wrap="square">
            <a:spAutoFit/>
          </a:bodyPr>
          <a:lstStyle/>
          <a:p>
            <a:pPr marL="12700" marR="5080">
              <a:lnSpc>
                <a:spcPct val="100000"/>
              </a:lnSpc>
            </a:pPr>
            <a:r>
              <a:rPr lang="en-US" sz="5500" dirty="0">
                <a:solidFill>
                  <a:schemeClr val="bg1"/>
                </a:solidFill>
                <a:latin typeface="Century Gothic" panose="020B0502020202020204" pitchFamily="34" charset="0"/>
                <a:cs typeface="Arial Narrow"/>
              </a:rPr>
              <a:t>I can </a:t>
            </a:r>
            <a:r>
              <a:rPr lang="en-US" sz="5500" dirty="0" smtClean="0">
                <a:solidFill>
                  <a:schemeClr val="bg1"/>
                </a:solidFill>
                <a:latin typeface="Century Gothic" panose="020B0502020202020204" pitchFamily="34" charset="0"/>
                <a:cs typeface="Arial Narrow"/>
              </a:rPr>
              <a:t>read two texts on the same topic and integrate information from both to write or speak about the topic.</a:t>
            </a:r>
            <a:endParaRPr lang="en-US" sz="5500" dirty="0">
              <a:solidFill>
                <a:schemeClr val="bg1"/>
              </a:solidFill>
              <a:latin typeface="Century Gothic" panose="020B0502020202020204" pitchFamily="34" charset="0"/>
              <a:cs typeface="Arial Narrow"/>
            </a:endParaRPr>
          </a:p>
        </p:txBody>
      </p:sp>
      <p:sp>
        <p:nvSpPr>
          <p:cNvPr id="12" name="TextBox 11"/>
          <p:cNvSpPr txBox="1"/>
          <p:nvPr/>
        </p:nvSpPr>
        <p:spPr>
          <a:xfrm>
            <a:off x="1" y="150240"/>
            <a:ext cx="9601199" cy="1261884"/>
          </a:xfrm>
          <a:prstGeom prst="rect">
            <a:avLst/>
          </a:prstGeom>
          <a:noFill/>
        </p:spPr>
        <p:txBody>
          <a:bodyPr wrap="square" rtlCol="0">
            <a:spAutoFit/>
          </a:bodyPr>
          <a:lstStyle/>
          <a:p>
            <a:pPr algn="ctr"/>
            <a:r>
              <a:rPr lang="en-US" sz="7600" dirty="0" smtClean="0">
                <a:solidFill>
                  <a:schemeClr val="bg1"/>
                </a:solidFill>
                <a:latin typeface="KG Sorry Not Sorry Chub" panose="02000506000000020004" pitchFamily="2" charset="0"/>
                <a:ea typeface="AGSkinnyPants" panose="02000603000000000000" pitchFamily="2" charset="0"/>
              </a:rPr>
              <a:t>Integrating information</a:t>
            </a:r>
            <a:endParaRPr lang="en-US" sz="7600" dirty="0">
              <a:solidFill>
                <a:schemeClr val="bg1"/>
              </a:solidFill>
              <a:latin typeface="KG Sorry Not Sorry Chub" panose="02000506000000020004" pitchFamily="2" charset="0"/>
              <a:ea typeface="AGSkinnyPants" panose="02000603000000000000" pitchFamily="2" charset="0"/>
            </a:endParaRPr>
          </a:p>
        </p:txBody>
      </p:sp>
    </p:spTree>
    <p:extLst>
      <p:ext uri="{BB962C8B-B14F-4D97-AF65-F5344CB8AC3E}">
        <p14:creationId xmlns:p14="http://schemas.microsoft.com/office/powerpoint/2010/main" val="30535452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RI.4.10</a:t>
            </a:r>
            <a:endParaRPr lang="en-US" sz="9600" dirty="0">
              <a:latin typeface="KG Sorry Not Sorry Chub" panose="02000506000000020004" pitchFamily="2" charset="0"/>
            </a:endParaRPr>
          </a:p>
        </p:txBody>
      </p:sp>
      <p:sp>
        <p:nvSpPr>
          <p:cNvPr id="9" name="Rectangle 8"/>
          <p:cNvSpPr/>
          <p:nvPr/>
        </p:nvSpPr>
        <p:spPr>
          <a:xfrm>
            <a:off x="6009114" y="5793779"/>
            <a:ext cx="3328658" cy="1400383"/>
          </a:xfrm>
          <a:prstGeom prst="rect">
            <a:avLst/>
          </a:prstGeom>
        </p:spPr>
        <p:txBody>
          <a:bodyPr wrap="square">
            <a:spAutoFit/>
          </a:bodyPr>
          <a:lstStyle/>
          <a:p>
            <a:pPr algn="ctr"/>
            <a:r>
              <a:rPr lang="en-US" sz="1700" dirty="0">
                <a:solidFill>
                  <a:schemeClr val="bg1"/>
                </a:solidFill>
                <a:latin typeface="Champagne &amp; Limousines" panose="020B0502020202020204" pitchFamily="34" charset="0"/>
                <a:ea typeface="Champagne &amp; Limousines" panose="020B0502020202020204" pitchFamily="34" charset="0"/>
              </a:rPr>
              <a:t>By the end of year, read and comprehend informational </a:t>
            </a:r>
            <a:r>
              <a:rPr lang="en-US" sz="1700" dirty="0" smtClean="0">
                <a:solidFill>
                  <a:schemeClr val="bg1"/>
                </a:solidFill>
                <a:latin typeface="Champagne &amp; Limousines" panose="020B0502020202020204" pitchFamily="34" charset="0"/>
                <a:ea typeface="Champagne &amp; Limousines" panose="020B0502020202020204" pitchFamily="34" charset="0"/>
              </a:rPr>
              <a:t>texts in </a:t>
            </a:r>
            <a:r>
              <a:rPr lang="en-US" sz="1700" dirty="0">
                <a:solidFill>
                  <a:schemeClr val="bg1"/>
                </a:solidFill>
                <a:latin typeface="Champagne &amp; Limousines" panose="020B0502020202020204" pitchFamily="34" charset="0"/>
                <a:ea typeface="Champagne &amp; Limousines" panose="020B0502020202020204" pitchFamily="34" charset="0"/>
              </a:rPr>
              <a:t>the grades 4-5 text complexity band proficiently, with scaffolding as needed at the high end of the range.</a:t>
            </a:r>
          </a:p>
        </p:txBody>
      </p:sp>
      <p:sp>
        <p:nvSpPr>
          <p:cNvPr id="8" name="Rectangle 7"/>
          <p:cNvSpPr/>
          <p:nvPr/>
        </p:nvSpPr>
        <p:spPr>
          <a:xfrm>
            <a:off x="320869" y="1450372"/>
            <a:ext cx="8496474" cy="4324261"/>
          </a:xfrm>
          <a:prstGeom prst="rect">
            <a:avLst/>
          </a:prstGeom>
        </p:spPr>
        <p:txBody>
          <a:bodyPr wrap="square">
            <a:spAutoFit/>
          </a:bodyPr>
          <a:lstStyle/>
          <a:p>
            <a:r>
              <a:rPr lang="en-US" sz="5500" dirty="0" smtClean="0">
                <a:solidFill>
                  <a:schemeClr val="bg1"/>
                </a:solidFill>
                <a:latin typeface="Century Gothic" panose="020B0502020202020204" pitchFamily="34" charset="0"/>
              </a:rPr>
              <a:t>I can read and comprehend 4</a:t>
            </a:r>
            <a:r>
              <a:rPr lang="en-US" sz="5500" baseline="30000" dirty="0" smtClean="0">
                <a:solidFill>
                  <a:schemeClr val="bg1"/>
                </a:solidFill>
                <a:latin typeface="Century Gothic" panose="020B0502020202020204" pitchFamily="34" charset="0"/>
              </a:rPr>
              <a:t>th</a:t>
            </a:r>
            <a:r>
              <a:rPr lang="en-US" sz="5500" dirty="0" smtClean="0">
                <a:solidFill>
                  <a:schemeClr val="bg1"/>
                </a:solidFill>
                <a:latin typeface="Century Gothic" panose="020B0502020202020204" pitchFamily="34" charset="0"/>
              </a:rPr>
              <a:t> grade level informational text on a variety of topics and events.</a:t>
            </a:r>
            <a:endParaRPr lang="en-US" sz="5500" dirty="0">
              <a:solidFill>
                <a:schemeClr val="bg1"/>
              </a:solidFill>
              <a:latin typeface="Century Gothic" panose="020B0502020202020204" pitchFamily="34" charset="0"/>
            </a:endParaRPr>
          </a:p>
        </p:txBody>
      </p:sp>
      <p:sp>
        <p:nvSpPr>
          <p:cNvPr id="12" name="TextBox 11"/>
          <p:cNvSpPr txBox="1"/>
          <p:nvPr/>
        </p:nvSpPr>
        <p:spPr>
          <a:xfrm>
            <a:off x="76665" y="239962"/>
            <a:ext cx="9524535" cy="1415772"/>
          </a:xfrm>
          <a:prstGeom prst="rect">
            <a:avLst/>
          </a:prstGeom>
          <a:noFill/>
        </p:spPr>
        <p:txBody>
          <a:bodyPr wrap="square" rtlCol="0">
            <a:spAutoFit/>
          </a:bodyPr>
          <a:lstStyle/>
          <a:p>
            <a:pPr algn="ctr"/>
            <a:r>
              <a:rPr lang="en-US" sz="8600" dirty="0" smtClean="0">
                <a:solidFill>
                  <a:schemeClr val="bg1"/>
                </a:solidFill>
                <a:latin typeface="KG Sorry Not Sorry Chub" panose="02000506000000020004" pitchFamily="2" charset="0"/>
                <a:ea typeface="AGSkinnyPants" panose="02000603000000000000" pitchFamily="2" charset="0"/>
              </a:rPr>
              <a:t>Reading Informational</a:t>
            </a:r>
            <a:endParaRPr lang="en-US" sz="8600" dirty="0">
              <a:solidFill>
                <a:schemeClr val="bg1"/>
              </a:solidFill>
              <a:latin typeface="KG Sorry Not Sorry Chub" panose="02000506000000020004" pitchFamily="2" charset="0"/>
              <a:ea typeface="AGSkinnyPants" panose="02000603000000000000" pitchFamily="2" charset="0"/>
            </a:endParaRPr>
          </a:p>
        </p:txBody>
      </p:sp>
    </p:spTree>
    <p:extLst>
      <p:ext uri="{BB962C8B-B14F-4D97-AF65-F5344CB8AC3E}">
        <p14:creationId xmlns:p14="http://schemas.microsoft.com/office/powerpoint/2010/main" val="30535452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11" name="TextBox 10"/>
          <p:cNvSpPr txBox="1"/>
          <p:nvPr/>
        </p:nvSpPr>
        <p:spPr>
          <a:xfrm>
            <a:off x="76665" y="564696"/>
            <a:ext cx="9601199" cy="2554545"/>
          </a:xfrm>
          <a:prstGeom prst="rect">
            <a:avLst/>
          </a:prstGeom>
          <a:noFill/>
        </p:spPr>
        <p:txBody>
          <a:bodyPr wrap="square" rtlCol="0">
            <a:spAutoFit/>
          </a:bodyPr>
          <a:lstStyle/>
          <a:p>
            <a:pPr algn="ctr"/>
            <a:r>
              <a:rPr lang="en-US" sz="16000" dirty="0" smtClean="0">
                <a:solidFill>
                  <a:schemeClr val="bg1"/>
                </a:solidFill>
                <a:latin typeface="AGStayInYourLane" panose="02000603000000000000" pitchFamily="2" charset="0"/>
                <a:ea typeface="AGStayInYourLane" panose="02000603000000000000" pitchFamily="2" charset="0"/>
              </a:rPr>
              <a:t>Reading:</a:t>
            </a:r>
            <a:endParaRPr lang="en-US" sz="16000" dirty="0">
              <a:solidFill>
                <a:schemeClr val="bg1"/>
              </a:solidFill>
              <a:latin typeface="AGStayInYourLane" panose="02000603000000000000" pitchFamily="2" charset="0"/>
              <a:ea typeface="AGStayInYourLane" panose="02000603000000000000" pitchFamily="2" charset="0"/>
            </a:endParaRPr>
          </a:p>
        </p:txBody>
      </p:sp>
      <p:sp>
        <p:nvSpPr>
          <p:cNvPr id="2" name="Rectangle 1"/>
          <p:cNvSpPr/>
          <p:nvPr/>
        </p:nvSpPr>
        <p:spPr>
          <a:xfrm>
            <a:off x="38332" y="3154481"/>
            <a:ext cx="9524535" cy="3437351"/>
          </a:xfrm>
          <a:prstGeom prst="rect">
            <a:avLst/>
          </a:prstGeom>
        </p:spPr>
        <p:txBody>
          <a:bodyPr wrap="square">
            <a:spAutoFit/>
          </a:bodyPr>
          <a:lstStyle/>
          <a:p>
            <a:pPr algn="ctr">
              <a:lnSpc>
                <a:spcPts val="13000"/>
              </a:lnSpc>
            </a:pPr>
            <a:r>
              <a:rPr lang="en-US" sz="13000" dirty="0" smtClean="0">
                <a:solidFill>
                  <a:schemeClr val="bg1"/>
                </a:solidFill>
                <a:latin typeface="KG Sorry Not Sorry Chub" panose="02000506000000020004" pitchFamily="2" charset="0"/>
                <a:ea typeface="AGSkinnyPants" panose="02000603000000000000" pitchFamily="2" charset="0"/>
              </a:rPr>
              <a:t>Foundational skills</a:t>
            </a:r>
            <a:endParaRPr lang="en-US" sz="13000" dirty="0"/>
          </a:p>
        </p:txBody>
      </p:sp>
    </p:spTree>
    <p:extLst>
      <p:ext uri="{BB962C8B-B14F-4D97-AF65-F5344CB8AC3E}">
        <p14:creationId xmlns:p14="http://schemas.microsoft.com/office/powerpoint/2010/main" val="37223833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RF.4.3</a:t>
            </a:r>
            <a:endParaRPr lang="en-US" sz="9600" dirty="0">
              <a:latin typeface="KG Sorry Not Sorry Chub" panose="02000506000000020004" pitchFamily="2" charset="0"/>
            </a:endParaRPr>
          </a:p>
        </p:txBody>
      </p:sp>
      <p:sp>
        <p:nvSpPr>
          <p:cNvPr id="9" name="Rectangle 8"/>
          <p:cNvSpPr/>
          <p:nvPr/>
        </p:nvSpPr>
        <p:spPr>
          <a:xfrm>
            <a:off x="6009114" y="6253721"/>
            <a:ext cx="3504916" cy="815608"/>
          </a:xfrm>
          <a:prstGeom prst="rect">
            <a:avLst/>
          </a:prstGeom>
        </p:spPr>
        <p:txBody>
          <a:bodyPr wrap="square">
            <a:spAutoFit/>
          </a:bodyPr>
          <a:lstStyle/>
          <a:p>
            <a:pPr algn="ctr"/>
            <a:r>
              <a:rPr lang="en-US" sz="1600" dirty="0">
                <a:solidFill>
                  <a:schemeClr val="bg1"/>
                </a:solidFill>
                <a:latin typeface="Champagne &amp; Limousines" panose="020B0502020202020204" pitchFamily="34" charset="0"/>
                <a:ea typeface="Champagne &amp; Limousines" panose="020B0502020202020204" pitchFamily="34" charset="0"/>
              </a:rPr>
              <a:t>Know and apply grade-level phonics and word analysis skills in decoding words.</a:t>
            </a:r>
          </a:p>
          <a:p>
            <a:pPr algn="ctr"/>
            <a:endParaRPr lang="en-US" sz="1500" dirty="0">
              <a:solidFill>
                <a:schemeClr val="bg1"/>
              </a:solidFill>
              <a:latin typeface="Champagne &amp; Limousines" panose="020B0502020202020204" pitchFamily="34" charset="0"/>
              <a:ea typeface="Champagne &amp; Limousines" panose="020B0502020202020204" pitchFamily="34" charset="0"/>
            </a:endParaRPr>
          </a:p>
        </p:txBody>
      </p:sp>
      <p:sp>
        <p:nvSpPr>
          <p:cNvPr id="10" name="Rectangle 9"/>
          <p:cNvSpPr/>
          <p:nvPr/>
        </p:nvSpPr>
        <p:spPr>
          <a:xfrm>
            <a:off x="446049" y="2163191"/>
            <a:ext cx="8496474" cy="3477875"/>
          </a:xfrm>
          <a:prstGeom prst="rect">
            <a:avLst/>
          </a:prstGeom>
        </p:spPr>
        <p:txBody>
          <a:bodyPr wrap="square">
            <a:spAutoFit/>
          </a:bodyPr>
          <a:lstStyle/>
          <a:p>
            <a:r>
              <a:rPr lang="en-US" sz="5500" dirty="0" smtClean="0">
                <a:solidFill>
                  <a:schemeClr val="bg1"/>
                </a:solidFill>
                <a:latin typeface="Century Gothic" panose="020B0502020202020204" pitchFamily="34" charset="0"/>
              </a:rPr>
              <a:t>I can use phonics and word analysis skills to decode unfamiliar words.</a:t>
            </a:r>
            <a:endParaRPr lang="en-US" sz="5500" dirty="0">
              <a:solidFill>
                <a:schemeClr val="bg1"/>
              </a:solidFill>
              <a:latin typeface="Century Gothic" panose="020B0502020202020204" pitchFamily="34" charset="0"/>
            </a:endParaRPr>
          </a:p>
        </p:txBody>
      </p:sp>
      <p:sp>
        <p:nvSpPr>
          <p:cNvPr id="11" name="TextBox 10"/>
          <p:cNvSpPr txBox="1"/>
          <p:nvPr/>
        </p:nvSpPr>
        <p:spPr>
          <a:xfrm>
            <a:off x="38332" y="74185"/>
            <a:ext cx="9524535" cy="2092881"/>
          </a:xfrm>
          <a:prstGeom prst="rect">
            <a:avLst/>
          </a:prstGeom>
          <a:noFill/>
        </p:spPr>
        <p:txBody>
          <a:bodyPr wrap="square" rtlCol="0">
            <a:spAutoFit/>
          </a:bodyPr>
          <a:lstStyle/>
          <a:p>
            <a:pPr algn="ctr"/>
            <a:r>
              <a:rPr lang="en-US" sz="13000" dirty="0" smtClean="0">
                <a:solidFill>
                  <a:schemeClr val="bg1"/>
                </a:solidFill>
                <a:latin typeface="KG Sorry Not Sorry Chub" panose="02000506000000020004" pitchFamily="2" charset="0"/>
                <a:ea typeface="AGSkinnyPants" panose="02000603000000000000" pitchFamily="2" charset="0"/>
              </a:rPr>
              <a:t>Reading Skills</a:t>
            </a:r>
            <a:endParaRPr lang="en-US" sz="13000" dirty="0">
              <a:solidFill>
                <a:schemeClr val="bg1"/>
              </a:solidFill>
              <a:latin typeface="KG Sorry Not Sorry Chub" panose="02000506000000020004" pitchFamily="2" charset="0"/>
              <a:ea typeface="AGSkinnyPants" panose="02000603000000000000" pitchFamily="2" charset="0"/>
            </a:endParaRPr>
          </a:p>
        </p:txBody>
      </p:sp>
    </p:spTree>
    <p:extLst>
      <p:ext uri="{BB962C8B-B14F-4D97-AF65-F5344CB8AC3E}">
        <p14:creationId xmlns:p14="http://schemas.microsoft.com/office/powerpoint/2010/main" val="8636760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RF.4.3.A</a:t>
            </a:r>
            <a:endParaRPr lang="en-US" sz="9600" dirty="0">
              <a:latin typeface="KG Sorry Not Sorry Chub" panose="02000506000000020004" pitchFamily="2" charset="0"/>
            </a:endParaRPr>
          </a:p>
        </p:txBody>
      </p:sp>
      <p:sp>
        <p:nvSpPr>
          <p:cNvPr id="9" name="Rectangle 8"/>
          <p:cNvSpPr/>
          <p:nvPr/>
        </p:nvSpPr>
        <p:spPr>
          <a:xfrm>
            <a:off x="5984062" y="5886928"/>
            <a:ext cx="3504916" cy="1523494"/>
          </a:xfrm>
          <a:prstGeom prst="rect">
            <a:avLst/>
          </a:prstGeom>
        </p:spPr>
        <p:txBody>
          <a:bodyPr wrap="square">
            <a:spAutoFit/>
          </a:bodyPr>
          <a:lstStyle/>
          <a:p>
            <a:pPr algn="ctr"/>
            <a:r>
              <a:rPr lang="en-US" sz="1550" dirty="0">
                <a:solidFill>
                  <a:schemeClr val="bg1"/>
                </a:solidFill>
                <a:latin typeface="Champagne &amp; Limousines" panose="020B0502020202020204" pitchFamily="34" charset="0"/>
                <a:ea typeface="Champagne &amp; Limousines" panose="020B0502020202020204" pitchFamily="34" charset="0"/>
              </a:rPr>
              <a:t>Use combined knowledge of all letter-sound correspondences, syllabication patterns, and morphology (e.g., roots and affixes) to read accurately unfamiliar multisyllabic words in context and out of context.</a:t>
            </a:r>
          </a:p>
          <a:p>
            <a:pPr algn="ctr"/>
            <a:endParaRPr lang="en-US" sz="1550" dirty="0">
              <a:solidFill>
                <a:schemeClr val="bg1"/>
              </a:solidFill>
              <a:latin typeface="Champagne &amp; Limousines" panose="020B0502020202020204" pitchFamily="34" charset="0"/>
              <a:ea typeface="Champagne &amp; Limousines" panose="020B0502020202020204" pitchFamily="34" charset="0"/>
            </a:endParaRPr>
          </a:p>
        </p:txBody>
      </p:sp>
      <p:sp>
        <p:nvSpPr>
          <p:cNvPr id="10" name="Rectangle 9"/>
          <p:cNvSpPr/>
          <p:nvPr/>
        </p:nvSpPr>
        <p:spPr>
          <a:xfrm>
            <a:off x="446049" y="1975541"/>
            <a:ext cx="8496474" cy="3477875"/>
          </a:xfrm>
          <a:prstGeom prst="rect">
            <a:avLst/>
          </a:prstGeom>
        </p:spPr>
        <p:txBody>
          <a:bodyPr wrap="square">
            <a:spAutoFit/>
          </a:bodyPr>
          <a:lstStyle/>
          <a:p>
            <a:r>
              <a:rPr lang="en-US" sz="5500" dirty="0" smtClean="0">
                <a:solidFill>
                  <a:schemeClr val="bg1"/>
                </a:solidFill>
                <a:latin typeface="Century Gothic" panose="020B0502020202020204" pitchFamily="34" charset="0"/>
              </a:rPr>
              <a:t>I can use letter-sound knowledge, syllables, and roots and affixes to read unfamiliar words.</a:t>
            </a:r>
            <a:endParaRPr lang="en-US" sz="5500" dirty="0">
              <a:solidFill>
                <a:schemeClr val="bg1"/>
              </a:solidFill>
              <a:latin typeface="Century Gothic" panose="020B0502020202020204" pitchFamily="34" charset="0"/>
            </a:endParaRPr>
          </a:p>
        </p:txBody>
      </p:sp>
      <p:sp>
        <p:nvSpPr>
          <p:cNvPr id="8" name="TextBox 7"/>
          <p:cNvSpPr txBox="1"/>
          <p:nvPr/>
        </p:nvSpPr>
        <p:spPr>
          <a:xfrm>
            <a:off x="38332" y="74185"/>
            <a:ext cx="9524535" cy="2092881"/>
          </a:xfrm>
          <a:prstGeom prst="rect">
            <a:avLst/>
          </a:prstGeom>
          <a:noFill/>
        </p:spPr>
        <p:txBody>
          <a:bodyPr wrap="square" rtlCol="0">
            <a:spAutoFit/>
          </a:bodyPr>
          <a:lstStyle/>
          <a:p>
            <a:pPr algn="ctr"/>
            <a:r>
              <a:rPr lang="en-US" sz="13000" dirty="0" smtClean="0">
                <a:solidFill>
                  <a:schemeClr val="bg1"/>
                </a:solidFill>
                <a:latin typeface="KG Sorry Not Sorry Chub" panose="02000506000000020004" pitchFamily="2" charset="0"/>
                <a:ea typeface="AGSkinnyPants" panose="02000603000000000000" pitchFamily="2" charset="0"/>
              </a:rPr>
              <a:t>Reading Skills</a:t>
            </a:r>
            <a:endParaRPr lang="en-US" sz="13000" dirty="0">
              <a:solidFill>
                <a:schemeClr val="bg1"/>
              </a:solidFill>
              <a:latin typeface="KG Sorry Not Sorry Chub" panose="02000506000000020004" pitchFamily="2" charset="0"/>
              <a:ea typeface="AGSkinnyPants" panose="02000603000000000000" pitchFamily="2" charset="0"/>
            </a:endParaRPr>
          </a:p>
        </p:txBody>
      </p:sp>
    </p:spTree>
    <p:extLst>
      <p:ext uri="{BB962C8B-B14F-4D97-AF65-F5344CB8AC3E}">
        <p14:creationId xmlns:p14="http://schemas.microsoft.com/office/powerpoint/2010/main" val="1083558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RL.4.1</a:t>
            </a:r>
            <a:endParaRPr lang="en-US" sz="9600" dirty="0">
              <a:latin typeface="KG Sorry Not Sorry Chub" panose="02000506000000020004" pitchFamily="2" charset="0"/>
            </a:endParaRPr>
          </a:p>
        </p:txBody>
      </p:sp>
      <p:sp>
        <p:nvSpPr>
          <p:cNvPr id="9" name="Rectangle 8"/>
          <p:cNvSpPr/>
          <p:nvPr/>
        </p:nvSpPr>
        <p:spPr>
          <a:xfrm>
            <a:off x="6244684" y="5818133"/>
            <a:ext cx="3044282" cy="1263679"/>
          </a:xfrm>
          <a:prstGeom prst="rect">
            <a:avLst/>
          </a:prstGeom>
        </p:spPr>
        <p:txBody>
          <a:bodyPr wrap="square">
            <a:spAutoFit/>
          </a:bodyPr>
          <a:lstStyle/>
          <a:p>
            <a:pPr algn="ctr"/>
            <a:r>
              <a:rPr lang="en-US" dirty="0">
                <a:solidFill>
                  <a:schemeClr val="bg1"/>
                </a:solidFill>
                <a:latin typeface="Champagne &amp; Limousines" panose="020B0502020202020204" pitchFamily="34" charset="0"/>
                <a:ea typeface="Champagne &amp; Limousines" panose="020B0502020202020204" pitchFamily="34" charset="0"/>
              </a:rPr>
              <a:t>Refer to details and examples in a text when explaining what the text says explicitly and when drawing inferences from the text.</a:t>
            </a:r>
          </a:p>
        </p:txBody>
      </p:sp>
      <p:sp>
        <p:nvSpPr>
          <p:cNvPr id="10" name="Rectangle 9"/>
          <p:cNvSpPr/>
          <p:nvPr/>
        </p:nvSpPr>
        <p:spPr>
          <a:xfrm>
            <a:off x="322766" y="1338543"/>
            <a:ext cx="8665361" cy="4324261"/>
          </a:xfrm>
          <a:prstGeom prst="rect">
            <a:avLst/>
          </a:prstGeom>
        </p:spPr>
        <p:txBody>
          <a:bodyPr wrap="square">
            <a:spAutoFit/>
          </a:bodyPr>
          <a:lstStyle/>
          <a:p>
            <a:pPr>
              <a:lnSpc>
                <a:spcPct val="100000"/>
              </a:lnSpc>
              <a:tabLst>
                <a:tab pos="3286760" algn="l"/>
              </a:tabLst>
            </a:pPr>
            <a:r>
              <a:rPr lang="en-US" sz="5500" dirty="0" smtClean="0">
                <a:solidFill>
                  <a:schemeClr val="bg1"/>
                </a:solidFill>
                <a:latin typeface="Century Gothic" pitchFamily="34" charset="0"/>
              </a:rPr>
              <a:t>I can explain a text and use details, examples, and evidence from the text to support my explanation.</a:t>
            </a:r>
          </a:p>
        </p:txBody>
      </p:sp>
      <p:sp>
        <p:nvSpPr>
          <p:cNvPr id="11" name="TextBox 10"/>
          <p:cNvSpPr txBox="1"/>
          <p:nvPr/>
        </p:nvSpPr>
        <p:spPr>
          <a:xfrm>
            <a:off x="0" y="180609"/>
            <a:ext cx="9601199" cy="1477328"/>
          </a:xfrm>
          <a:prstGeom prst="rect">
            <a:avLst/>
          </a:prstGeom>
          <a:noFill/>
        </p:spPr>
        <p:txBody>
          <a:bodyPr wrap="square" rtlCol="0">
            <a:spAutoFit/>
          </a:bodyPr>
          <a:lstStyle/>
          <a:p>
            <a:pPr algn="ctr"/>
            <a:r>
              <a:rPr lang="en-US" sz="9000" dirty="0" smtClean="0">
                <a:solidFill>
                  <a:schemeClr val="bg1"/>
                </a:solidFill>
                <a:latin typeface="KG Sorry Not Sorry Chub" pitchFamily="2" charset="0"/>
                <a:ea typeface="AGSkinnyPants" panose="02000603000000000000" pitchFamily="2" charset="0"/>
              </a:rPr>
              <a:t>Using text evidence</a:t>
            </a:r>
            <a:endParaRPr lang="en-US" sz="9000" dirty="0">
              <a:solidFill>
                <a:schemeClr val="bg1"/>
              </a:solidFill>
              <a:latin typeface="KG Sorry Not Sorry Chub" pitchFamily="2" charset="0"/>
              <a:ea typeface="AGSkinnyPants" panose="02000603000000000000" pitchFamily="2" charset="0"/>
            </a:endParaRPr>
          </a:p>
        </p:txBody>
      </p:sp>
    </p:spTree>
    <p:extLst>
      <p:ext uri="{BB962C8B-B14F-4D97-AF65-F5344CB8AC3E}">
        <p14:creationId xmlns:p14="http://schemas.microsoft.com/office/powerpoint/2010/main" val="30535452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RF.4.4</a:t>
            </a:r>
            <a:endParaRPr lang="en-US" sz="9600" dirty="0">
              <a:latin typeface="KG Sorry Not Sorry Chub" panose="02000506000000020004" pitchFamily="2" charset="0"/>
            </a:endParaRPr>
          </a:p>
        </p:txBody>
      </p:sp>
      <p:sp>
        <p:nvSpPr>
          <p:cNvPr id="9" name="Rectangle 8"/>
          <p:cNvSpPr/>
          <p:nvPr/>
        </p:nvSpPr>
        <p:spPr>
          <a:xfrm>
            <a:off x="5984062" y="6237656"/>
            <a:ext cx="3504916" cy="923330"/>
          </a:xfrm>
          <a:prstGeom prst="rect">
            <a:avLst/>
          </a:prstGeom>
        </p:spPr>
        <p:txBody>
          <a:bodyPr wrap="square">
            <a:spAutoFit/>
          </a:bodyPr>
          <a:lstStyle/>
          <a:p>
            <a:pPr algn="ctr"/>
            <a:r>
              <a:rPr lang="en-US" sz="1800" dirty="0">
                <a:solidFill>
                  <a:schemeClr val="bg1"/>
                </a:solidFill>
                <a:latin typeface="Champagne &amp; Limousines" panose="020B0502020202020204" pitchFamily="34" charset="0"/>
                <a:ea typeface="Champagne &amp; Limousines" panose="020B0502020202020204" pitchFamily="34" charset="0"/>
              </a:rPr>
              <a:t>Read with sufficient accuracy and fluency to support comprehension.</a:t>
            </a:r>
          </a:p>
          <a:p>
            <a:pPr algn="ctr"/>
            <a:endParaRPr lang="en-US" sz="1800" dirty="0">
              <a:solidFill>
                <a:schemeClr val="bg1"/>
              </a:solidFill>
              <a:latin typeface="Champagne &amp; Limousines" panose="020B0502020202020204" pitchFamily="34" charset="0"/>
              <a:ea typeface="Champagne &amp; Limousines" panose="020B0502020202020204" pitchFamily="34" charset="0"/>
            </a:endParaRPr>
          </a:p>
        </p:txBody>
      </p:sp>
      <p:sp>
        <p:nvSpPr>
          <p:cNvPr id="10" name="Rectangle 9"/>
          <p:cNvSpPr/>
          <p:nvPr/>
        </p:nvSpPr>
        <p:spPr>
          <a:xfrm>
            <a:off x="446049" y="1975541"/>
            <a:ext cx="8496474" cy="3477875"/>
          </a:xfrm>
          <a:prstGeom prst="rect">
            <a:avLst/>
          </a:prstGeom>
        </p:spPr>
        <p:txBody>
          <a:bodyPr wrap="square">
            <a:spAutoFit/>
          </a:bodyPr>
          <a:lstStyle/>
          <a:p>
            <a:r>
              <a:rPr lang="en-US" sz="5500" dirty="0" smtClean="0">
                <a:solidFill>
                  <a:schemeClr val="bg1"/>
                </a:solidFill>
                <a:latin typeface="Century Gothic" panose="020B0502020202020204" pitchFamily="34" charset="0"/>
              </a:rPr>
              <a:t>I can read with accuracy and fluency to support my comprehension.</a:t>
            </a:r>
            <a:endParaRPr lang="en-US" sz="5500" dirty="0">
              <a:solidFill>
                <a:schemeClr val="bg1"/>
              </a:solidFill>
              <a:latin typeface="Century Gothic" panose="020B0502020202020204" pitchFamily="34" charset="0"/>
            </a:endParaRPr>
          </a:p>
        </p:txBody>
      </p:sp>
      <p:sp>
        <p:nvSpPr>
          <p:cNvPr id="8" name="TextBox 7"/>
          <p:cNvSpPr txBox="1"/>
          <p:nvPr/>
        </p:nvSpPr>
        <p:spPr>
          <a:xfrm>
            <a:off x="38332" y="74185"/>
            <a:ext cx="9524535" cy="2092881"/>
          </a:xfrm>
          <a:prstGeom prst="rect">
            <a:avLst/>
          </a:prstGeom>
          <a:noFill/>
        </p:spPr>
        <p:txBody>
          <a:bodyPr wrap="square" rtlCol="0">
            <a:spAutoFit/>
          </a:bodyPr>
          <a:lstStyle/>
          <a:p>
            <a:pPr algn="ctr"/>
            <a:r>
              <a:rPr lang="en-US" sz="13000" dirty="0" smtClean="0">
                <a:solidFill>
                  <a:schemeClr val="bg1"/>
                </a:solidFill>
                <a:latin typeface="KG Sorry Not Sorry Chub" panose="02000506000000020004" pitchFamily="2" charset="0"/>
                <a:ea typeface="AGSkinnyPants" panose="02000603000000000000" pitchFamily="2" charset="0"/>
              </a:rPr>
              <a:t>Reading Skills</a:t>
            </a:r>
            <a:endParaRPr lang="en-US" sz="13000" dirty="0">
              <a:solidFill>
                <a:schemeClr val="bg1"/>
              </a:solidFill>
              <a:latin typeface="KG Sorry Not Sorry Chub" panose="02000506000000020004" pitchFamily="2" charset="0"/>
              <a:ea typeface="AGSkinnyPants" panose="02000603000000000000" pitchFamily="2" charset="0"/>
            </a:endParaRPr>
          </a:p>
        </p:txBody>
      </p:sp>
    </p:spTree>
    <p:extLst>
      <p:ext uri="{BB962C8B-B14F-4D97-AF65-F5344CB8AC3E}">
        <p14:creationId xmlns:p14="http://schemas.microsoft.com/office/powerpoint/2010/main" val="702332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RF.4.4.A</a:t>
            </a:r>
            <a:endParaRPr lang="en-US" sz="9600" dirty="0">
              <a:latin typeface="KG Sorry Not Sorry Chub" panose="02000506000000020004" pitchFamily="2" charset="0"/>
            </a:endParaRPr>
          </a:p>
        </p:txBody>
      </p:sp>
      <p:sp>
        <p:nvSpPr>
          <p:cNvPr id="9" name="Rectangle 8"/>
          <p:cNvSpPr/>
          <p:nvPr/>
        </p:nvSpPr>
        <p:spPr>
          <a:xfrm>
            <a:off x="6009114" y="6371345"/>
            <a:ext cx="3504916" cy="955005"/>
          </a:xfrm>
          <a:prstGeom prst="rect">
            <a:avLst/>
          </a:prstGeom>
        </p:spPr>
        <p:txBody>
          <a:bodyPr wrap="square">
            <a:spAutoFit/>
          </a:bodyPr>
          <a:lstStyle/>
          <a:p>
            <a:pPr algn="ctr"/>
            <a:r>
              <a:rPr lang="en-US" sz="1800" dirty="0">
                <a:solidFill>
                  <a:schemeClr val="bg1"/>
                </a:solidFill>
                <a:latin typeface="Champagne &amp; Limousines" panose="020B0502020202020204" pitchFamily="34" charset="0"/>
                <a:ea typeface="Champagne &amp; Limousines" panose="020B0502020202020204" pitchFamily="34" charset="0"/>
              </a:rPr>
              <a:t>Read grade-level text with purpose and understanding.</a:t>
            </a:r>
          </a:p>
          <a:p>
            <a:pPr algn="ctr"/>
            <a:endParaRPr lang="en-US" sz="1800" dirty="0">
              <a:solidFill>
                <a:schemeClr val="bg1"/>
              </a:solidFill>
              <a:latin typeface="Champagne &amp; Limousines" panose="020B0502020202020204" pitchFamily="34" charset="0"/>
              <a:ea typeface="Champagne &amp; Limousines" panose="020B0502020202020204" pitchFamily="34" charset="0"/>
            </a:endParaRPr>
          </a:p>
        </p:txBody>
      </p:sp>
      <p:sp>
        <p:nvSpPr>
          <p:cNvPr id="10" name="Rectangle 9"/>
          <p:cNvSpPr/>
          <p:nvPr/>
        </p:nvSpPr>
        <p:spPr>
          <a:xfrm>
            <a:off x="446049" y="1975541"/>
            <a:ext cx="8496474" cy="2631490"/>
          </a:xfrm>
          <a:prstGeom prst="rect">
            <a:avLst/>
          </a:prstGeom>
        </p:spPr>
        <p:txBody>
          <a:bodyPr wrap="square">
            <a:spAutoFit/>
          </a:bodyPr>
          <a:lstStyle/>
          <a:p>
            <a:r>
              <a:rPr lang="en-US" sz="5500" dirty="0" smtClean="0">
                <a:solidFill>
                  <a:schemeClr val="bg1"/>
                </a:solidFill>
                <a:latin typeface="Century Gothic" panose="020B0502020202020204" pitchFamily="34" charset="0"/>
              </a:rPr>
              <a:t>I can read grade-level text with a purpose and understanding.</a:t>
            </a:r>
            <a:endParaRPr lang="en-US" sz="5500" dirty="0">
              <a:solidFill>
                <a:schemeClr val="bg1"/>
              </a:solidFill>
              <a:latin typeface="Century Gothic" panose="020B0502020202020204" pitchFamily="34" charset="0"/>
            </a:endParaRPr>
          </a:p>
        </p:txBody>
      </p:sp>
      <p:sp>
        <p:nvSpPr>
          <p:cNvPr id="8" name="TextBox 7"/>
          <p:cNvSpPr txBox="1"/>
          <p:nvPr/>
        </p:nvSpPr>
        <p:spPr>
          <a:xfrm>
            <a:off x="38332" y="74185"/>
            <a:ext cx="9524535" cy="2092881"/>
          </a:xfrm>
          <a:prstGeom prst="rect">
            <a:avLst/>
          </a:prstGeom>
          <a:noFill/>
        </p:spPr>
        <p:txBody>
          <a:bodyPr wrap="square" rtlCol="0">
            <a:spAutoFit/>
          </a:bodyPr>
          <a:lstStyle/>
          <a:p>
            <a:pPr algn="ctr"/>
            <a:r>
              <a:rPr lang="en-US" sz="13000" dirty="0" smtClean="0">
                <a:solidFill>
                  <a:schemeClr val="bg1"/>
                </a:solidFill>
                <a:latin typeface="KG Sorry Not Sorry Chub" panose="02000506000000020004" pitchFamily="2" charset="0"/>
                <a:ea typeface="AGSkinnyPants" panose="02000603000000000000" pitchFamily="2" charset="0"/>
              </a:rPr>
              <a:t>Reading Skills</a:t>
            </a:r>
            <a:endParaRPr lang="en-US" sz="13000" dirty="0">
              <a:solidFill>
                <a:schemeClr val="bg1"/>
              </a:solidFill>
              <a:latin typeface="KG Sorry Not Sorry Chub" panose="02000506000000020004" pitchFamily="2" charset="0"/>
              <a:ea typeface="AGSkinnyPants" panose="02000603000000000000" pitchFamily="2" charset="0"/>
            </a:endParaRPr>
          </a:p>
        </p:txBody>
      </p:sp>
    </p:spTree>
    <p:extLst>
      <p:ext uri="{BB962C8B-B14F-4D97-AF65-F5344CB8AC3E}">
        <p14:creationId xmlns:p14="http://schemas.microsoft.com/office/powerpoint/2010/main" val="34170271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RF.4.4.B</a:t>
            </a:r>
            <a:endParaRPr lang="en-US" sz="9600" dirty="0">
              <a:latin typeface="KG Sorry Not Sorry Chub" panose="02000506000000020004" pitchFamily="2" charset="0"/>
            </a:endParaRPr>
          </a:p>
        </p:txBody>
      </p:sp>
      <p:sp>
        <p:nvSpPr>
          <p:cNvPr id="9" name="Rectangle 8"/>
          <p:cNvSpPr/>
          <p:nvPr/>
        </p:nvSpPr>
        <p:spPr>
          <a:xfrm>
            <a:off x="6009114" y="5969027"/>
            <a:ext cx="3504916" cy="1477328"/>
          </a:xfrm>
          <a:prstGeom prst="rect">
            <a:avLst/>
          </a:prstGeom>
        </p:spPr>
        <p:txBody>
          <a:bodyPr wrap="square">
            <a:spAutoFit/>
          </a:bodyPr>
          <a:lstStyle/>
          <a:p>
            <a:pPr algn="ctr"/>
            <a:r>
              <a:rPr lang="en-US" sz="1800" dirty="0">
                <a:solidFill>
                  <a:schemeClr val="bg1"/>
                </a:solidFill>
                <a:latin typeface="Champagne &amp; Limousines" panose="020B0502020202020204" pitchFamily="34" charset="0"/>
                <a:ea typeface="Champagne &amp; Limousines" panose="020B0502020202020204" pitchFamily="34" charset="0"/>
              </a:rPr>
              <a:t>Read grade-level prose and poetry orally with accuracy, appropriate rate, and expression on successive readings.</a:t>
            </a:r>
          </a:p>
          <a:p>
            <a:pPr algn="ctr"/>
            <a:endParaRPr lang="en-US" sz="1800" dirty="0">
              <a:solidFill>
                <a:schemeClr val="bg1"/>
              </a:solidFill>
              <a:latin typeface="Champagne &amp; Limousines" panose="020B0502020202020204" pitchFamily="34" charset="0"/>
              <a:ea typeface="Champagne &amp; Limousines" panose="020B0502020202020204" pitchFamily="34" charset="0"/>
            </a:endParaRPr>
          </a:p>
        </p:txBody>
      </p:sp>
      <p:sp>
        <p:nvSpPr>
          <p:cNvPr id="10" name="Rectangle 9"/>
          <p:cNvSpPr/>
          <p:nvPr/>
        </p:nvSpPr>
        <p:spPr>
          <a:xfrm>
            <a:off x="446049" y="1975541"/>
            <a:ext cx="8496474" cy="3477875"/>
          </a:xfrm>
          <a:prstGeom prst="rect">
            <a:avLst/>
          </a:prstGeom>
        </p:spPr>
        <p:txBody>
          <a:bodyPr wrap="square">
            <a:spAutoFit/>
          </a:bodyPr>
          <a:lstStyle/>
          <a:p>
            <a:r>
              <a:rPr lang="en-US" sz="5500" dirty="0" smtClean="0">
                <a:solidFill>
                  <a:schemeClr val="bg1"/>
                </a:solidFill>
                <a:latin typeface="Century Gothic" panose="020B0502020202020204" pitchFamily="34" charset="0"/>
              </a:rPr>
              <a:t>I can read grade-level text aloud with accuracy, appropriate rate, and expression.</a:t>
            </a:r>
            <a:endParaRPr lang="en-US" sz="5500" dirty="0">
              <a:solidFill>
                <a:schemeClr val="bg1"/>
              </a:solidFill>
              <a:latin typeface="Century Gothic" panose="020B0502020202020204" pitchFamily="34" charset="0"/>
            </a:endParaRPr>
          </a:p>
        </p:txBody>
      </p:sp>
      <p:sp>
        <p:nvSpPr>
          <p:cNvPr id="8" name="TextBox 7"/>
          <p:cNvSpPr txBox="1"/>
          <p:nvPr/>
        </p:nvSpPr>
        <p:spPr>
          <a:xfrm>
            <a:off x="38332" y="74185"/>
            <a:ext cx="9524535" cy="2092881"/>
          </a:xfrm>
          <a:prstGeom prst="rect">
            <a:avLst/>
          </a:prstGeom>
          <a:noFill/>
        </p:spPr>
        <p:txBody>
          <a:bodyPr wrap="square" rtlCol="0">
            <a:spAutoFit/>
          </a:bodyPr>
          <a:lstStyle/>
          <a:p>
            <a:pPr algn="ctr"/>
            <a:r>
              <a:rPr lang="en-US" sz="13000" dirty="0" smtClean="0">
                <a:solidFill>
                  <a:schemeClr val="bg1"/>
                </a:solidFill>
                <a:latin typeface="KG Sorry Not Sorry Chub" panose="02000506000000020004" pitchFamily="2" charset="0"/>
                <a:ea typeface="AGSkinnyPants" panose="02000603000000000000" pitchFamily="2" charset="0"/>
              </a:rPr>
              <a:t>Reading Skills</a:t>
            </a:r>
            <a:endParaRPr lang="en-US" sz="13000" dirty="0">
              <a:solidFill>
                <a:schemeClr val="bg1"/>
              </a:solidFill>
              <a:latin typeface="KG Sorry Not Sorry Chub" panose="02000506000000020004" pitchFamily="2" charset="0"/>
              <a:ea typeface="AGSkinnyPants" panose="02000603000000000000" pitchFamily="2" charset="0"/>
            </a:endParaRPr>
          </a:p>
        </p:txBody>
      </p:sp>
    </p:spTree>
    <p:extLst>
      <p:ext uri="{BB962C8B-B14F-4D97-AF65-F5344CB8AC3E}">
        <p14:creationId xmlns:p14="http://schemas.microsoft.com/office/powerpoint/2010/main" val="15499669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RF.4.4.C</a:t>
            </a:r>
            <a:endParaRPr lang="en-US" sz="9600" dirty="0">
              <a:latin typeface="KG Sorry Not Sorry Chub" panose="02000506000000020004" pitchFamily="2" charset="0"/>
            </a:endParaRPr>
          </a:p>
        </p:txBody>
      </p:sp>
      <p:sp>
        <p:nvSpPr>
          <p:cNvPr id="9" name="Rectangle 8"/>
          <p:cNvSpPr/>
          <p:nvPr/>
        </p:nvSpPr>
        <p:spPr>
          <a:xfrm>
            <a:off x="6009114" y="6106813"/>
            <a:ext cx="3504916" cy="1200329"/>
          </a:xfrm>
          <a:prstGeom prst="rect">
            <a:avLst/>
          </a:prstGeom>
        </p:spPr>
        <p:txBody>
          <a:bodyPr wrap="square">
            <a:spAutoFit/>
          </a:bodyPr>
          <a:lstStyle/>
          <a:p>
            <a:pPr algn="ctr"/>
            <a:r>
              <a:rPr lang="en-US" sz="1800" dirty="0">
                <a:solidFill>
                  <a:schemeClr val="bg1"/>
                </a:solidFill>
                <a:latin typeface="Champagne &amp; Limousines" panose="020B0502020202020204" pitchFamily="34" charset="0"/>
                <a:ea typeface="Champagne &amp; Limousines" panose="020B0502020202020204" pitchFamily="34" charset="0"/>
              </a:rPr>
              <a:t>Use context to confirm or self-correct word recognition and understanding, rereading as necessary.</a:t>
            </a:r>
          </a:p>
          <a:p>
            <a:pPr algn="ctr"/>
            <a:endParaRPr lang="en-US" sz="1800" dirty="0">
              <a:solidFill>
                <a:schemeClr val="bg1"/>
              </a:solidFill>
              <a:latin typeface="Champagne &amp; Limousines" panose="020B0502020202020204" pitchFamily="34" charset="0"/>
              <a:ea typeface="Champagne &amp; Limousines" panose="020B0502020202020204" pitchFamily="34" charset="0"/>
            </a:endParaRPr>
          </a:p>
        </p:txBody>
      </p:sp>
      <p:sp>
        <p:nvSpPr>
          <p:cNvPr id="10" name="Rectangle 9"/>
          <p:cNvSpPr/>
          <p:nvPr/>
        </p:nvSpPr>
        <p:spPr>
          <a:xfrm>
            <a:off x="446049" y="1975541"/>
            <a:ext cx="8496474" cy="3477875"/>
          </a:xfrm>
          <a:prstGeom prst="rect">
            <a:avLst/>
          </a:prstGeom>
        </p:spPr>
        <p:txBody>
          <a:bodyPr wrap="square">
            <a:spAutoFit/>
          </a:bodyPr>
          <a:lstStyle/>
          <a:p>
            <a:r>
              <a:rPr lang="en-US" sz="5500" dirty="0" smtClean="0">
                <a:solidFill>
                  <a:schemeClr val="bg1"/>
                </a:solidFill>
                <a:latin typeface="Century Gothic" panose="020B0502020202020204" pitchFamily="34" charset="0"/>
              </a:rPr>
              <a:t>I can use context to confirm and self-correct while I am reading, rereading as needed.</a:t>
            </a:r>
            <a:endParaRPr lang="en-US" sz="5500" dirty="0">
              <a:solidFill>
                <a:schemeClr val="bg1"/>
              </a:solidFill>
              <a:latin typeface="Century Gothic" panose="020B0502020202020204" pitchFamily="34" charset="0"/>
            </a:endParaRPr>
          </a:p>
        </p:txBody>
      </p:sp>
      <p:sp>
        <p:nvSpPr>
          <p:cNvPr id="8" name="TextBox 7"/>
          <p:cNvSpPr txBox="1"/>
          <p:nvPr/>
        </p:nvSpPr>
        <p:spPr>
          <a:xfrm>
            <a:off x="38332" y="74185"/>
            <a:ext cx="9524535" cy="2092881"/>
          </a:xfrm>
          <a:prstGeom prst="rect">
            <a:avLst/>
          </a:prstGeom>
          <a:noFill/>
        </p:spPr>
        <p:txBody>
          <a:bodyPr wrap="square" rtlCol="0">
            <a:spAutoFit/>
          </a:bodyPr>
          <a:lstStyle/>
          <a:p>
            <a:pPr algn="ctr"/>
            <a:r>
              <a:rPr lang="en-US" sz="13000" dirty="0" smtClean="0">
                <a:solidFill>
                  <a:schemeClr val="bg1"/>
                </a:solidFill>
                <a:latin typeface="KG Sorry Not Sorry Chub" panose="02000506000000020004" pitchFamily="2" charset="0"/>
                <a:ea typeface="AGSkinnyPants" panose="02000603000000000000" pitchFamily="2" charset="0"/>
              </a:rPr>
              <a:t>Reading Skills</a:t>
            </a:r>
            <a:endParaRPr lang="en-US" sz="13000" dirty="0">
              <a:solidFill>
                <a:schemeClr val="bg1"/>
              </a:solidFill>
              <a:latin typeface="KG Sorry Not Sorry Chub" panose="02000506000000020004" pitchFamily="2" charset="0"/>
              <a:ea typeface="AGSkinnyPants" panose="02000603000000000000" pitchFamily="2" charset="0"/>
            </a:endParaRPr>
          </a:p>
        </p:txBody>
      </p:sp>
    </p:spTree>
    <p:extLst>
      <p:ext uri="{BB962C8B-B14F-4D97-AF65-F5344CB8AC3E}">
        <p14:creationId xmlns:p14="http://schemas.microsoft.com/office/powerpoint/2010/main" val="7065968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11" name="TextBox 10"/>
          <p:cNvSpPr txBox="1"/>
          <p:nvPr/>
        </p:nvSpPr>
        <p:spPr>
          <a:xfrm>
            <a:off x="1" y="2150427"/>
            <a:ext cx="9601199" cy="2554545"/>
          </a:xfrm>
          <a:prstGeom prst="rect">
            <a:avLst/>
          </a:prstGeom>
          <a:noFill/>
        </p:spPr>
        <p:txBody>
          <a:bodyPr wrap="square" rtlCol="0">
            <a:spAutoFit/>
          </a:bodyPr>
          <a:lstStyle/>
          <a:p>
            <a:pPr algn="ctr"/>
            <a:r>
              <a:rPr lang="en-US" sz="16000" dirty="0" smtClean="0">
                <a:solidFill>
                  <a:schemeClr val="bg1"/>
                </a:solidFill>
                <a:latin typeface="AGStayInYourLane" panose="02000603000000000000" pitchFamily="2" charset="0"/>
                <a:ea typeface="AGStayInYourLane" panose="02000603000000000000" pitchFamily="2" charset="0"/>
              </a:rPr>
              <a:t>Writing</a:t>
            </a:r>
            <a:endParaRPr lang="en-US" sz="16000" dirty="0">
              <a:solidFill>
                <a:schemeClr val="bg1"/>
              </a:solidFill>
              <a:latin typeface="AGStayInYourLane" panose="02000603000000000000" pitchFamily="2" charset="0"/>
              <a:ea typeface="AGStayInYourLane" panose="02000603000000000000" pitchFamily="2" charset="0"/>
            </a:endParaRPr>
          </a:p>
        </p:txBody>
      </p:sp>
    </p:spTree>
    <p:extLst>
      <p:ext uri="{BB962C8B-B14F-4D97-AF65-F5344CB8AC3E}">
        <p14:creationId xmlns:p14="http://schemas.microsoft.com/office/powerpoint/2010/main" val="24603507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W.4.1</a:t>
            </a:r>
            <a:endParaRPr lang="en-US" sz="9600" dirty="0">
              <a:latin typeface="KG Sorry Not Sorry Chub" panose="02000506000000020004" pitchFamily="2" charset="0"/>
            </a:endParaRPr>
          </a:p>
        </p:txBody>
      </p:sp>
      <p:sp>
        <p:nvSpPr>
          <p:cNvPr id="9" name="Rectangle 8"/>
          <p:cNvSpPr/>
          <p:nvPr/>
        </p:nvSpPr>
        <p:spPr>
          <a:xfrm>
            <a:off x="6102496" y="6060454"/>
            <a:ext cx="3328658" cy="1077218"/>
          </a:xfrm>
          <a:prstGeom prst="rect">
            <a:avLst/>
          </a:prstGeom>
        </p:spPr>
        <p:txBody>
          <a:bodyPr wrap="square">
            <a:spAutoFit/>
          </a:bodyPr>
          <a:lstStyle/>
          <a:p>
            <a:pPr algn="ctr"/>
            <a:r>
              <a:rPr lang="en-US" sz="1600" dirty="0">
                <a:solidFill>
                  <a:schemeClr val="bg1"/>
                </a:solidFill>
                <a:latin typeface="Champagne &amp; Limousines" panose="020B0502020202020204" pitchFamily="34" charset="0"/>
                <a:ea typeface="Champagne &amp; Limousines" panose="020B0502020202020204" pitchFamily="34" charset="0"/>
              </a:rPr>
              <a:t>Write opinion pieces on topics or texts, supporting a point of view with reasons and information.</a:t>
            </a:r>
          </a:p>
          <a:p>
            <a:pPr algn="ctr"/>
            <a:endParaRPr lang="en-US" sz="1600" dirty="0">
              <a:solidFill>
                <a:schemeClr val="bg1"/>
              </a:solidFill>
              <a:latin typeface="Champagne &amp; Limousines" panose="020B0502020202020204" pitchFamily="34" charset="0"/>
              <a:ea typeface="Champagne &amp; Limousines" panose="020B0502020202020204" pitchFamily="34" charset="0"/>
            </a:endParaRPr>
          </a:p>
        </p:txBody>
      </p:sp>
      <p:sp>
        <p:nvSpPr>
          <p:cNvPr id="8" name="TextBox 7"/>
          <p:cNvSpPr txBox="1"/>
          <p:nvPr/>
        </p:nvSpPr>
        <p:spPr>
          <a:xfrm>
            <a:off x="1" y="150240"/>
            <a:ext cx="9601199" cy="1631216"/>
          </a:xfrm>
          <a:prstGeom prst="rect">
            <a:avLst/>
          </a:prstGeom>
          <a:noFill/>
        </p:spPr>
        <p:txBody>
          <a:bodyPr wrap="square" rtlCol="0">
            <a:spAutoFit/>
          </a:bodyPr>
          <a:lstStyle/>
          <a:p>
            <a:pPr algn="ctr"/>
            <a:r>
              <a:rPr lang="en-US" sz="10000" dirty="0" smtClean="0">
                <a:solidFill>
                  <a:schemeClr val="bg1"/>
                </a:solidFill>
                <a:latin typeface="KG Sorry Not Sorry Chub" panose="02000506000000020004" pitchFamily="2" charset="0"/>
                <a:ea typeface="AGSkinnyPants" panose="02000603000000000000" pitchFamily="2" charset="0"/>
              </a:rPr>
              <a:t>Opinion Writing</a:t>
            </a:r>
            <a:endParaRPr lang="en-US" sz="10000" dirty="0">
              <a:solidFill>
                <a:schemeClr val="bg1"/>
              </a:solidFill>
              <a:latin typeface="KG Sorry Not Sorry Chub" panose="02000506000000020004" pitchFamily="2" charset="0"/>
              <a:ea typeface="AGSkinnyPants" panose="02000603000000000000" pitchFamily="2" charset="0"/>
            </a:endParaRPr>
          </a:p>
        </p:txBody>
      </p:sp>
      <p:sp>
        <p:nvSpPr>
          <p:cNvPr id="10" name="Rectangle 9"/>
          <p:cNvSpPr/>
          <p:nvPr/>
        </p:nvSpPr>
        <p:spPr>
          <a:xfrm>
            <a:off x="552363" y="1641652"/>
            <a:ext cx="8496474" cy="3785652"/>
          </a:xfrm>
          <a:prstGeom prst="rect">
            <a:avLst/>
          </a:prstGeom>
        </p:spPr>
        <p:txBody>
          <a:bodyPr wrap="square">
            <a:spAutoFit/>
          </a:bodyPr>
          <a:lstStyle/>
          <a:p>
            <a:r>
              <a:rPr lang="en-US" sz="6000" dirty="0" smtClean="0">
                <a:solidFill>
                  <a:schemeClr val="bg1"/>
                </a:solidFill>
                <a:latin typeface="Century Gothic" panose="020B0502020202020204" pitchFamily="34" charset="0"/>
              </a:rPr>
              <a:t>I can write well-developed opinion pieces on topics and texts.</a:t>
            </a:r>
            <a:endParaRPr lang="en-US" sz="6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5915110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W.4.1.A</a:t>
            </a:r>
            <a:endParaRPr lang="en-US" sz="9600" dirty="0">
              <a:latin typeface="KG Sorry Not Sorry Chub" panose="02000506000000020004" pitchFamily="2" charset="0"/>
            </a:endParaRPr>
          </a:p>
        </p:txBody>
      </p:sp>
      <p:sp>
        <p:nvSpPr>
          <p:cNvPr id="9" name="Rectangle 8"/>
          <p:cNvSpPr/>
          <p:nvPr/>
        </p:nvSpPr>
        <p:spPr>
          <a:xfrm>
            <a:off x="6009114" y="5939802"/>
            <a:ext cx="3328658" cy="1323439"/>
          </a:xfrm>
          <a:prstGeom prst="rect">
            <a:avLst/>
          </a:prstGeom>
        </p:spPr>
        <p:txBody>
          <a:bodyPr wrap="square">
            <a:spAutoFit/>
          </a:bodyPr>
          <a:lstStyle/>
          <a:p>
            <a:pPr algn="ctr"/>
            <a:r>
              <a:rPr lang="en-US" sz="1600" dirty="0">
                <a:solidFill>
                  <a:schemeClr val="bg1"/>
                </a:solidFill>
                <a:latin typeface="Champagne &amp; Limousines" panose="020B0502020202020204" pitchFamily="34" charset="0"/>
                <a:ea typeface="Champagne &amp; Limousines" panose="020B0502020202020204" pitchFamily="34" charset="0"/>
              </a:rPr>
              <a:t>Introduce a topic or text clearly, state an opinion, and create an organizational structure in which ideas are logically grouped to support the writer's purpose.</a:t>
            </a:r>
          </a:p>
          <a:p>
            <a:pPr algn="ctr"/>
            <a:endParaRPr lang="en-US" sz="1600" dirty="0">
              <a:solidFill>
                <a:schemeClr val="bg1"/>
              </a:solidFill>
              <a:latin typeface="Champagne &amp; Limousines" panose="020B0502020202020204" pitchFamily="34" charset="0"/>
              <a:ea typeface="Champagne &amp; Limousines" panose="020B0502020202020204" pitchFamily="34" charset="0"/>
            </a:endParaRPr>
          </a:p>
        </p:txBody>
      </p:sp>
      <p:sp>
        <p:nvSpPr>
          <p:cNvPr id="8" name="TextBox 7"/>
          <p:cNvSpPr txBox="1"/>
          <p:nvPr/>
        </p:nvSpPr>
        <p:spPr>
          <a:xfrm>
            <a:off x="1" y="150240"/>
            <a:ext cx="9601199" cy="1631216"/>
          </a:xfrm>
          <a:prstGeom prst="rect">
            <a:avLst/>
          </a:prstGeom>
          <a:noFill/>
        </p:spPr>
        <p:txBody>
          <a:bodyPr wrap="square" rtlCol="0">
            <a:spAutoFit/>
          </a:bodyPr>
          <a:lstStyle/>
          <a:p>
            <a:pPr algn="ctr"/>
            <a:r>
              <a:rPr lang="en-US" sz="10000" dirty="0" smtClean="0">
                <a:solidFill>
                  <a:schemeClr val="bg1"/>
                </a:solidFill>
                <a:latin typeface="KG Sorry Not Sorry Chub" panose="02000506000000020004" pitchFamily="2" charset="0"/>
                <a:ea typeface="AGSkinnyPants" panose="02000603000000000000" pitchFamily="2" charset="0"/>
              </a:rPr>
              <a:t>Opinion Writing</a:t>
            </a:r>
            <a:endParaRPr lang="en-US" sz="10000" dirty="0">
              <a:solidFill>
                <a:schemeClr val="bg1"/>
              </a:solidFill>
              <a:latin typeface="KG Sorry Not Sorry Chub" panose="02000506000000020004" pitchFamily="2" charset="0"/>
              <a:ea typeface="AGSkinnyPants" panose="02000603000000000000" pitchFamily="2" charset="0"/>
            </a:endParaRPr>
          </a:p>
        </p:txBody>
      </p:sp>
      <p:sp>
        <p:nvSpPr>
          <p:cNvPr id="10" name="Rectangle 9"/>
          <p:cNvSpPr/>
          <p:nvPr/>
        </p:nvSpPr>
        <p:spPr>
          <a:xfrm>
            <a:off x="552363" y="1641652"/>
            <a:ext cx="8496474" cy="3785652"/>
          </a:xfrm>
          <a:prstGeom prst="rect">
            <a:avLst/>
          </a:prstGeom>
        </p:spPr>
        <p:txBody>
          <a:bodyPr wrap="square">
            <a:spAutoFit/>
          </a:bodyPr>
          <a:lstStyle/>
          <a:p>
            <a:r>
              <a:rPr lang="en-US" sz="6000" dirty="0" smtClean="0">
                <a:solidFill>
                  <a:schemeClr val="bg1"/>
                </a:solidFill>
                <a:latin typeface="Century Gothic" panose="020B0502020202020204" pitchFamily="34" charset="0"/>
              </a:rPr>
              <a:t>I can write an introduction that clearly states my opinion.</a:t>
            </a:r>
            <a:endParaRPr lang="en-US" sz="6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7818845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W.4.1.A</a:t>
            </a:r>
            <a:endParaRPr lang="en-US" sz="9600" dirty="0">
              <a:latin typeface="KG Sorry Not Sorry Chub" panose="02000506000000020004" pitchFamily="2" charset="0"/>
            </a:endParaRPr>
          </a:p>
        </p:txBody>
      </p:sp>
      <p:sp>
        <p:nvSpPr>
          <p:cNvPr id="9" name="Rectangle 8"/>
          <p:cNvSpPr/>
          <p:nvPr/>
        </p:nvSpPr>
        <p:spPr>
          <a:xfrm>
            <a:off x="6009114" y="5816692"/>
            <a:ext cx="3328658" cy="1323439"/>
          </a:xfrm>
          <a:prstGeom prst="rect">
            <a:avLst/>
          </a:prstGeom>
        </p:spPr>
        <p:txBody>
          <a:bodyPr wrap="square">
            <a:spAutoFit/>
          </a:bodyPr>
          <a:lstStyle/>
          <a:p>
            <a:pPr algn="ctr"/>
            <a:r>
              <a:rPr lang="en-US" sz="1600" dirty="0">
                <a:solidFill>
                  <a:schemeClr val="bg1"/>
                </a:solidFill>
                <a:latin typeface="Champagne &amp; Limousines" panose="020B0502020202020204" pitchFamily="34" charset="0"/>
                <a:ea typeface="Champagne &amp; Limousines" panose="020B0502020202020204" pitchFamily="34" charset="0"/>
              </a:rPr>
              <a:t>Introduce a topic or text clearly, state an opinion, and create an organizational structure in which ideas are logically grouped to support the writer's purpose.</a:t>
            </a:r>
          </a:p>
          <a:p>
            <a:pPr algn="ctr"/>
            <a:endParaRPr lang="en-US" sz="1600" dirty="0">
              <a:solidFill>
                <a:schemeClr val="bg1"/>
              </a:solidFill>
              <a:latin typeface="Champagne &amp; Limousines" panose="020B0502020202020204" pitchFamily="34" charset="0"/>
              <a:ea typeface="Champagne &amp; Limousines" panose="020B0502020202020204" pitchFamily="34" charset="0"/>
            </a:endParaRPr>
          </a:p>
        </p:txBody>
      </p:sp>
      <p:sp>
        <p:nvSpPr>
          <p:cNvPr id="8" name="TextBox 7"/>
          <p:cNvSpPr txBox="1"/>
          <p:nvPr/>
        </p:nvSpPr>
        <p:spPr>
          <a:xfrm>
            <a:off x="1" y="150240"/>
            <a:ext cx="9601199" cy="1631216"/>
          </a:xfrm>
          <a:prstGeom prst="rect">
            <a:avLst/>
          </a:prstGeom>
          <a:noFill/>
        </p:spPr>
        <p:txBody>
          <a:bodyPr wrap="square" rtlCol="0">
            <a:spAutoFit/>
          </a:bodyPr>
          <a:lstStyle/>
          <a:p>
            <a:pPr algn="ctr"/>
            <a:r>
              <a:rPr lang="en-US" sz="10000" dirty="0" smtClean="0">
                <a:solidFill>
                  <a:schemeClr val="bg1"/>
                </a:solidFill>
                <a:latin typeface="KG Sorry Not Sorry Chub" panose="02000506000000020004" pitchFamily="2" charset="0"/>
                <a:ea typeface="AGSkinnyPants" panose="02000603000000000000" pitchFamily="2" charset="0"/>
              </a:rPr>
              <a:t>Opinion Writing</a:t>
            </a:r>
            <a:endParaRPr lang="en-US" sz="10000" dirty="0">
              <a:solidFill>
                <a:schemeClr val="bg1"/>
              </a:solidFill>
              <a:latin typeface="KG Sorry Not Sorry Chub" panose="02000506000000020004" pitchFamily="2" charset="0"/>
              <a:ea typeface="AGSkinnyPants" panose="02000603000000000000" pitchFamily="2" charset="0"/>
            </a:endParaRPr>
          </a:p>
        </p:txBody>
      </p:sp>
      <p:sp>
        <p:nvSpPr>
          <p:cNvPr id="10" name="Rectangle 9"/>
          <p:cNvSpPr/>
          <p:nvPr/>
        </p:nvSpPr>
        <p:spPr>
          <a:xfrm>
            <a:off x="552363" y="1641652"/>
            <a:ext cx="8496474" cy="3785652"/>
          </a:xfrm>
          <a:prstGeom prst="rect">
            <a:avLst/>
          </a:prstGeom>
        </p:spPr>
        <p:txBody>
          <a:bodyPr wrap="square">
            <a:spAutoFit/>
          </a:bodyPr>
          <a:lstStyle/>
          <a:p>
            <a:r>
              <a:rPr lang="en-US" sz="6000" dirty="0" smtClean="0">
                <a:solidFill>
                  <a:schemeClr val="bg1"/>
                </a:solidFill>
                <a:latin typeface="Century Gothic" panose="020B0502020202020204" pitchFamily="34" charset="0"/>
              </a:rPr>
              <a:t>I can organize my ideas in a logical way to support my opinion and purpose.</a:t>
            </a:r>
            <a:endParaRPr lang="en-US" sz="6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2480489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W.4.1.B</a:t>
            </a:r>
            <a:endParaRPr lang="en-US" sz="9600" dirty="0">
              <a:latin typeface="KG Sorry Not Sorry Chub" panose="02000506000000020004" pitchFamily="2" charset="0"/>
            </a:endParaRPr>
          </a:p>
        </p:txBody>
      </p:sp>
      <p:sp>
        <p:nvSpPr>
          <p:cNvPr id="9" name="Rectangle 8"/>
          <p:cNvSpPr/>
          <p:nvPr/>
        </p:nvSpPr>
        <p:spPr>
          <a:xfrm>
            <a:off x="6009114" y="6036813"/>
            <a:ext cx="3328658" cy="1200329"/>
          </a:xfrm>
          <a:prstGeom prst="rect">
            <a:avLst/>
          </a:prstGeom>
        </p:spPr>
        <p:txBody>
          <a:bodyPr wrap="square">
            <a:spAutoFit/>
          </a:bodyPr>
          <a:lstStyle/>
          <a:p>
            <a:pPr algn="ctr"/>
            <a:r>
              <a:rPr lang="en-US" sz="1800" dirty="0">
                <a:solidFill>
                  <a:schemeClr val="bg1"/>
                </a:solidFill>
                <a:latin typeface="Champagne &amp; Limousines" panose="020B0502020202020204" pitchFamily="34" charset="0"/>
                <a:ea typeface="Champagne &amp; Limousines" panose="020B0502020202020204" pitchFamily="34" charset="0"/>
              </a:rPr>
              <a:t>Provide logically ordered reasons that are supported by facts and details.</a:t>
            </a:r>
          </a:p>
          <a:p>
            <a:pPr algn="ctr"/>
            <a:endParaRPr lang="en-US" sz="1800" dirty="0">
              <a:solidFill>
                <a:schemeClr val="bg1"/>
              </a:solidFill>
              <a:latin typeface="Champagne &amp; Limousines" panose="020B0502020202020204" pitchFamily="34" charset="0"/>
              <a:ea typeface="Champagne &amp; Limousines" panose="020B0502020202020204" pitchFamily="34" charset="0"/>
            </a:endParaRPr>
          </a:p>
        </p:txBody>
      </p:sp>
      <p:sp>
        <p:nvSpPr>
          <p:cNvPr id="8" name="TextBox 7"/>
          <p:cNvSpPr txBox="1"/>
          <p:nvPr/>
        </p:nvSpPr>
        <p:spPr>
          <a:xfrm>
            <a:off x="1" y="150240"/>
            <a:ext cx="9601199" cy="1631216"/>
          </a:xfrm>
          <a:prstGeom prst="rect">
            <a:avLst/>
          </a:prstGeom>
          <a:noFill/>
        </p:spPr>
        <p:txBody>
          <a:bodyPr wrap="square" rtlCol="0">
            <a:spAutoFit/>
          </a:bodyPr>
          <a:lstStyle/>
          <a:p>
            <a:pPr algn="ctr"/>
            <a:r>
              <a:rPr lang="en-US" sz="10000" dirty="0" smtClean="0">
                <a:solidFill>
                  <a:schemeClr val="bg1"/>
                </a:solidFill>
                <a:latin typeface="KG Sorry Not Sorry Chub" panose="02000506000000020004" pitchFamily="2" charset="0"/>
                <a:ea typeface="AGSkinnyPants" panose="02000603000000000000" pitchFamily="2" charset="0"/>
              </a:rPr>
              <a:t>Opinion Writing</a:t>
            </a:r>
            <a:endParaRPr lang="en-US" sz="10000" dirty="0">
              <a:solidFill>
                <a:schemeClr val="bg1"/>
              </a:solidFill>
              <a:latin typeface="KG Sorry Not Sorry Chub" panose="02000506000000020004" pitchFamily="2" charset="0"/>
              <a:ea typeface="AGSkinnyPants" panose="02000603000000000000" pitchFamily="2" charset="0"/>
            </a:endParaRPr>
          </a:p>
        </p:txBody>
      </p:sp>
      <p:sp>
        <p:nvSpPr>
          <p:cNvPr id="10" name="Rectangle 9"/>
          <p:cNvSpPr/>
          <p:nvPr/>
        </p:nvSpPr>
        <p:spPr>
          <a:xfrm>
            <a:off x="552363" y="1641652"/>
            <a:ext cx="8496474" cy="3785652"/>
          </a:xfrm>
          <a:prstGeom prst="rect">
            <a:avLst/>
          </a:prstGeom>
        </p:spPr>
        <p:txBody>
          <a:bodyPr wrap="square">
            <a:spAutoFit/>
          </a:bodyPr>
          <a:lstStyle/>
          <a:p>
            <a:r>
              <a:rPr lang="en-US" sz="6000" dirty="0" smtClean="0">
                <a:solidFill>
                  <a:schemeClr val="bg1"/>
                </a:solidFill>
                <a:latin typeface="Century Gothic" panose="020B0502020202020204" pitchFamily="34" charset="0"/>
              </a:rPr>
              <a:t>I can include reasons to support my opinion and order my reasons in a logical way.</a:t>
            </a:r>
            <a:endParaRPr lang="en-US" sz="6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3503050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W.4.1.B</a:t>
            </a:r>
            <a:endParaRPr lang="en-US" sz="9600" dirty="0">
              <a:latin typeface="KG Sorry Not Sorry Chub" panose="02000506000000020004" pitchFamily="2" charset="0"/>
            </a:endParaRPr>
          </a:p>
        </p:txBody>
      </p:sp>
      <p:sp>
        <p:nvSpPr>
          <p:cNvPr id="9" name="Rectangle 8"/>
          <p:cNvSpPr/>
          <p:nvPr/>
        </p:nvSpPr>
        <p:spPr>
          <a:xfrm>
            <a:off x="6009114" y="6036813"/>
            <a:ext cx="3328658" cy="1200329"/>
          </a:xfrm>
          <a:prstGeom prst="rect">
            <a:avLst/>
          </a:prstGeom>
        </p:spPr>
        <p:txBody>
          <a:bodyPr wrap="square">
            <a:spAutoFit/>
          </a:bodyPr>
          <a:lstStyle/>
          <a:p>
            <a:pPr algn="ctr"/>
            <a:r>
              <a:rPr lang="en-US" sz="1800" dirty="0">
                <a:solidFill>
                  <a:schemeClr val="bg1"/>
                </a:solidFill>
                <a:latin typeface="Champagne &amp; Limousines" panose="020B0502020202020204" pitchFamily="34" charset="0"/>
                <a:ea typeface="Champagne &amp; Limousines" panose="020B0502020202020204" pitchFamily="34" charset="0"/>
              </a:rPr>
              <a:t>Provide logically ordered reasons that are supported by facts and details.</a:t>
            </a:r>
          </a:p>
          <a:p>
            <a:pPr algn="ctr"/>
            <a:endParaRPr lang="en-US" sz="1800" dirty="0">
              <a:solidFill>
                <a:schemeClr val="bg1"/>
              </a:solidFill>
              <a:latin typeface="Champagne &amp; Limousines" panose="020B0502020202020204" pitchFamily="34" charset="0"/>
              <a:ea typeface="Champagne &amp; Limousines" panose="020B0502020202020204" pitchFamily="34" charset="0"/>
            </a:endParaRPr>
          </a:p>
        </p:txBody>
      </p:sp>
      <p:sp>
        <p:nvSpPr>
          <p:cNvPr id="8" name="TextBox 7"/>
          <p:cNvSpPr txBox="1"/>
          <p:nvPr/>
        </p:nvSpPr>
        <p:spPr>
          <a:xfrm>
            <a:off x="1" y="150240"/>
            <a:ext cx="9601199" cy="1631216"/>
          </a:xfrm>
          <a:prstGeom prst="rect">
            <a:avLst/>
          </a:prstGeom>
          <a:noFill/>
        </p:spPr>
        <p:txBody>
          <a:bodyPr wrap="square" rtlCol="0">
            <a:spAutoFit/>
          </a:bodyPr>
          <a:lstStyle/>
          <a:p>
            <a:pPr algn="ctr"/>
            <a:r>
              <a:rPr lang="en-US" sz="10000" dirty="0" smtClean="0">
                <a:solidFill>
                  <a:schemeClr val="bg1"/>
                </a:solidFill>
                <a:latin typeface="KG Sorry Not Sorry Chub" panose="02000506000000020004" pitchFamily="2" charset="0"/>
                <a:ea typeface="AGSkinnyPants" panose="02000603000000000000" pitchFamily="2" charset="0"/>
              </a:rPr>
              <a:t>Opinion Writing</a:t>
            </a:r>
            <a:endParaRPr lang="en-US" sz="10000" dirty="0">
              <a:solidFill>
                <a:schemeClr val="bg1"/>
              </a:solidFill>
              <a:latin typeface="KG Sorry Not Sorry Chub" panose="02000506000000020004" pitchFamily="2" charset="0"/>
              <a:ea typeface="AGSkinnyPants" panose="02000603000000000000" pitchFamily="2" charset="0"/>
            </a:endParaRPr>
          </a:p>
        </p:txBody>
      </p:sp>
      <p:sp>
        <p:nvSpPr>
          <p:cNvPr id="10" name="Rectangle 9"/>
          <p:cNvSpPr/>
          <p:nvPr/>
        </p:nvSpPr>
        <p:spPr>
          <a:xfrm>
            <a:off x="552363" y="2226438"/>
            <a:ext cx="8496474" cy="2862322"/>
          </a:xfrm>
          <a:prstGeom prst="rect">
            <a:avLst/>
          </a:prstGeom>
        </p:spPr>
        <p:txBody>
          <a:bodyPr wrap="square">
            <a:spAutoFit/>
          </a:bodyPr>
          <a:lstStyle/>
          <a:p>
            <a:r>
              <a:rPr lang="en-US" sz="6000" dirty="0" smtClean="0">
                <a:solidFill>
                  <a:schemeClr val="bg1"/>
                </a:solidFill>
                <a:latin typeface="Century Gothic" panose="020B0502020202020204" pitchFamily="34" charset="0"/>
              </a:rPr>
              <a:t>I can support my reasons with relevant facts and details.</a:t>
            </a:r>
            <a:endParaRPr lang="en-US" sz="6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87126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RL.4.1</a:t>
            </a:r>
            <a:endParaRPr lang="en-US" sz="9600" dirty="0">
              <a:latin typeface="KG Sorry Not Sorry Chub" panose="02000506000000020004" pitchFamily="2" charset="0"/>
            </a:endParaRPr>
          </a:p>
        </p:txBody>
      </p:sp>
      <p:sp>
        <p:nvSpPr>
          <p:cNvPr id="10" name="Rectangle 9"/>
          <p:cNvSpPr/>
          <p:nvPr/>
        </p:nvSpPr>
        <p:spPr>
          <a:xfrm>
            <a:off x="232456" y="1819982"/>
            <a:ext cx="9231209" cy="3477875"/>
          </a:xfrm>
          <a:prstGeom prst="rect">
            <a:avLst/>
          </a:prstGeom>
        </p:spPr>
        <p:txBody>
          <a:bodyPr wrap="square">
            <a:spAutoFit/>
          </a:bodyPr>
          <a:lstStyle/>
          <a:p>
            <a:pPr marL="1270">
              <a:lnSpc>
                <a:spcPct val="100000"/>
              </a:lnSpc>
            </a:pPr>
            <a:r>
              <a:rPr lang="en-US" sz="5500" dirty="0" smtClean="0">
                <a:solidFill>
                  <a:schemeClr val="bg1"/>
                </a:solidFill>
                <a:latin typeface="Century Gothic" pitchFamily="34" charset="0"/>
                <a:cs typeface="Lucida Sans Unicode"/>
              </a:rPr>
              <a:t>I can make inferences and use evidence from the story to support my inferences. </a:t>
            </a:r>
            <a:endParaRPr lang="en-US" sz="3200" dirty="0">
              <a:solidFill>
                <a:schemeClr val="bg1"/>
              </a:solidFill>
              <a:latin typeface="Century Gothic" pitchFamily="34" charset="0"/>
            </a:endParaRPr>
          </a:p>
        </p:txBody>
      </p:sp>
      <p:sp>
        <p:nvSpPr>
          <p:cNvPr id="11" name="TextBox 10"/>
          <p:cNvSpPr txBox="1"/>
          <p:nvPr/>
        </p:nvSpPr>
        <p:spPr>
          <a:xfrm>
            <a:off x="1" y="342654"/>
            <a:ext cx="9601199" cy="1477328"/>
          </a:xfrm>
          <a:prstGeom prst="rect">
            <a:avLst/>
          </a:prstGeom>
          <a:noFill/>
        </p:spPr>
        <p:txBody>
          <a:bodyPr wrap="square" rtlCol="0">
            <a:spAutoFit/>
          </a:bodyPr>
          <a:lstStyle/>
          <a:p>
            <a:pPr algn="ctr"/>
            <a:r>
              <a:rPr lang="en-US" sz="9000" dirty="0" smtClean="0">
                <a:solidFill>
                  <a:schemeClr val="bg1"/>
                </a:solidFill>
                <a:latin typeface="KG Sorry Not Sorry Chub" pitchFamily="2" charset="0"/>
                <a:ea typeface="AGSkinnyPants" panose="02000603000000000000" pitchFamily="2" charset="0"/>
              </a:rPr>
              <a:t>Making inferences</a:t>
            </a:r>
            <a:endParaRPr lang="en-US" sz="9000" dirty="0">
              <a:solidFill>
                <a:schemeClr val="bg1"/>
              </a:solidFill>
              <a:latin typeface="KG Sorry Not Sorry Chub" pitchFamily="2" charset="0"/>
              <a:ea typeface="AGSkinnyPants" panose="02000603000000000000" pitchFamily="2" charset="0"/>
            </a:endParaRPr>
          </a:p>
        </p:txBody>
      </p:sp>
      <p:sp>
        <p:nvSpPr>
          <p:cNvPr id="8" name="Rectangle 7"/>
          <p:cNvSpPr/>
          <p:nvPr/>
        </p:nvSpPr>
        <p:spPr>
          <a:xfrm>
            <a:off x="6244684" y="5818133"/>
            <a:ext cx="3044282" cy="1263679"/>
          </a:xfrm>
          <a:prstGeom prst="rect">
            <a:avLst/>
          </a:prstGeom>
        </p:spPr>
        <p:txBody>
          <a:bodyPr wrap="square">
            <a:spAutoFit/>
          </a:bodyPr>
          <a:lstStyle/>
          <a:p>
            <a:pPr algn="ctr"/>
            <a:r>
              <a:rPr lang="en-US" dirty="0">
                <a:solidFill>
                  <a:schemeClr val="bg1"/>
                </a:solidFill>
                <a:latin typeface="Champagne &amp; Limousines" panose="020B0502020202020204" pitchFamily="34" charset="0"/>
                <a:ea typeface="Champagne &amp; Limousines" panose="020B0502020202020204" pitchFamily="34" charset="0"/>
              </a:rPr>
              <a:t>Refer to details and examples in a text when explaining what the text says explicitly and when drawing inferences from the text.</a:t>
            </a:r>
          </a:p>
        </p:txBody>
      </p:sp>
    </p:spTree>
    <p:extLst>
      <p:ext uri="{BB962C8B-B14F-4D97-AF65-F5344CB8AC3E}">
        <p14:creationId xmlns:p14="http://schemas.microsoft.com/office/powerpoint/2010/main" val="30535452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solidFill>
                  <a:schemeClr val="bg1"/>
                </a:solidFill>
              </a:rPr>
              <a:t>.</a:t>
            </a: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W.4.1.C</a:t>
            </a:r>
            <a:endParaRPr lang="en-US" sz="9600" dirty="0">
              <a:latin typeface="KG Sorry Not Sorry Chub" panose="02000506000000020004" pitchFamily="2" charset="0"/>
            </a:endParaRPr>
          </a:p>
        </p:txBody>
      </p:sp>
      <p:sp>
        <p:nvSpPr>
          <p:cNvPr id="9" name="Rectangle 8"/>
          <p:cNvSpPr/>
          <p:nvPr/>
        </p:nvSpPr>
        <p:spPr>
          <a:xfrm>
            <a:off x="6085778" y="6215413"/>
            <a:ext cx="3328658" cy="707886"/>
          </a:xfrm>
          <a:prstGeom prst="rect">
            <a:avLst/>
          </a:prstGeom>
        </p:spPr>
        <p:txBody>
          <a:bodyPr wrap="square">
            <a:spAutoFit/>
          </a:bodyPr>
          <a:lstStyle/>
          <a:p>
            <a:pPr algn="ctr"/>
            <a:r>
              <a:rPr lang="en-US" sz="2000" dirty="0">
                <a:solidFill>
                  <a:schemeClr val="bg1"/>
                </a:solidFill>
                <a:latin typeface="Champagne &amp; Limousines" panose="020B0502020202020204" pitchFamily="34" charset="0"/>
                <a:ea typeface="Champagne &amp; Limousines" panose="020B0502020202020204" pitchFamily="34" charset="0"/>
              </a:rPr>
              <a:t>Link opinion and reasons using words and </a:t>
            </a:r>
            <a:r>
              <a:rPr lang="en-US" sz="2000" dirty="0" smtClean="0">
                <a:solidFill>
                  <a:schemeClr val="bg1"/>
                </a:solidFill>
                <a:latin typeface="Champagne &amp; Limousines" panose="020B0502020202020204" pitchFamily="34" charset="0"/>
                <a:ea typeface="Champagne &amp; Limousines" panose="020B0502020202020204" pitchFamily="34" charset="0"/>
              </a:rPr>
              <a:t>phrases.</a:t>
            </a:r>
            <a:endParaRPr lang="en-US" sz="2000" dirty="0">
              <a:solidFill>
                <a:schemeClr val="bg1"/>
              </a:solidFill>
              <a:latin typeface="Champagne &amp; Limousines" panose="020B0502020202020204" pitchFamily="34" charset="0"/>
              <a:ea typeface="Champagne &amp; Limousines" panose="020B0502020202020204" pitchFamily="34" charset="0"/>
            </a:endParaRPr>
          </a:p>
        </p:txBody>
      </p:sp>
      <p:sp>
        <p:nvSpPr>
          <p:cNvPr id="8" name="TextBox 7"/>
          <p:cNvSpPr txBox="1"/>
          <p:nvPr/>
        </p:nvSpPr>
        <p:spPr>
          <a:xfrm>
            <a:off x="1" y="150240"/>
            <a:ext cx="9601199" cy="1631216"/>
          </a:xfrm>
          <a:prstGeom prst="rect">
            <a:avLst/>
          </a:prstGeom>
          <a:noFill/>
        </p:spPr>
        <p:txBody>
          <a:bodyPr wrap="square" rtlCol="0">
            <a:spAutoFit/>
          </a:bodyPr>
          <a:lstStyle/>
          <a:p>
            <a:pPr algn="ctr"/>
            <a:r>
              <a:rPr lang="en-US" sz="10000" dirty="0" smtClean="0">
                <a:solidFill>
                  <a:schemeClr val="bg1"/>
                </a:solidFill>
                <a:latin typeface="KG Sorry Not Sorry Chub" panose="02000506000000020004" pitchFamily="2" charset="0"/>
                <a:ea typeface="AGSkinnyPants" panose="02000603000000000000" pitchFamily="2" charset="0"/>
              </a:rPr>
              <a:t>Opinion Writing</a:t>
            </a:r>
            <a:endParaRPr lang="en-US" sz="10000" dirty="0">
              <a:solidFill>
                <a:schemeClr val="bg1"/>
              </a:solidFill>
              <a:latin typeface="KG Sorry Not Sorry Chub" panose="02000506000000020004" pitchFamily="2" charset="0"/>
              <a:ea typeface="AGSkinnyPants" panose="02000603000000000000" pitchFamily="2" charset="0"/>
            </a:endParaRPr>
          </a:p>
        </p:txBody>
      </p:sp>
      <p:sp>
        <p:nvSpPr>
          <p:cNvPr id="10" name="Rectangle 9"/>
          <p:cNvSpPr/>
          <p:nvPr/>
        </p:nvSpPr>
        <p:spPr>
          <a:xfrm>
            <a:off x="552363" y="1764773"/>
            <a:ext cx="8496474" cy="3785652"/>
          </a:xfrm>
          <a:prstGeom prst="rect">
            <a:avLst/>
          </a:prstGeom>
        </p:spPr>
        <p:txBody>
          <a:bodyPr wrap="square">
            <a:spAutoFit/>
          </a:bodyPr>
          <a:lstStyle/>
          <a:p>
            <a:r>
              <a:rPr lang="en-US" sz="6000" dirty="0" smtClean="0">
                <a:solidFill>
                  <a:schemeClr val="bg1"/>
                </a:solidFill>
                <a:latin typeface="Century Gothic" panose="020B0502020202020204" pitchFamily="34" charset="0"/>
              </a:rPr>
              <a:t>I can use transition words and phrases to link opinions and reasons.</a:t>
            </a:r>
            <a:endParaRPr lang="en-US" sz="6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0150980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W.4.1.D</a:t>
            </a:r>
            <a:endParaRPr lang="en-US" sz="9600" dirty="0">
              <a:latin typeface="KG Sorry Not Sorry Chub" panose="02000506000000020004" pitchFamily="2" charset="0"/>
            </a:endParaRPr>
          </a:p>
        </p:txBody>
      </p:sp>
      <p:sp>
        <p:nvSpPr>
          <p:cNvPr id="9" name="Rectangle 8"/>
          <p:cNvSpPr/>
          <p:nvPr/>
        </p:nvSpPr>
        <p:spPr>
          <a:xfrm>
            <a:off x="6009114" y="6036813"/>
            <a:ext cx="3328658" cy="1323439"/>
          </a:xfrm>
          <a:prstGeom prst="rect">
            <a:avLst/>
          </a:prstGeom>
        </p:spPr>
        <p:txBody>
          <a:bodyPr wrap="square">
            <a:spAutoFit/>
          </a:bodyPr>
          <a:lstStyle/>
          <a:p>
            <a:pPr algn="ctr"/>
            <a:r>
              <a:rPr lang="en-US" sz="2000" dirty="0">
                <a:solidFill>
                  <a:schemeClr val="bg1"/>
                </a:solidFill>
                <a:latin typeface="Champagne &amp; Limousines" panose="020B0502020202020204" pitchFamily="34" charset="0"/>
                <a:ea typeface="Champagne &amp; Limousines" panose="020B0502020202020204" pitchFamily="34" charset="0"/>
              </a:rPr>
              <a:t>Provide a concluding statement or section related to the opinion presented.</a:t>
            </a:r>
          </a:p>
          <a:p>
            <a:pPr algn="ctr"/>
            <a:endParaRPr lang="en-US" sz="2000" dirty="0">
              <a:solidFill>
                <a:schemeClr val="bg1"/>
              </a:solidFill>
              <a:latin typeface="Champagne &amp; Limousines" panose="020B0502020202020204" pitchFamily="34" charset="0"/>
              <a:ea typeface="Champagne &amp; Limousines" panose="020B0502020202020204" pitchFamily="34" charset="0"/>
            </a:endParaRPr>
          </a:p>
        </p:txBody>
      </p:sp>
      <p:sp>
        <p:nvSpPr>
          <p:cNvPr id="8" name="TextBox 7"/>
          <p:cNvSpPr txBox="1"/>
          <p:nvPr/>
        </p:nvSpPr>
        <p:spPr>
          <a:xfrm>
            <a:off x="1" y="150240"/>
            <a:ext cx="9601199" cy="1631216"/>
          </a:xfrm>
          <a:prstGeom prst="rect">
            <a:avLst/>
          </a:prstGeom>
          <a:noFill/>
        </p:spPr>
        <p:txBody>
          <a:bodyPr wrap="square" rtlCol="0">
            <a:spAutoFit/>
          </a:bodyPr>
          <a:lstStyle/>
          <a:p>
            <a:pPr algn="ctr"/>
            <a:r>
              <a:rPr lang="en-US" sz="10000" dirty="0" smtClean="0">
                <a:solidFill>
                  <a:schemeClr val="bg1"/>
                </a:solidFill>
                <a:latin typeface="KG Sorry Not Sorry Chub" panose="02000506000000020004" pitchFamily="2" charset="0"/>
                <a:ea typeface="AGSkinnyPants" panose="02000603000000000000" pitchFamily="2" charset="0"/>
              </a:rPr>
              <a:t>Opinion Writing</a:t>
            </a:r>
            <a:endParaRPr lang="en-US" sz="10000" dirty="0">
              <a:solidFill>
                <a:schemeClr val="bg1"/>
              </a:solidFill>
              <a:latin typeface="KG Sorry Not Sorry Chub" panose="02000506000000020004" pitchFamily="2" charset="0"/>
              <a:ea typeface="AGSkinnyPants" panose="02000603000000000000" pitchFamily="2" charset="0"/>
            </a:endParaRPr>
          </a:p>
        </p:txBody>
      </p:sp>
      <p:sp>
        <p:nvSpPr>
          <p:cNvPr id="10" name="Rectangle 9"/>
          <p:cNvSpPr/>
          <p:nvPr/>
        </p:nvSpPr>
        <p:spPr>
          <a:xfrm>
            <a:off x="552363" y="1764773"/>
            <a:ext cx="8496474" cy="3477875"/>
          </a:xfrm>
          <a:prstGeom prst="rect">
            <a:avLst/>
          </a:prstGeom>
        </p:spPr>
        <p:txBody>
          <a:bodyPr wrap="square">
            <a:spAutoFit/>
          </a:bodyPr>
          <a:lstStyle/>
          <a:p>
            <a:r>
              <a:rPr lang="en-US" sz="5500" dirty="0" smtClean="0">
                <a:solidFill>
                  <a:schemeClr val="bg1"/>
                </a:solidFill>
                <a:latin typeface="Century Gothic" panose="020B0502020202020204" pitchFamily="34" charset="0"/>
              </a:rPr>
              <a:t>I can write a concluding statement or section that supports and is related to my opinion.</a:t>
            </a:r>
            <a:endParaRPr lang="en-US" sz="55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4342304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W.4.2</a:t>
            </a:r>
            <a:endParaRPr lang="en-US" sz="9600" dirty="0">
              <a:latin typeface="KG Sorry Not Sorry Chub" panose="02000506000000020004" pitchFamily="2" charset="0"/>
            </a:endParaRPr>
          </a:p>
        </p:txBody>
      </p:sp>
      <p:sp>
        <p:nvSpPr>
          <p:cNvPr id="9" name="Rectangle 8"/>
          <p:cNvSpPr/>
          <p:nvPr/>
        </p:nvSpPr>
        <p:spPr>
          <a:xfrm>
            <a:off x="6102496" y="6060454"/>
            <a:ext cx="3328658" cy="1200329"/>
          </a:xfrm>
          <a:prstGeom prst="rect">
            <a:avLst/>
          </a:prstGeom>
        </p:spPr>
        <p:txBody>
          <a:bodyPr wrap="square">
            <a:spAutoFit/>
          </a:bodyPr>
          <a:lstStyle/>
          <a:p>
            <a:pPr algn="ctr"/>
            <a:r>
              <a:rPr lang="en-US" sz="1800" dirty="0">
                <a:solidFill>
                  <a:schemeClr val="bg1"/>
                </a:solidFill>
                <a:latin typeface="Champagne &amp; Limousines" panose="020B0502020202020204" pitchFamily="34" charset="0"/>
                <a:ea typeface="Champagne &amp; Limousines" panose="020B0502020202020204" pitchFamily="34" charset="0"/>
              </a:rPr>
              <a:t>Write informative/explanatory texts to examine a topic and convey ideas and information clearly.</a:t>
            </a:r>
          </a:p>
          <a:p>
            <a:pPr algn="ctr"/>
            <a:endParaRPr lang="en-US" sz="1800" dirty="0">
              <a:solidFill>
                <a:schemeClr val="bg1"/>
              </a:solidFill>
              <a:latin typeface="Champagne &amp; Limousines" panose="020B0502020202020204" pitchFamily="34" charset="0"/>
              <a:ea typeface="Champagne &amp; Limousines" panose="020B0502020202020204" pitchFamily="34" charset="0"/>
            </a:endParaRPr>
          </a:p>
        </p:txBody>
      </p:sp>
      <p:sp>
        <p:nvSpPr>
          <p:cNvPr id="8" name="TextBox 7"/>
          <p:cNvSpPr txBox="1"/>
          <p:nvPr/>
        </p:nvSpPr>
        <p:spPr>
          <a:xfrm>
            <a:off x="1" y="150240"/>
            <a:ext cx="9601199" cy="1354217"/>
          </a:xfrm>
          <a:prstGeom prst="rect">
            <a:avLst/>
          </a:prstGeom>
          <a:noFill/>
        </p:spPr>
        <p:txBody>
          <a:bodyPr wrap="square" rtlCol="0">
            <a:spAutoFit/>
          </a:bodyPr>
          <a:lstStyle/>
          <a:p>
            <a:pPr algn="ctr"/>
            <a:r>
              <a:rPr lang="en-US" sz="8200" dirty="0" smtClean="0">
                <a:solidFill>
                  <a:schemeClr val="bg1"/>
                </a:solidFill>
                <a:latin typeface="KG Sorry Not Sorry Chub" panose="02000506000000020004" pitchFamily="2" charset="0"/>
                <a:ea typeface="AGSkinnyPants" panose="02000603000000000000" pitchFamily="2" charset="0"/>
              </a:rPr>
              <a:t>Informational Writing</a:t>
            </a:r>
            <a:endParaRPr lang="en-US" sz="8200" dirty="0">
              <a:solidFill>
                <a:schemeClr val="bg1"/>
              </a:solidFill>
              <a:latin typeface="KG Sorry Not Sorry Chub" panose="02000506000000020004" pitchFamily="2" charset="0"/>
              <a:ea typeface="AGSkinnyPants" panose="02000603000000000000" pitchFamily="2" charset="0"/>
            </a:endParaRPr>
          </a:p>
        </p:txBody>
      </p:sp>
      <p:sp>
        <p:nvSpPr>
          <p:cNvPr id="11" name="Rectangle 10"/>
          <p:cNvSpPr/>
          <p:nvPr/>
        </p:nvSpPr>
        <p:spPr>
          <a:xfrm>
            <a:off x="552363" y="1436566"/>
            <a:ext cx="8496474" cy="4324261"/>
          </a:xfrm>
          <a:prstGeom prst="rect">
            <a:avLst/>
          </a:prstGeom>
        </p:spPr>
        <p:txBody>
          <a:bodyPr wrap="square">
            <a:spAutoFit/>
          </a:bodyPr>
          <a:lstStyle/>
          <a:p>
            <a:r>
              <a:rPr lang="en-US" sz="5500" dirty="0" smtClean="0">
                <a:solidFill>
                  <a:schemeClr val="bg1"/>
                </a:solidFill>
                <a:latin typeface="Century Gothic" panose="020B0502020202020204" pitchFamily="34" charset="0"/>
              </a:rPr>
              <a:t>I can write clear and well-developed informative/explanatory texts on a variety of topics.</a:t>
            </a:r>
            <a:endParaRPr lang="en-US" sz="55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1575687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W.4.2.A</a:t>
            </a:r>
            <a:endParaRPr lang="en-US" sz="9600" dirty="0">
              <a:latin typeface="KG Sorry Not Sorry Chub" panose="02000506000000020004" pitchFamily="2" charset="0"/>
            </a:endParaRPr>
          </a:p>
        </p:txBody>
      </p:sp>
      <p:sp>
        <p:nvSpPr>
          <p:cNvPr id="9" name="Rectangle 8"/>
          <p:cNvSpPr/>
          <p:nvPr/>
        </p:nvSpPr>
        <p:spPr>
          <a:xfrm>
            <a:off x="6102496" y="5743130"/>
            <a:ext cx="3328658" cy="1477328"/>
          </a:xfrm>
          <a:prstGeom prst="rect">
            <a:avLst/>
          </a:prstGeom>
        </p:spPr>
        <p:txBody>
          <a:bodyPr wrap="square">
            <a:spAutoFit/>
          </a:bodyPr>
          <a:lstStyle/>
          <a:p>
            <a:pPr algn="ctr"/>
            <a:r>
              <a:rPr lang="en-US" sz="1800" dirty="0">
                <a:solidFill>
                  <a:schemeClr val="bg1"/>
                </a:solidFill>
                <a:latin typeface="Champagne &amp; Limousines" panose="020B0502020202020204" pitchFamily="34" charset="0"/>
                <a:ea typeface="Champagne &amp; Limousines" panose="020B0502020202020204" pitchFamily="34" charset="0"/>
              </a:rPr>
              <a:t>Introduce a topic clearly and group related information in paragraphs and sections; include </a:t>
            </a:r>
            <a:r>
              <a:rPr lang="en-US" sz="1800" dirty="0" smtClean="0">
                <a:solidFill>
                  <a:schemeClr val="bg1"/>
                </a:solidFill>
                <a:latin typeface="Champagne &amp; Limousines" panose="020B0502020202020204" pitchFamily="34" charset="0"/>
                <a:ea typeface="Champagne &amp; Limousines" panose="020B0502020202020204" pitchFamily="34" charset="0"/>
              </a:rPr>
              <a:t>formatting, </a:t>
            </a:r>
            <a:r>
              <a:rPr lang="en-US" sz="1800" dirty="0">
                <a:solidFill>
                  <a:schemeClr val="bg1"/>
                </a:solidFill>
                <a:latin typeface="Champagne &amp; Limousines" panose="020B0502020202020204" pitchFamily="34" charset="0"/>
                <a:ea typeface="Champagne &amp; Limousines" panose="020B0502020202020204" pitchFamily="34" charset="0"/>
              </a:rPr>
              <a:t>illustrations, and multimedia when useful to aiding comprehension</a:t>
            </a:r>
            <a:r>
              <a:rPr lang="en-US" sz="1800" dirty="0" smtClean="0">
                <a:solidFill>
                  <a:schemeClr val="bg1"/>
                </a:solidFill>
                <a:latin typeface="Champagne &amp; Limousines" panose="020B0502020202020204" pitchFamily="34" charset="0"/>
                <a:ea typeface="Champagne &amp; Limousines" panose="020B0502020202020204" pitchFamily="34" charset="0"/>
              </a:rPr>
              <a:t>.</a:t>
            </a:r>
            <a:endParaRPr lang="en-US" sz="1800" dirty="0">
              <a:solidFill>
                <a:schemeClr val="bg1"/>
              </a:solidFill>
              <a:latin typeface="Champagne &amp; Limousines" panose="020B0502020202020204" pitchFamily="34" charset="0"/>
              <a:ea typeface="Champagne &amp; Limousines" panose="020B0502020202020204" pitchFamily="34" charset="0"/>
            </a:endParaRPr>
          </a:p>
        </p:txBody>
      </p:sp>
      <p:sp>
        <p:nvSpPr>
          <p:cNvPr id="8" name="TextBox 7"/>
          <p:cNvSpPr txBox="1"/>
          <p:nvPr/>
        </p:nvSpPr>
        <p:spPr>
          <a:xfrm>
            <a:off x="1" y="150240"/>
            <a:ext cx="9601199" cy="1354217"/>
          </a:xfrm>
          <a:prstGeom prst="rect">
            <a:avLst/>
          </a:prstGeom>
          <a:noFill/>
        </p:spPr>
        <p:txBody>
          <a:bodyPr wrap="square" rtlCol="0">
            <a:spAutoFit/>
          </a:bodyPr>
          <a:lstStyle/>
          <a:p>
            <a:pPr algn="ctr"/>
            <a:r>
              <a:rPr lang="en-US" sz="8200" dirty="0" smtClean="0">
                <a:solidFill>
                  <a:schemeClr val="bg1"/>
                </a:solidFill>
                <a:latin typeface="KG Sorry Not Sorry Chub" panose="02000506000000020004" pitchFamily="2" charset="0"/>
                <a:ea typeface="AGSkinnyPants" panose="02000603000000000000" pitchFamily="2" charset="0"/>
              </a:rPr>
              <a:t>Informational Writing</a:t>
            </a:r>
            <a:endParaRPr lang="en-US" sz="8200" dirty="0">
              <a:solidFill>
                <a:schemeClr val="bg1"/>
              </a:solidFill>
              <a:latin typeface="KG Sorry Not Sorry Chub" panose="02000506000000020004" pitchFamily="2" charset="0"/>
              <a:ea typeface="AGSkinnyPants" panose="02000603000000000000" pitchFamily="2" charset="0"/>
            </a:endParaRPr>
          </a:p>
        </p:txBody>
      </p:sp>
      <p:sp>
        <p:nvSpPr>
          <p:cNvPr id="11" name="Rectangle 10"/>
          <p:cNvSpPr/>
          <p:nvPr/>
        </p:nvSpPr>
        <p:spPr>
          <a:xfrm>
            <a:off x="446049" y="1884856"/>
            <a:ext cx="8496474" cy="2631490"/>
          </a:xfrm>
          <a:prstGeom prst="rect">
            <a:avLst/>
          </a:prstGeom>
        </p:spPr>
        <p:txBody>
          <a:bodyPr wrap="square">
            <a:spAutoFit/>
          </a:bodyPr>
          <a:lstStyle/>
          <a:p>
            <a:r>
              <a:rPr lang="en-US" sz="5500" dirty="0" smtClean="0">
                <a:solidFill>
                  <a:schemeClr val="bg1"/>
                </a:solidFill>
                <a:latin typeface="Century Gothic" panose="020B0502020202020204" pitchFamily="34" charset="0"/>
              </a:rPr>
              <a:t>I can write an introduction that clearly introduces my topic.</a:t>
            </a:r>
            <a:endParaRPr lang="en-US" sz="55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6469977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W.4.2.A</a:t>
            </a:r>
            <a:endParaRPr lang="en-US" sz="9600" dirty="0">
              <a:latin typeface="KG Sorry Not Sorry Chub" panose="02000506000000020004" pitchFamily="2" charset="0"/>
            </a:endParaRPr>
          </a:p>
        </p:txBody>
      </p:sp>
      <p:sp>
        <p:nvSpPr>
          <p:cNvPr id="9" name="Rectangle 8"/>
          <p:cNvSpPr/>
          <p:nvPr/>
        </p:nvSpPr>
        <p:spPr>
          <a:xfrm>
            <a:off x="6102496" y="5743130"/>
            <a:ext cx="3328658" cy="1477328"/>
          </a:xfrm>
          <a:prstGeom prst="rect">
            <a:avLst/>
          </a:prstGeom>
        </p:spPr>
        <p:txBody>
          <a:bodyPr wrap="square">
            <a:spAutoFit/>
          </a:bodyPr>
          <a:lstStyle/>
          <a:p>
            <a:pPr algn="ctr"/>
            <a:r>
              <a:rPr lang="en-US" sz="1800" dirty="0">
                <a:solidFill>
                  <a:schemeClr val="bg1"/>
                </a:solidFill>
                <a:latin typeface="Champagne &amp; Limousines" panose="020B0502020202020204" pitchFamily="34" charset="0"/>
                <a:ea typeface="Champagne &amp; Limousines" panose="020B0502020202020204" pitchFamily="34" charset="0"/>
              </a:rPr>
              <a:t>Introduce a topic clearly and group related information in paragraphs and sections; include </a:t>
            </a:r>
            <a:r>
              <a:rPr lang="en-US" sz="1800" dirty="0" smtClean="0">
                <a:solidFill>
                  <a:schemeClr val="bg1"/>
                </a:solidFill>
                <a:latin typeface="Champagne &amp; Limousines" panose="020B0502020202020204" pitchFamily="34" charset="0"/>
                <a:ea typeface="Champagne &amp; Limousines" panose="020B0502020202020204" pitchFamily="34" charset="0"/>
              </a:rPr>
              <a:t>formatting, </a:t>
            </a:r>
            <a:r>
              <a:rPr lang="en-US" sz="1800" dirty="0">
                <a:solidFill>
                  <a:schemeClr val="bg1"/>
                </a:solidFill>
                <a:latin typeface="Champagne &amp; Limousines" panose="020B0502020202020204" pitchFamily="34" charset="0"/>
                <a:ea typeface="Champagne &amp; Limousines" panose="020B0502020202020204" pitchFamily="34" charset="0"/>
              </a:rPr>
              <a:t>illustrations, and multimedia when useful to aiding comprehension</a:t>
            </a:r>
            <a:r>
              <a:rPr lang="en-US" sz="1800" dirty="0" smtClean="0">
                <a:solidFill>
                  <a:schemeClr val="bg1"/>
                </a:solidFill>
                <a:latin typeface="Champagne &amp; Limousines" panose="020B0502020202020204" pitchFamily="34" charset="0"/>
                <a:ea typeface="Champagne &amp; Limousines" panose="020B0502020202020204" pitchFamily="34" charset="0"/>
              </a:rPr>
              <a:t>.</a:t>
            </a:r>
            <a:endParaRPr lang="en-US" sz="1800" dirty="0">
              <a:solidFill>
                <a:schemeClr val="bg1"/>
              </a:solidFill>
              <a:latin typeface="Champagne &amp; Limousines" panose="020B0502020202020204" pitchFamily="34" charset="0"/>
              <a:ea typeface="Champagne &amp; Limousines" panose="020B0502020202020204" pitchFamily="34" charset="0"/>
            </a:endParaRPr>
          </a:p>
        </p:txBody>
      </p:sp>
      <p:sp>
        <p:nvSpPr>
          <p:cNvPr id="8" name="TextBox 7"/>
          <p:cNvSpPr txBox="1"/>
          <p:nvPr/>
        </p:nvSpPr>
        <p:spPr>
          <a:xfrm>
            <a:off x="1" y="150240"/>
            <a:ext cx="9601199" cy="1354217"/>
          </a:xfrm>
          <a:prstGeom prst="rect">
            <a:avLst/>
          </a:prstGeom>
          <a:noFill/>
        </p:spPr>
        <p:txBody>
          <a:bodyPr wrap="square" rtlCol="0">
            <a:spAutoFit/>
          </a:bodyPr>
          <a:lstStyle/>
          <a:p>
            <a:pPr algn="ctr"/>
            <a:r>
              <a:rPr lang="en-US" sz="8200" dirty="0" smtClean="0">
                <a:solidFill>
                  <a:schemeClr val="bg1"/>
                </a:solidFill>
                <a:latin typeface="KG Sorry Not Sorry Chub" panose="02000506000000020004" pitchFamily="2" charset="0"/>
                <a:ea typeface="AGSkinnyPants" panose="02000603000000000000" pitchFamily="2" charset="0"/>
              </a:rPr>
              <a:t>Informational Writing</a:t>
            </a:r>
            <a:endParaRPr lang="en-US" sz="8200" dirty="0">
              <a:solidFill>
                <a:schemeClr val="bg1"/>
              </a:solidFill>
              <a:latin typeface="KG Sorry Not Sorry Chub" panose="02000506000000020004" pitchFamily="2" charset="0"/>
              <a:ea typeface="AGSkinnyPants" panose="02000603000000000000" pitchFamily="2" charset="0"/>
            </a:endParaRPr>
          </a:p>
        </p:txBody>
      </p:sp>
      <p:sp>
        <p:nvSpPr>
          <p:cNvPr id="11" name="Rectangle 10"/>
          <p:cNvSpPr/>
          <p:nvPr/>
        </p:nvSpPr>
        <p:spPr>
          <a:xfrm>
            <a:off x="446049" y="1884856"/>
            <a:ext cx="8496474" cy="3477875"/>
          </a:xfrm>
          <a:prstGeom prst="rect">
            <a:avLst/>
          </a:prstGeom>
        </p:spPr>
        <p:txBody>
          <a:bodyPr wrap="square">
            <a:spAutoFit/>
          </a:bodyPr>
          <a:lstStyle/>
          <a:p>
            <a:r>
              <a:rPr lang="en-US" sz="5500" dirty="0" smtClean="0">
                <a:solidFill>
                  <a:schemeClr val="bg1"/>
                </a:solidFill>
                <a:latin typeface="Century Gothic" panose="020B0502020202020204" pitchFamily="34" charset="0"/>
              </a:rPr>
              <a:t>I can group related information in paragraphs and sections.</a:t>
            </a:r>
            <a:endParaRPr lang="en-US" sz="55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9682731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W.4.2.A</a:t>
            </a:r>
            <a:endParaRPr lang="en-US" sz="9600" dirty="0">
              <a:latin typeface="KG Sorry Not Sorry Chub" panose="02000506000000020004" pitchFamily="2" charset="0"/>
            </a:endParaRPr>
          </a:p>
        </p:txBody>
      </p:sp>
      <p:sp>
        <p:nvSpPr>
          <p:cNvPr id="8" name="TextBox 7"/>
          <p:cNvSpPr txBox="1"/>
          <p:nvPr/>
        </p:nvSpPr>
        <p:spPr>
          <a:xfrm>
            <a:off x="1" y="150240"/>
            <a:ext cx="9601199" cy="1354217"/>
          </a:xfrm>
          <a:prstGeom prst="rect">
            <a:avLst/>
          </a:prstGeom>
          <a:noFill/>
        </p:spPr>
        <p:txBody>
          <a:bodyPr wrap="square" rtlCol="0">
            <a:spAutoFit/>
          </a:bodyPr>
          <a:lstStyle/>
          <a:p>
            <a:pPr algn="ctr"/>
            <a:r>
              <a:rPr lang="en-US" sz="8200" dirty="0" smtClean="0">
                <a:solidFill>
                  <a:schemeClr val="bg1"/>
                </a:solidFill>
                <a:latin typeface="KG Sorry Not Sorry Chub" panose="02000506000000020004" pitchFamily="2" charset="0"/>
                <a:ea typeface="AGSkinnyPants" panose="02000603000000000000" pitchFamily="2" charset="0"/>
              </a:rPr>
              <a:t>Informational Writing</a:t>
            </a:r>
            <a:endParaRPr lang="en-US" sz="8200" dirty="0">
              <a:solidFill>
                <a:schemeClr val="bg1"/>
              </a:solidFill>
              <a:latin typeface="KG Sorry Not Sorry Chub" panose="02000506000000020004" pitchFamily="2" charset="0"/>
              <a:ea typeface="AGSkinnyPants" panose="02000603000000000000" pitchFamily="2" charset="0"/>
            </a:endParaRPr>
          </a:p>
        </p:txBody>
      </p:sp>
      <p:sp>
        <p:nvSpPr>
          <p:cNvPr id="11" name="Rectangle 10"/>
          <p:cNvSpPr/>
          <p:nvPr/>
        </p:nvSpPr>
        <p:spPr>
          <a:xfrm>
            <a:off x="436326" y="1824982"/>
            <a:ext cx="8496474" cy="3477875"/>
          </a:xfrm>
          <a:prstGeom prst="rect">
            <a:avLst/>
          </a:prstGeom>
        </p:spPr>
        <p:txBody>
          <a:bodyPr wrap="square">
            <a:spAutoFit/>
          </a:bodyPr>
          <a:lstStyle/>
          <a:p>
            <a:r>
              <a:rPr lang="en-US" sz="5500" dirty="0" smtClean="0">
                <a:solidFill>
                  <a:schemeClr val="bg1"/>
                </a:solidFill>
                <a:latin typeface="Century Gothic" panose="020B0502020202020204" pitchFamily="34" charset="0"/>
              </a:rPr>
              <a:t>I can use text features, formatting, illustrations, and multimedia to support my writing.</a:t>
            </a:r>
            <a:endParaRPr lang="en-US" sz="5500" dirty="0">
              <a:solidFill>
                <a:schemeClr val="bg1"/>
              </a:solidFill>
              <a:latin typeface="Century Gothic" panose="020B0502020202020204" pitchFamily="34" charset="0"/>
            </a:endParaRPr>
          </a:p>
        </p:txBody>
      </p:sp>
      <p:sp>
        <p:nvSpPr>
          <p:cNvPr id="10" name="Rectangle 9"/>
          <p:cNvSpPr/>
          <p:nvPr/>
        </p:nvSpPr>
        <p:spPr>
          <a:xfrm>
            <a:off x="6102496" y="5743130"/>
            <a:ext cx="3328658" cy="1477328"/>
          </a:xfrm>
          <a:prstGeom prst="rect">
            <a:avLst/>
          </a:prstGeom>
        </p:spPr>
        <p:txBody>
          <a:bodyPr wrap="square">
            <a:spAutoFit/>
          </a:bodyPr>
          <a:lstStyle/>
          <a:p>
            <a:pPr algn="ctr"/>
            <a:r>
              <a:rPr lang="en-US" sz="1800" dirty="0">
                <a:solidFill>
                  <a:schemeClr val="bg1"/>
                </a:solidFill>
                <a:latin typeface="Champagne &amp; Limousines" panose="020B0502020202020204" pitchFamily="34" charset="0"/>
                <a:ea typeface="Champagne &amp; Limousines" panose="020B0502020202020204" pitchFamily="34" charset="0"/>
              </a:rPr>
              <a:t>Introduce a topic clearly and group related information in paragraphs and sections; include </a:t>
            </a:r>
            <a:r>
              <a:rPr lang="en-US" sz="1800" dirty="0" smtClean="0">
                <a:solidFill>
                  <a:schemeClr val="bg1"/>
                </a:solidFill>
                <a:latin typeface="Champagne &amp; Limousines" panose="020B0502020202020204" pitchFamily="34" charset="0"/>
                <a:ea typeface="Champagne &amp; Limousines" panose="020B0502020202020204" pitchFamily="34" charset="0"/>
              </a:rPr>
              <a:t>formatting, </a:t>
            </a:r>
            <a:r>
              <a:rPr lang="en-US" sz="1800" dirty="0">
                <a:solidFill>
                  <a:schemeClr val="bg1"/>
                </a:solidFill>
                <a:latin typeface="Champagne &amp; Limousines" panose="020B0502020202020204" pitchFamily="34" charset="0"/>
                <a:ea typeface="Champagne &amp; Limousines" panose="020B0502020202020204" pitchFamily="34" charset="0"/>
              </a:rPr>
              <a:t>illustrations, and multimedia when useful to aiding comprehension</a:t>
            </a:r>
            <a:r>
              <a:rPr lang="en-US" sz="1800" dirty="0" smtClean="0">
                <a:solidFill>
                  <a:schemeClr val="bg1"/>
                </a:solidFill>
                <a:latin typeface="Champagne &amp; Limousines" panose="020B0502020202020204" pitchFamily="34" charset="0"/>
                <a:ea typeface="Champagne &amp; Limousines" panose="020B0502020202020204" pitchFamily="34" charset="0"/>
              </a:rPr>
              <a:t>.</a:t>
            </a:r>
            <a:endParaRPr lang="en-US" sz="1800" dirty="0">
              <a:solidFill>
                <a:schemeClr val="bg1"/>
              </a:solidFill>
              <a:latin typeface="Champagne &amp; Limousines" panose="020B0502020202020204" pitchFamily="34" charset="0"/>
              <a:ea typeface="Champagne &amp; Limousines" panose="020B0502020202020204" pitchFamily="34" charset="0"/>
            </a:endParaRPr>
          </a:p>
        </p:txBody>
      </p:sp>
    </p:spTree>
    <p:extLst>
      <p:ext uri="{BB962C8B-B14F-4D97-AF65-F5344CB8AC3E}">
        <p14:creationId xmlns:p14="http://schemas.microsoft.com/office/powerpoint/2010/main" val="6335499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W.4.2.B</a:t>
            </a:r>
            <a:endParaRPr lang="en-US" sz="9600" dirty="0">
              <a:latin typeface="KG Sorry Not Sorry Chub" panose="02000506000000020004" pitchFamily="2" charset="0"/>
            </a:endParaRPr>
          </a:p>
        </p:txBody>
      </p:sp>
      <p:sp>
        <p:nvSpPr>
          <p:cNvPr id="9" name="Rectangle 8"/>
          <p:cNvSpPr/>
          <p:nvPr/>
        </p:nvSpPr>
        <p:spPr>
          <a:xfrm>
            <a:off x="6085778" y="5830812"/>
            <a:ext cx="3328658" cy="1477328"/>
          </a:xfrm>
          <a:prstGeom prst="rect">
            <a:avLst/>
          </a:prstGeom>
        </p:spPr>
        <p:txBody>
          <a:bodyPr wrap="square">
            <a:spAutoFit/>
          </a:bodyPr>
          <a:lstStyle/>
          <a:p>
            <a:pPr algn="ctr"/>
            <a:r>
              <a:rPr lang="en-US" sz="1800" dirty="0">
                <a:solidFill>
                  <a:schemeClr val="bg1"/>
                </a:solidFill>
                <a:latin typeface="Champagne &amp; Limousines" panose="020B0502020202020204" pitchFamily="34" charset="0"/>
                <a:ea typeface="Champagne &amp; Limousines" panose="020B0502020202020204" pitchFamily="34" charset="0"/>
              </a:rPr>
              <a:t>Develop the topic with facts, definitions, concrete details, quotations, or other information and examples related to the topic.</a:t>
            </a:r>
          </a:p>
          <a:p>
            <a:pPr algn="ctr"/>
            <a:endParaRPr lang="en-US" sz="1800" dirty="0">
              <a:solidFill>
                <a:schemeClr val="bg1"/>
              </a:solidFill>
              <a:latin typeface="Champagne &amp; Limousines" panose="020B0502020202020204" pitchFamily="34" charset="0"/>
              <a:ea typeface="Champagne &amp; Limousines" panose="020B0502020202020204" pitchFamily="34" charset="0"/>
            </a:endParaRPr>
          </a:p>
        </p:txBody>
      </p:sp>
      <p:sp>
        <p:nvSpPr>
          <p:cNvPr id="8" name="TextBox 7"/>
          <p:cNvSpPr txBox="1"/>
          <p:nvPr/>
        </p:nvSpPr>
        <p:spPr>
          <a:xfrm>
            <a:off x="1" y="150240"/>
            <a:ext cx="9601199" cy="1354217"/>
          </a:xfrm>
          <a:prstGeom prst="rect">
            <a:avLst/>
          </a:prstGeom>
          <a:noFill/>
        </p:spPr>
        <p:txBody>
          <a:bodyPr wrap="square" rtlCol="0">
            <a:spAutoFit/>
          </a:bodyPr>
          <a:lstStyle/>
          <a:p>
            <a:pPr algn="ctr"/>
            <a:r>
              <a:rPr lang="en-US" sz="8200" dirty="0" smtClean="0">
                <a:solidFill>
                  <a:schemeClr val="bg1"/>
                </a:solidFill>
                <a:latin typeface="KG Sorry Not Sorry Chub" panose="02000506000000020004" pitchFamily="2" charset="0"/>
                <a:ea typeface="AGSkinnyPants" panose="02000603000000000000" pitchFamily="2" charset="0"/>
              </a:rPr>
              <a:t>Informational Writing</a:t>
            </a:r>
            <a:endParaRPr lang="en-US" sz="8200" dirty="0">
              <a:solidFill>
                <a:schemeClr val="bg1"/>
              </a:solidFill>
              <a:latin typeface="KG Sorry Not Sorry Chub" panose="02000506000000020004" pitchFamily="2" charset="0"/>
              <a:ea typeface="AGSkinnyPants" panose="02000603000000000000" pitchFamily="2" charset="0"/>
            </a:endParaRPr>
          </a:p>
        </p:txBody>
      </p:sp>
      <p:sp>
        <p:nvSpPr>
          <p:cNvPr id="11" name="Rectangle 10"/>
          <p:cNvSpPr/>
          <p:nvPr/>
        </p:nvSpPr>
        <p:spPr>
          <a:xfrm>
            <a:off x="446049" y="1861152"/>
            <a:ext cx="8496474" cy="3477875"/>
          </a:xfrm>
          <a:prstGeom prst="rect">
            <a:avLst/>
          </a:prstGeom>
        </p:spPr>
        <p:txBody>
          <a:bodyPr wrap="square">
            <a:spAutoFit/>
          </a:bodyPr>
          <a:lstStyle/>
          <a:p>
            <a:r>
              <a:rPr lang="en-US" sz="5500" dirty="0" smtClean="0">
                <a:solidFill>
                  <a:schemeClr val="bg1"/>
                </a:solidFill>
                <a:latin typeface="Century Gothic" panose="020B0502020202020204" pitchFamily="34" charset="0"/>
              </a:rPr>
              <a:t>I can include facts, definitions, concrete details, and examples to support my topic.</a:t>
            </a:r>
            <a:endParaRPr lang="en-US" sz="55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7855009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W.4.2.C</a:t>
            </a:r>
            <a:endParaRPr lang="en-US" sz="9600" dirty="0">
              <a:latin typeface="KG Sorry Not Sorry Chub" panose="02000506000000020004" pitchFamily="2" charset="0"/>
            </a:endParaRPr>
          </a:p>
        </p:txBody>
      </p:sp>
      <p:sp>
        <p:nvSpPr>
          <p:cNvPr id="9" name="Rectangle 8"/>
          <p:cNvSpPr/>
          <p:nvPr/>
        </p:nvSpPr>
        <p:spPr>
          <a:xfrm>
            <a:off x="6102496" y="6104735"/>
            <a:ext cx="3328658" cy="1015663"/>
          </a:xfrm>
          <a:prstGeom prst="rect">
            <a:avLst/>
          </a:prstGeom>
        </p:spPr>
        <p:txBody>
          <a:bodyPr wrap="square">
            <a:spAutoFit/>
          </a:bodyPr>
          <a:lstStyle/>
          <a:p>
            <a:pPr algn="ctr"/>
            <a:r>
              <a:rPr lang="en-US" sz="2000" dirty="0">
                <a:solidFill>
                  <a:schemeClr val="bg1"/>
                </a:solidFill>
                <a:latin typeface="Champagne &amp; Limousines" panose="020B0502020202020204" pitchFamily="34" charset="0"/>
                <a:ea typeface="Champagne &amp; Limousines" panose="020B0502020202020204" pitchFamily="34" charset="0"/>
              </a:rPr>
              <a:t>Link ideas within categories of information using words and </a:t>
            </a:r>
            <a:r>
              <a:rPr lang="en-US" sz="2000" dirty="0" smtClean="0">
                <a:solidFill>
                  <a:schemeClr val="bg1"/>
                </a:solidFill>
                <a:latin typeface="Champagne &amp; Limousines" panose="020B0502020202020204" pitchFamily="34" charset="0"/>
                <a:ea typeface="Champagne &amp; Limousines" panose="020B0502020202020204" pitchFamily="34" charset="0"/>
              </a:rPr>
              <a:t>phrases.</a:t>
            </a:r>
            <a:endParaRPr lang="en-US" sz="2000" dirty="0">
              <a:solidFill>
                <a:schemeClr val="bg1"/>
              </a:solidFill>
              <a:latin typeface="Champagne &amp; Limousines" panose="020B0502020202020204" pitchFamily="34" charset="0"/>
              <a:ea typeface="Champagne &amp; Limousines" panose="020B0502020202020204" pitchFamily="34" charset="0"/>
            </a:endParaRPr>
          </a:p>
        </p:txBody>
      </p:sp>
      <p:sp>
        <p:nvSpPr>
          <p:cNvPr id="8" name="TextBox 7"/>
          <p:cNvSpPr txBox="1"/>
          <p:nvPr/>
        </p:nvSpPr>
        <p:spPr>
          <a:xfrm>
            <a:off x="1" y="150240"/>
            <a:ext cx="9601199" cy="1354217"/>
          </a:xfrm>
          <a:prstGeom prst="rect">
            <a:avLst/>
          </a:prstGeom>
          <a:noFill/>
        </p:spPr>
        <p:txBody>
          <a:bodyPr wrap="square" rtlCol="0">
            <a:spAutoFit/>
          </a:bodyPr>
          <a:lstStyle/>
          <a:p>
            <a:pPr algn="ctr"/>
            <a:r>
              <a:rPr lang="en-US" sz="8200" dirty="0" smtClean="0">
                <a:solidFill>
                  <a:schemeClr val="bg1"/>
                </a:solidFill>
                <a:latin typeface="KG Sorry Not Sorry Chub" panose="02000506000000020004" pitchFamily="2" charset="0"/>
                <a:ea typeface="AGSkinnyPants" panose="02000603000000000000" pitchFamily="2" charset="0"/>
              </a:rPr>
              <a:t>Informational Writing</a:t>
            </a:r>
            <a:endParaRPr lang="en-US" sz="8200" dirty="0">
              <a:solidFill>
                <a:schemeClr val="bg1"/>
              </a:solidFill>
              <a:latin typeface="KG Sorry Not Sorry Chub" panose="02000506000000020004" pitchFamily="2" charset="0"/>
              <a:ea typeface="AGSkinnyPants" panose="02000603000000000000" pitchFamily="2" charset="0"/>
            </a:endParaRPr>
          </a:p>
        </p:txBody>
      </p:sp>
      <p:sp>
        <p:nvSpPr>
          <p:cNvPr id="11" name="Rectangle 10"/>
          <p:cNvSpPr/>
          <p:nvPr/>
        </p:nvSpPr>
        <p:spPr>
          <a:xfrm>
            <a:off x="446049" y="1861152"/>
            <a:ext cx="8496474" cy="3477875"/>
          </a:xfrm>
          <a:prstGeom prst="rect">
            <a:avLst/>
          </a:prstGeom>
        </p:spPr>
        <p:txBody>
          <a:bodyPr wrap="square">
            <a:spAutoFit/>
          </a:bodyPr>
          <a:lstStyle/>
          <a:p>
            <a:r>
              <a:rPr lang="en-US" sz="5500" dirty="0" smtClean="0">
                <a:solidFill>
                  <a:schemeClr val="bg1"/>
                </a:solidFill>
                <a:latin typeface="Century Gothic" panose="020B0502020202020204" pitchFamily="34" charset="0"/>
              </a:rPr>
              <a:t>I can use transition words and phrases to link ideas within categories.</a:t>
            </a:r>
            <a:endParaRPr lang="en-US" sz="55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4111005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W.4.2.D</a:t>
            </a:r>
            <a:endParaRPr lang="en-US" sz="9600" dirty="0">
              <a:latin typeface="KG Sorry Not Sorry Chub" panose="02000506000000020004" pitchFamily="2" charset="0"/>
            </a:endParaRPr>
          </a:p>
        </p:txBody>
      </p:sp>
      <p:sp>
        <p:nvSpPr>
          <p:cNvPr id="9" name="Rectangle 8"/>
          <p:cNvSpPr/>
          <p:nvPr/>
        </p:nvSpPr>
        <p:spPr>
          <a:xfrm>
            <a:off x="6085778" y="6056280"/>
            <a:ext cx="3328658" cy="1200329"/>
          </a:xfrm>
          <a:prstGeom prst="rect">
            <a:avLst/>
          </a:prstGeom>
        </p:spPr>
        <p:txBody>
          <a:bodyPr wrap="square">
            <a:spAutoFit/>
          </a:bodyPr>
          <a:lstStyle/>
          <a:p>
            <a:pPr algn="ctr"/>
            <a:r>
              <a:rPr lang="en-US" sz="1800" dirty="0">
                <a:solidFill>
                  <a:schemeClr val="bg1"/>
                </a:solidFill>
                <a:latin typeface="Champagne &amp; Limousines" panose="020B0502020202020204" pitchFamily="34" charset="0"/>
                <a:ea typeface="Champagne &amp; Limousines" panose="020B0502020202020204" pitchFamily="34" charset="0"/>
              </a:rPr>
              <a:t>Use precise language and domain-specific vocabulary to inform about or explain the topic.</a:t>
            </a:r>
          </a:p>
          <a:p>
            <a:pPr algn="ctr"/>
            <a:endParaRPr lang="en-US" sz="1800" dirty="0">
              <a:solidFill>
                <a:schemeClr val="bg1"/>
              </a:solidFill>
              <a:latin typeface="Champagne &amp; Limousines" panose="020B0502020202020204" pitchFamily="34" charset="0"/>
              <a:ea typeface="Champagne &amp; Limousines" panose="020B0502020202020204" pitchFamily="34" charset="0"/>
            </a:endParaRPr>
          </a:p>
        </p:txBody>
      </p:sp>
      <p:sp>
        <p:nvSpPr>
          <p:cNvPr id="8" name="TextBox 7"/>
          <p:cNvSpPr txBox="1"/>
          <p:nvPr/>
        </p:nvSpPr>
        <p:spPr>
          <a:xfrm>
            <a:off x="1" y="150240"/>
            <a:ext cx="9601199" cy="1354217"/>
          </a:xfrm>
          <a:prstGeom prst="rect">
            <a:avLst/>
          </a:prstGeom>
          <a:noFill/>
        </p:spPr>
        <p:txBody>
          <a:bodyPr wrap="square" rtlCol="0">
            <a:spAutoFit/>
          </a:bodyPr>
          <a:lstStyle/>
          <a:p>
            <a:pPr algn="ctr"/>
            <a:r>
              <a:rPr lang="en-US" sz="8200" dirty="0" smtClean="0">
                <a:solidFill>
                  <a:schemeClr val="bg1"/>
                </a:solidFill>
                <a:latin typeface="KG Sorry Not Sorry Chub" panose="02000506000000020004" pitchFamily="2" charset="0"/>
                <a:ea typeface="AGSkinnyPants" panose="02000603000000000000" pitchFamily="2" charset="0"/>
              </a:rPr>
              <a:t>Informational Writing</a:t>
            </a:r>
            <a:endParaRPr lang="en-US" sz="8200" dirty="0">
              <a:solidFill>
                <a:schemeClr val="bg1"/>
              </a:solidFill>
              <a:latin typeface="KG Sorry Not Sorry Chub" panose="02000506000000020004" pitchFamily="2" charset="0"/>
              <a:ea typeface="AGSkinnyPants" panose="02000603000000000000" pitchFamily="2" charset="0"/>
            </a:endParaRPr>
          </a:p>
        </p:txBody>
      </p:sp>
      <p:sp>
        <p:nvSpPr>
          <p:cNvPr id="11" name="Rectangle 10"/>
          <p:cNvSpPr/>
          <p:nvPr/>
        </p:nvSpPr>
        <p:spPr>
          <a:xfrm>
            <a:off x="446049" y="1861152"/>
            <a:ext cx="8496474" cy="3477875"/>
          </a:xfrm>
          <a:prstGeom prst="rect">
            <a:avLst/>
          </a:prstGeom>
        </p:spPr>
        <p:txBody>
          <a:bodyPr wrap="square">
            <a:spAutoFit/>
          </a:bodyPr>
          <a:lstStyle/>
          <a:p>
            <a:r>
              <a:rPr lang="en-US" sz="5500" dirty="0" smtClean="0">
                <a:solidFill>
                  <a:schemeClr val="bg1"/>
                </a:solidFill>
                <a:latin typeface="Century Gothic" panose="020B0502020202020204" pitchFamily="34" charset="0"/>
              </a:rPr>
              <a:t>I can use clear and specific vocabulary and terms to explain my topic.</a:t>
            </a:r>
            <a:endParaRPr lang="en-US" sz="55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4114149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W.4.2.E</a:t>
            </a:r>
            <a:endParaRPr lang="en-US" sz="9600" dirty="0">
              <a:latin typeface="KG Sorry Not Sorry Chub" panose="02000506000000020004" pitchFamily="2" charset="0"/>
            </a:endParaRPr>
          </a:p>
        </p:txBody>
      </p:sp>
      <p:sp>
        <p:nvSpPr>
          <p:cNvPr id="9" name="Rectangle 8"/>
          <p:cNvSpPr/>
          <p:nvPr/>
        </p:nvSpPr>
        <p:spPr>
          <a:xfrm>
            <a:off x="6085778" y="6215160"/>
            <a:ext cx="3328658" cy="1200329"/>
          </a:xfrm>
          <a:prstGeom prst="rect">
            <a:avLst/>
          </a:prstGeom>
        </p:spPr>
        <p:txBody>
          <a:bodyPr wrap="square">
            <a:spAutoFit/>
          </a:bodyPr>
          <a:lstStyle/>
          <a:p>
            <a:pPr algn="ctr"/>
            <a:r>
              <a:rPr lang="en-US" sz="1800" dirty="0">
                <a:solidFill>
                  <a:schemeClr val="bg1"/>
                </a:solidFill>
                <a:latin typeface="Champagne &amp; Limousines" panose="020B0502020202020204" pitchFamily="34" charset="0"/>
                <a:ea typeface="Champagne &amp; Limousines" panose="020B0502020202020204" pitchFamily="34" charset="0"/>
              </a:rPr>
              <a:t>Provide a concluding statement or section related to the information or explanation presented.</a:t>
            </a:r>
          </a:p>
          <a:p>
            <a:pPr algn="ctr"/>
            <a:endParaRPr lang="en-US" sz="1800" dirty="0">
              <a:solidFill>
                <a:schemeClr val="bg1"/>
              </a:solidFill>
              <a:latin typeface="Champagne &amp; Limousines" panose="020B0502020202020204" pitchFamily="34" charset="0"/>
              <a:ea typeface="Champagne &amp; Limousines" panose="020B0502020202020204" pitchFamily="34" charset="0"/>
            </a:endParaRPr>
          </a:p>
        </p:txBody>
      </p:sp>
      <p:sp>
        <p:nvSpPr>
          <p:cNvPr id="8" name="TextBox 7"/>
          <p:cNvSpPr txBox="1"/>
          <p:nvPr/>
        </p:nvSpPr>
        <p:spPr>
          <a:xfrm>
            <a:off x="1" y="150240"/>
            <a:ext cx="9601199" cy="1354217"/>
          </a:xfrm>
          <a:prstGeom prst="rect">
            <a:avLst/>
          </a:prstGeom>
          <a:noFill/>
        </p:spPr>
        <p:txBody>
          <a:bodyPr wrap="square" rtlCol="0">
            <a:spAutoFit/>
          </a:bodyPr>
          <a:lstStyle/>
          <a:p>
            <a:pPr algn="ctr"/>
            <a:r>
              <a:rPr lang="en-US" sz="8200" dirty="0" smtClean="0">
                <a:solidFill>
                  <a:schemeClr val="bg1"/>
                </a:solidFill>
                <a:latin typeface="KG Sorry Not Sorry Chub" panose="02000506000000020004" pitchFamily="2" charset="0"/>
                <a:ea typeface="AGSkinnyPants" panose="02000603000000000000" pitchFamily="2" charset="0"/>
              </a:rPr>
              <a:t>Informational Writing</a:t>
            </a:r>
            <a:endParaRPr lang="en-US" sz="8200" dirty="0">
              <a:solidFill>
                <a:schemeClr val="bg1"/>
              </a:solidFill>
              <a:latin typeface="KG Sorry Not Sorry Chub" panose="02000506000000020004" pitchFamily="2" charset="0"/>
              <a:ea typeface="AGSkinnyPants" panose="02000603000000000000" pitchFamily="2" charset="0"/>
            </a:endParaRPr>
          </a:p>
        </p:txBody>
      </p:sp>
      <p:sp>
        <p:nvSpPr>
          <p:cNvPr id="11" name="Rectangle 10"/>
          <p:cNvSpPr/>
          <p:nvPr/>
        </p:nvSpPr>
        <p:spPr>
          <a:xfrm>
            <a:off x="446049" y="1861152"/>
            <a:ext cx="8496474" cy="2631490"/>
          </a:xfrm>
          <a:prstGeom prst="rect">
            <a:avLst/>
          </a:prstGeom>
        </p:spPr>
        <p:txBody>
          <a:bodyPr wrap="square">
            <a:spAutoFit/>
          </a:bodyPr>
          <a:lstStyle/>
          <a:p>
            <a:r>
              <a:rPr lang="en-US" sz="5500" dirty="0" smtClean="0">
                <a:solidFill>
                  <a:schemeClr val="bg1"/>
                </a:solidFill>
                <a:latin typeface="Century Gothic" panose="020B0502020202020204" pitchFamily="34" charset="0"/>
              </a:rPr>
              <a:t>I can write a concluding statement or section that supports my topic.</a:t>
            </a:r>
            <a:endParaRPr lang="en-US" sz="55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4010343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RL.4.2</a:t>
            </a:r>
            <a:endParaRPr lang="en-US" sz="9600" dirty="0">
              <a:latin typeface="KG Sorry Not Sorry Chub" panose="02000506000000020004" pitchFamily="2" charset="0"/>
            </a:endParaRPr>
          </a:p>
        </p:txBody>
      </p:sp>
      <p:sp>
        <p:nvSpPr>
          <p:cNvPr id="9" name="Rectangle 8"/>
          <p:cNvSpPr/>
          <p:nvPr/>
        </p:nvSpPr>
        <p:spPr>
          <a:xfrm>
            <a:off x="6244684" y="6068735"/>
            <a:ext cx="3044282" cy="970843"/>
          </a:xfrm>
          <a:prstGeom prst="rect">
            <a:avLst/>
          </a:prstGeom>
        </p:spPr>
        <p:txBody>
          <a:bodyPr wrap="square">
            <a:spAutoFit/>
          </a:bodyPr>
          <a:lstStyle/>
          <a:p>
            <a:pPr algn="ctr"/>
            <a:r>
              <a:rPr lang="en-US" dirty="0">
                <a:solidFill>
                  <a:schemeClr val="bg1"/>
                </a:solidFill>
                <a:latin typeface="Champagne &amp; Limousines" panose="020B0502020202020204" pitchFamily="34" charset="0"/>
                <a:ea typeface="Champagne &amp; Limousines" panose="020B0502020202020204" pitchFamily="34" charset="0"/>
              </a:rPr>
              <a:t>Determine a theme of a story, drama, or poem from details in the text; summarize the text.</a:t>
            </a:r>
          </a:p>
        </p:txBody>
      </p:sp>
      <p:sp>
        <p:nvSpPr>
          <p:cNvPr id="10" name="Rectangle 9"/>
          <p:cNvSpPr/>
          <p:nvPr/>
        </p:nvSpPr>
        <p:spPr>
          <a:xfrm>
            <a:off x="299617" y="1912314"/>
            <a:ext cx="8616593" cy="3477875"/>
          </a:xfrm>
          <a:prstGeom prst="rect">
            <a:avLst/>
          </a:prstGeom>
        </p:spPr>
        <p:txBody>
          <a:bodyPr wrap="square">
            <a:spAutoFit/>
          </a:bodyPr>
          <a:lstStyle/>
          <a:p>
            <a:r>
              <a:rPr lang="en-US" sz="5500" dirty="0" smtClean="0">
                <a:solidFill>
                  <a:schemeClr val="bg1"/>
                </a:solidFill>
                <a:latin typeface="Century Gothic" panose="020B0502020202020204" pitchFamily="34" charset="0"/>
              </a:rPr>
              <a:t>I can determine the theme of a text and use evidence from the text to support the theme.</a:t>
            </a:r>
          </a:p>
        </p:txBody>
      </p:sp>
      <p:sp>
        <p:nvSpPr>
          <p:cNvPr id="11" name="TextBox 10"/>
          <p:cNvSpPr txBox="1"/>
          <p:nvPr/>
        </p:nvSpPr>
        <p:spPr>
          <a:xfrm>
            <a:off x="1" y="342654"/>
            <a:ext cx="9601199" cy="1569660"/>
          </a:xfrm>
          <a:prstGeom prst="rect">
            <a:avLst/>
          </a:prstGeom>
          <a:noFill/>
        </p:spPr>
        <p:txBody>
          <a:bodyPr wrap="square" rtlCol="0">
            <a:spAutoFit/>
          </a:bodyPr>
          <a:lstStyle/>
          <a:p>
            <a:pPr algn="ctr"/>
            <a:r>
              <a:rPr lang="en-US" sz="9600" dirty="0" smtClean="0">
                <a:solidFill>
                  <a:schemeClr val="bg1"/>
                </a:solidFill>
                <a:latin typeface="KG Sorry Not Sorry Chub" pitchFamily="2" charset="0"/>
                <a:ea typeface="AGSkinnyPants" panose="02000603000000000000" pitchFamily="2" charset="0"/>
              </a:rPr>
              <a:t>Themes in literature</a:t>
            </a:r>
            <a:endParaRPr lang="en-US" sz="9600" dirty="0">
              <a:solidFill>
                <a:schemeClr val="bg1"/>
              </a:solidFill>
              <a:latin typeface="KG Sorry Not Sorry Chub" pitchFamily="2" charset="0"/>
              <a:ea typeface="AGSkinnyPants" panose="02000603000000000000" pitchFamily="2" charset="0"/>
            </a:endParaRPr>
          </a:p>
        </p:txBody>
      </p:sp>
    </p:spTree>
    <p:extLst>
      <p:ext uri="{BB962C8B-B14F-4D97-AF65-F5344CB8AC3E}">
        <p14:creationId xmlns:p14="http://schemas.microsoft.com/office/powerpoint/2010/main" val="30535452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W.4.3</a:t>
            </a:r>
            <a:endParaRPr lang="en-US" sz="9600" dirty="0">
              <a:latin typeface="KG Sorry Not Sorry Chub" panose="02000506000000020004" pitchFamily="2" charset="0"/>
            </a:endParaRPr>
          </a:p>
        </p:txBody>
      </p:sp>
      <p:sp>
        <p:nvSpPr>
          <p:cNvPr id="8" name="TextBox 7"/>
          <p:cNvSpPr txBox="1"/>
          <p:nvPr/>
        </p:nvSpPr>
        <p:spPr>
          <a:xfrm>
            <a:off x="1" y="150240"/>
            <a:ext cx="9601199" cy="1569660"/>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ea typeface="AGSkinnyPants" panose="02000603000000000000" pitchFamily="2" charset="0"/>
              </a:rPr>
              <a:t>Narrative Writing</a:t>
            </a:r>
            <a:endParaRPr lang="en-US" sz="9600" dirty="0">
              <a:solidFill>
                <a:schemeClr val="bg1"/>
              </a:solidFill>
              <a:latin typeface="KG Sorry Not Sorry Chub" panose="02000506000000020004" pitchFamily="2" charset="0"/>
              <a:ea typeface="AGSkinnyPants" panose="02000603000000000000" pitchFamily="2" charset="0"/>
            </a:endParaRPr>
          </a:p>
        </p:txBody>
      </p:sp>
      <p:sp>
        <p:nvSpPr>
          <p:cNvPr id="10" name="Rectangle 9"/>
          <p:cNvSpPr/>
          <p:nvPr/>
        </p:nvSpPr>
        <p:spPr>
          <a:xfrm>
            <a:off x="6009114" y="5830440"/>
            <a:ext cx="3328658" cy="1477328"/>
          </a:xfrm>
          <a:prstGeom prst="rect">
            <a:avLst/>
          </a:prstGeom>
        </p:spPr>
        <p:txBody>
          <a:bodyPr wrap="square">
            <a:spAutoFit/>
          </a:bodyPr>
          <a:lstStyle/>
          <a:p>
            <a:pPr algn="ctr"/>
            <a:r>
              <a:rPr lang="en-US" sz="1800" dirty="0">
                <a:solidFill>
                  <a:schemeClr val="bg1"/>
                </a:solidFill>
                <a:latin typeface="Champagne &amp; Limousines" panose="020B0502020202020204" pitchFamily="34" charset="0"/>
                <a:ea typeface="Champagne &amp; Limousines" panose="020B0502020202020204" pitchFamily="34" charset="0"/>
              </a:rPr>
              <a:t>Write narratives to develop real or imagined experiences or events using effective technique, descriptive details, and clear event sequences.</a:t>
            </a:r>
          </a:p>
          <a:p>
            <a:pPr algn="ctr"/>
            <a:endParaRPr lang="en-US" sz="1800" dirty="0">
              <a:solidFill>
                <a:schemeClr val="bg1"/>
              </a:solidFill>
              <a:latin typeface="Champagne &amp; Limousines" panose="020B0502020202020204" pitchFamily="34" charset="0"/>
              <a:ea typeface="Champagne &amp; Limousines" panose="020B0502020202020204" pitchFamily="34" charset="0"/>
            </a:endParaRPr>
          </a:p>
        </p:txBody>
      </p:sp>
      <p:sp>
        <p:nvSpPr>
          <p:cNvPr id="12" name="Rectangle 11"/>
          <p:cNvSpPr/>
          <p:nvPr/>
        </p:nvSpPr>
        <p:spPr>
          <a:xfrm>
            <a:off x="446049" y="1861152"/>
            <a:ext cx="8496474" cy="3477875"/>
          </a:xfrm>
          <a:prstGeom prst="rect">
            <a:avLst/>
          </a:prstGeom>
        </p:spPr>
        <p:txBody>
          <a:bodyPr wrap="square">
            <a:spAutoFit/>
          </a:bodyPr>
          <a:lstStyle/>
          <a:p>
            <a:r>
              <a:rPr lang="en-US" sz="5500" dirty="0" smtClean="0">
                <a:solidFill>
                  <a:schemeClr val="bg1"/>
                </a:solidFill>
                <a:latin typeface="Century Gothic" panose="020B0502020202020204" pitchFamily="34" charset="0"/>
              </a:rPr>
              <a:t>I can write well-developed narratives that are imagined or based on real events.</a:t>
            </a:r>
            <a:endParaRPr lang="en-US" sz="55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6396122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W.4.3.A</a:t>
            </a:r>
            <a:endParaRPr lang="en-US" sz="9600" dirty="0">
              <a:latin typeface="KG Sorry Not Sorry Chub" panose="02000506000000020004" pitchFamily="2" charset="0"/>
            </a:endParaRPr>
          </a:p>
        </p:txBody>
      </p:sp>
      <p:sp>
        <p:nvSpPr>
          <p:cNvPr id="8" name="TextBox 7"/>
          <p:cNvSpPr txBox="1"/>
          <p:nvPr/>
        </p:nvSpPr>
        <p:spPr>
          <a:xfrm>
            <a:off x="1" y="150240"/>
            <a:ext cx="9601199" cy="1569660"/>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ea typeface="AGSkinnyPants" panose="02000603000000000000" pitchFamily="2" charset="0"/>
              </a:rPr>
              <a:t>Narrative Writing</a:t>
            </a:r>
            <a:endParaRPr lang="en-US" sz="9600" dirty="0">
              <a:solidFill>
                <a:schemeClr val="bg1"/>
              </a:solidFill>
              <a:latin typeface="KG Sorry Not Sorry Chub" panose="02000506000000020004" pitchFamily="2" charset="0"/>
              <a:ea typeface="AGSkinnyPants" panose="02000603000000000000" pitchFamily="2" charset="0"/>
            </a:endParaRPr>
          </a:p>
        </p:txBody>
      </p:sp>
      <p:sp>
        <p:nvSpPr>
          <p:cNvPr id="10" name="Rectangle 9"/>
          <p:cNvSpPr/>
          <p:nvPr/>
        </p:nvSpPr>
        <p:spPr>
          <a:xfrm>
            <a:off x="6009114" y="5624068"/>
            <a:ext cx="3328658" cy="1754326"/>
          </a:xfrm>
          <a:prstGeom prst="rect">
            <a:avLst/>
          </a:prstGeom>
        </p:spPr>
        <p:txBody>
          <a:bodyPr wrap="square">
            <a:spAutoFit/>
          </a:bodyPr>
          <a:lstStyle/>
          <a:p>
            <a:pPr algn="ctr"/>
            <a:r>
              <a:rPr lang="en-US" sz="1800" dirty="0">
                <a:solidFill>
                  <a:schemeClr val="bg1"/>
                </a:solidFill>
                <a:latin typeface="Champagne &amp; Limousines" panose="020B0502020202020204" pitchFamily="34" charset="0"/>
                <a:ea typeface="Champagne &amp; Limousines" panose="020B0502020202020204" pitchFamily="34" charset="0"/>
              </a:rPr>
              <a:t>Orient the reader by establishing a situation and introducing a narrator and/or characters; organize an event sequence that unfolds naturally.</a:t>
            </a:r>
          </a:p>
          <a:p>
            <a:pPr algn="ctr"/>
            <a:endParaRPr lang="en-US" sz="1800" dirty="0">
              <a:solidFill>
                <a:schemeClr val="bg1"/>
              </a:solidFill>
              <a:latin typeface="Champagne &amp; Limousines" panose="020B0502020202020204" pitchFamily="34" charset="0"/>
              <a:ea typeface="Champagne &amp; Limousines" panose="020B0502020202020204" pitchFamily="34" charset="0"/>
            </a:endParaRPr>
          </a:p>
        </p:txBody>
      </p:sp>
      <p:sp>
        <p:nvSpPr>
          <p:cNvPr id="12" name="Rectangle 11"/>
          <p:cNvSpPr/>
          <p:nvPr/>
        </p:nvSpPr>
        <p:spPr>
          <a:xfrm>
            <a:off x="446049" y="1602845"/>
            <a:ext cx="8496474" cy="4324261"/>
          </a:xfrm>
          <a:prstGeom prst="rect">
            <a:avLst/>
          </a:prstGeom>
        </p:spPr>
        <p:txBody>
          <a:bodyPr wrap="square">
            <a:spAutoFit/>
          </a:bodyPr>
          <a:lstStyle/>
          <a:p>
            <a:r>
              <a:rPr lang="en-US" sz="5500" dirty="0" smtClean="0">
                <a:solidFill>
                  <a:schemeClr val="bg1"/>
                </a:solidFill>
                <a:latin typeface="Century Gothic" panose="020B0502020202020204" pitchFamily="34" charset="0"/>
              </a:rPr>
              <a:t>I can hook the reader into my story by establishing a situation and introducing key characters.</a:t>
            </a:r>
            <a:endParaRPr lang="en-US" sz="55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9724417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W.4.3.A</a:t>
            </a:r>
            <a:endParaRPr lang="en-US" sz="9600" dirty="0">
              <a:latin typeface="KG Sorry Not Sorry Chub" panose="02000506000000020004" pitchFamily="2" charset="0"/>
            </a:endParaRPr>
          </a:p>
        </p:txBody>
      </p:sp>
      <p:sp>
        <p:nvSpPr>
          <p:cNvPr id="8" name="TextBox 7"/>
          <p:cNvSpPr txBox="1"/>
          <p:nvPr/>
        </p:nvSpPr>
        <p:spPr>
          <a:xfrm>
            <a:off x="1" y="150240"/>
            <a:ext cx="9601199" cy="1569660"/>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ea typeface="AGSkinnyPants" panose="02000603000000000000" pitchFamily="2" charset="0"/>
              </a:rPr>
              <a:t>Narrative Writing</a:t>
            </a:r>
            <a:endParaRPr lang="en-US" sz="9600" dirty="0">
              <a:solidFill>
                <a:schemeClr val="bg1"/>
              </a:solidFill>
              <a:latin typeface="KG Sorry Not Sorry Chub" panose="02000506000000020004" pitchFamily="2" charset="0"/>
              <a:ea typeface="AGSkinnyPants" panose="02000603000000000000" pitchFamily="2" charset="0"/>
            </a:endParaRPr>
          </a:p>
        </p:txBody>
      </p:sp>
      <p:sp>
        <p:nvSpPr>
          <p:cNvPr id="10" name="Rectangle 9"/>
          <p:cNvSpPr/>
          <p:nvPr/>
        </p:nvSpPr>
        <p:spPr>
          <a:xfrm>
            <a:off x="6009114" y="5624068"/>
            <a:ext cx="3328658" cy="1754326"/>
          </a:xfrm>
          <a:prstGeom prst="rect">
            <a:avLst/>
          </a:prstGeom>
        </p:spPr>
        <p:txBody>
          <a:bodyPr wrap="square">
            <a:spAutoFit/>
          </a:bodyPr>
          <a:lstStyle/>
          <a:p>
            <a:pPr algn="ctr"/>
            <a:r>
              <a:rPr lang="en-US" sz="1800" dirty="0">
                <a:solidFill>
                  <a:schemeClr val="bg1"/>
                </a:solidFill>
                <a:latin typeface="Champagne &amp; Limousines" panose="020B0502020202020204" pitchFamily="34" charset="0"/>
                <a:ea typeface="Champagne &amp; Limousines" panose="020B0502020202020204" pitchFamily="34" charset="0"/>
              </a:rPr>
              <a:t>Orient the reader by establishing a situation and introducing a narrator and/or characters; organize an event sequence that unfolds naturally.</a:t>
            </a:r>
          </a:p>
          <a:p>
            <a:pPr algn="ctr"/>
            <a:endParaRPr lang="en-US" sz="1800" dirty="0">
              <a:solidFill>
                <a:schemeClr val="bg1"/>
              </a:solidFill>
              <a:latin typeface="Champagne &amp; Limousines" panose="020B0502020202020204" pitchFamily="34" charset="0"/>
              <a:ea typeface="Champagne &amp; Limousines" panose="020B0502020202020204" pitchFamily="34" charset="0"/>
            </a:endParaRPr>
          </a:p>
        </p:txBody>
      </p:sp>
      <p:sp>
        <p:nvSpPr>
          <p:cNvPr id="12" name="Rectangle 11"/>
          <p:cNvSpPr/>
          <p:nvPr/>
        </p:nvSpPr>
        <p:spPr>
          <a:xfrm>
            <a:off x="446049" y="1862145"/>
            <a:ext cx="8496474" cy="3477875"/>
          </a:xfrm>
          <a:prstGeom prst="rect">
            <a:avLst/>
          </a:prstGeom>
        </p:spPr>
        <p:txBody>
          <a:bodyPr wrap="square">
            <a:spAutoFit/>
          </a:bodyPr>
          <a:lstStyle/>
          <a:p>
            <a:r>
              <a:rPr lang="en-US" sz="5500" dirty="0" smtClean="0">
                <a:solidFill>
                  <a:schemeClr val="bg1"/>
                </a:solidFill>
                <a:latin typeface="Century Gothic" panose="020B0502020202020204" pitchFamily="34" charset="0"/>
              </a:rPr>
              <a:t>I can organize the events in my story in a natural and engaging way.</a:t>
            </a:r>
            <a:endParaRPr lang="en-US" sz="55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8110617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W.4.3.B</a:t>
            </a:r>
            <a:endParaRPr lang="en-US" sz="9600" dirty="0">
              <a:latin typeface="KG Sorry Not Sorry Chub" panose="02000506000000020004" pitchFamily="2" charset="0"/>
            </a:endParaRPr>
          </a:p>
        </p:txBody>
      </p:sp>
      <p:sp>
        <p:nvSpPr>
          <p:cNvPr id="8" name="TextBox 7"/>
          <p:cNvSpPr txBox="1"/>
          <p:nvPr/>
        </p:nvSpPr>
        <p:spPr>
          <a:xfrm>
            <a:off x="1" y="150240"/>
            <a:ext cx="9601199" cy="1569660"/>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ea typeface="AGSkinnyPants" panose="02000603000000000000" pitchFamily="2" charset="0"/>
              </a:rPr>
              <a:t>Narrative Writing</a:t>
            </a:r>
            <a:endParaRPr lang="en-US" sz="9600" dirty="0">
              <a:solidFill>
                <a:schemeClr val="bg1"/>
              </a:solidFill>
              <a:latin typeface="KG Sorry Not Sorry Chub" panose="02000506000000020004" pitchFamily="2" charset="0"/>
              <a:ea typeface="AGSkinnyPants" panose="02000603000000000000" pitchFamily="2" charset="0"/>
            </a:endParaRPr>
          </a:p>
        </p:txBody>
      </p:sp>
      <p:sp>
        <p:nvSpPr>
          <p:cNvPr id="10" name="Rectangle 9"/>
          <p:cNvSpPr/>
          <p:nvPr/>
        </p:nvSpPr>
        <p:spPr>
          <a:xfrm>
            <a:off x="6009114" y="5876695"/>
            <a:ext cx="3328658" cy="1200329"/>
          </a:xfrm>
          <a:prstGeom prst="rect">
            <a:avLst/>
          </a:prstGeom>
        </p:spPr>
        <p:txBody>
          <a:bodyPr wrap="square">
            <a:spAutoFit/>
          </a:bodyPr>
          <a:lstStyle/>
          <a:p>
            <a:pPr algn="ctr"/>
            <a:r>
              <a:rPr lang="en-US" sz="1800" dirty="0">
                <a:solidFill>
                  <a:schemeClr val="bg1"/>
                </a:solidFill>
                <a:latin typeface="Champagne &amp; Limousines" panose="020B0502020202020204" pitchFamily="34" charset="0"/>
                <a:ea typeface="Champagne &amp; Limousines" panose="020B0502020202020204" pitchFamily="34" charset="0"/>
              </a:rPr>
              <a:t>Use dialogue and description to develop experiences and events or show the responses of characters to situations</a:t>
            </a:r>
            <a:r>
              <a:rPr lang="en-US" sz="1800" dirty="0" smtClean="0">
                <a:solidFill>
                  <a:schemeClr val="bg1"/>
                </a:solidFill>
                <a:latin typeface="Champagne &amp; Limousines" panose="020B0502020202020204" pitchFamily="34" charset="0"/>
                <a:ea typeface="Champagne &amp; Limousines" panose="020B0502020202020204" pitchFamily="34" charset="0"/>
              </a:rPr>
              <a:t>.</a:t>
            </a:r>
            <a:endParaRPr lang="en-US" sz="1800" dirty="0">
              <a:solidFill>
                <a:schemeClr val="bg1"/>
              </a:solidFill>
              <a:latin typeface="Champagne &amp; Limousines" panose="020B0502020202020204" pitchFamily="34" charset="0"/>
              <a:ea typeface="Champagne &amp; Limousines" panose="020B0502020202020204" pitchFamily="34" charset="0"/>
            </a:endParaRPr>
          </a:p>
        </p:txBody>
      </p:sp>
      <p:sp>
        <p:nvSpPr>
          <p:cNvPr id="12" name="Rectangle 11"/>
          <p:cNvSpPr/>
          <p:nvPr/>
        </p:nvSpPr>
        <p:spPr>
          <a:xfrm>
            <a:off x="446049" y="1862145"/>
            <a:ext cx="8496474" cy="3477875"/>
          </a:xfrm>
          <a:prstGeom prst="rect">
            <a:avLst/>
          </a:prstGeom>
        </p:spPr>
        <p:txBody>
          <a:bodyPr wrap="square">
            <a:spAutoFit/>
          </a:bodyPr>
          <a:lstStyle/>
          <a:p>
            <a:r>
              <a:rPr lang="en-US" sz="5500" dirty="0" smtClean="0">
                <a:solidFill>
                  <a:schemeClr val="bg1"/>
                </a:solidFill>
                <a:latin typeface="Century Gothic" panose="020B0502020202020204" pitchFamily="34" charset="0"/>
              </a:rPr>
              <a:t>I can use dialogue to develop experiences, events, and show character responses.</a:t>
            </a:r>
            <a:endParaRPr lang="en-US" sz="55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471639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W.4.3.B</a:t>
            </a:r>
            <a:endParaRPr lang="en-US" sz="9600" dirty="0">
              <a:latin typeface="KG Sorry Not Sorry Chub" panose="02000506000000020004" pitchFamily="2" charset="0"/>
            </a:endParaRPr>
          </a:p>
        </p:txBody>
      </p:sp>
      <p:sp>
        <p:nvSpPr>
          <p:cNvPr id="8" name="TextBox 7"/>
          <p:cNvSpPr txBox="1"/>
          <p:nvPr/>
        </p:nvSpPr>
        <p:spPr>
          <a:xfrm>
            <a:off x="1" y="150240"/>
            <a:ext cx="9601199" cy="1569660"/>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ea typeface="AGSkinnyPants" panose="02000603000000000000" pitchFamily="2" charset="0"/>
              </a:rPr>
              <a:t>Narrative Writing</a:t>
            </a:r>
            <a:endParaRPr lang="en-US" sz="9600" dirty="0">
              <a:solidFill>
                <a:schemeClr val="bg1"/>
              </a:solidFill>
              <a:latin typeface="KG Sorry Not Sorry Chub" panose="02000506000000020004" pitchFamily="2" charset="0"/>
              <a:ea typeface="AGSkinnyPants" panose="02000603000000000000" pitchFamily="2" charset="0"/>
            </a:endParaRPr>
          </a:p>
        </p:txBody>
      </p:sp>
      <p:sp>
        <p:nvSpPr>
          <p:cNvPr id="12" name="Rectangle 11"/>
          <p:cNvSpPr/>
          <p:nvPr/>
        </p:nvSpPr>
        <p:spPr>
          <a:xfrm>
            <a:off x="446049" y="1500390"/>
            <a:ext cx="8496474" cy="4324261"/>
          </a:xfrm>
          <a:prstGeom prst="rect">
            <a:avLst/>
          </a:prstGeom>
        </p:spPr>
        <p:txBody>
          <a:bodyPr wrap="square">
            <a:spAutoFit/>
          </a:bodyPr>
          <a:lstStyle/>
          <a:p>
            <a:r>
              <a:rPr lang="en-US" sz="5500" dirty="0" smtClean="0">
                <a:solidFill>
                  <a:schemeClr val="bg1"/>
                </a:solidFill>
                <a:latin typeface="Century Gothic" panose="020B0502020202020204" pitchFamily="34" charset="0"/>
              </a:rPr>
              <a:t>I can use clear descriptions to develop experiences, events, and show character responses.</a:t>
            </a:r>
            <a:endParaRPr lang="en-US" sz="5500" dirty="0">
              <a:solidFill>
                <a:schemeClr val="bg1"/>
              </a:solidFill>
              <a:latin typeface="Century Gothic" panose="020B0502020202020204" pitchFamily="34" charset="0"/>
            </a:endParaRPr>
          </a:p>
        </p:txBody>
      </p:sp>
      <p:sp>
        <p:nvSpPr>
          <p:cNvPr id="9" name="Rectangle 8"/>
          <p:cNvSpPr/>
          <p:nvPr/>
        </p:nvSpPr>
        <p:spPr>
          <a:xfrm>
            <a:off x="6009114" y="5876695"/>
            <a:ext cx="3328658" cy="1200329"/>
          </a:xfrm>
          <a:prstGeom prst="rect">
            <a:avLst/>
          </a:prstGeom>
        </p:spPr>
        <p:txBody>
          <a:bodyPr wrap="square">
            <a:spAutoFit/>
          </a:bodyPr>
          <a:lstStyle/>
          <a:p>
            <a:pPr algn="ctr"/>
            <a:r>
              <a:rPr lang="en-US" sz="1800" dirty="0">
                <a:solidFill>
                  <a:schemeClr val="bg1"/>
                </a:solidFill>
                <a:latin typeface="Champagne &amp; Limousines" panose="020B0502020202020204" pitchFamily="34" charset="0"/>
                <a:ea typeface="Champagne &amp; Limousines" panose="020B0502020202020204" pitchFamily="34" charset="0"/>
              </a:rPr>
              <a:t>Use dialogue and description to develop experiences and events or show the responses of characters to situations</a:t>
            </a:r>
            <a:r>
              <a:rPr lang="en-US" sz="1800" dirty="0" smtClean="0">
                <a:solidFill>
                  <a:schemeClr val="bg1"/>
                </a:solidFill>
                <a:latin typeface="Champagne &amp; Limousines" panose="020B0502020202020204" pitchFamily="34" charset="0"/>
                <a:ea typeface="Champagne &amp; Limousines" panose="020B0502020202020204" pitchFamily="34" charset="0"/>
              </a:rPr>
              <a:t>.</a:t>
            </a:r>
            <a:endParaRPr lang="en-US" sz="1800" dirty="0">
              <a:solidFill>
                <a:schemeClr val="bg1"/>
              </a:solidFill>
              <a:latin typeface="Champagne &amp; Limousines" panose="020B0502020202020204" pitchFamily="34" charset="0"/>
              <a:ea typeface="Champagne &amp; Limousines" panose="020B0502020202020204" pitchFamily="34" charset="0"/>
            </a:endParaRPr>
          </a:p>
        </p:txBody>
      </p:sp>
    </p:spTree>
    <p:extLst>
      <p:ext uri="{BB962C8B-B14F-4D97-AF65-F5344CB8AC3E}">
        <p14:creationId xmlns:p14="http://schemas.microsoft.com/office/powerpoint/2010/main" val="25437541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W.4.3.C</a:t>
            </a:r>
            <a:endParaRPr lang="en-US" sz="9600" dirty="0">
              <a:latin typeface="KG Sorry Not Sorry Chub" panose="02000506000000020004" pitchFamily="2" charset="0"/>
            </a:endParaRPr>
          </a:p>
        </p:txBody>
      </p:sp>
      <p:sp>
        <p:nvSpPr>
          <p:cNvPr id="8" name="TextBox 7"/>
          <p:cNvSpPr txBox="1"/>
          <p:nvPr/>
        </p:nvSpPr>
        <p:spPr>
          <a:xfrm>
            <a:off x="1" y="150240"/>
            <a:ext cx="9601199" cy="1569660"/>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ea typeface="AGSkinnyPants" panose="02000603000000000000" pitchFamily="2" charset="0"/>
              </a:rPr>
              <a:t>Narrative Writing</a:t>
            </a:r>
            <a:endParaRPr lang="en-US" sz="9600" dirty="0">
              <a:solidFill>
                <a:schemeClr val="bg1"/>
              </a:solidFill>
              <a:latin typeface="KG Sorry Not Sorry Chub" panose="02000506000000020004" pitchFamily="2" charset="0"/>
              <a:ea typeface="AGSkinnyPants" panose="02000603000000000000" pitchFamily="2" charset="0"/>
            </a:endParaRPr>
          </a:p>
        </p:txBody>
      </p:sp>
      <p:sp>
        <p:nvSpPr>
          <p:cNvPr id="10" name="Rectangle 9"/>
          <p:cNvSpPr/>
          <p:nvPr/>
        </p:nvSpPr>
        <p:spPr>
          <a:xfrm>
            <a:off x="6085778" y="6001357"/>
            <a:ext cx="3328658" cy="923330"/>
          </a:xfrm>
          <a:prstGeom prst="rect">
            <a:avLst/>
          </a:prstGeom>
        </p:spPr>
        <p:txBody>
          <a:bodyPr wrap="square">
            <a:spAutoFit/>
          </a:bodyPr>
          <a:lstStyle/>
          <a:p>
            <a:pPr algn="ctr"/>
            <a:r>
              <a:rPr lang="en-US" sz="1800" dirty="0">
                <a:solidFill>
                  <a:schemeClr val="bg1"/>
                </a:solidFill>
                <a:latin typeface="Champagne &amp; Limousines" panose="020B0502020202020204" pitchFamily="34" charset="0"/>
                <a:ea typeface="Champagne &amp; Limousines" panose="020B0502020202020204" pitchFamily="34" charset="0"/>
              </a:rPr>
              <a:t>Use a variety of transitional words and phrases to manage the sequence </a:t>
            </a:r>
            <a:r>
              <a:rPr lang="en-US" sz="1800" dirty="0" smtClean="0">
                <a:solidFill>
                  <a:schemeClr val="bg1"/>
                </a:solidFill>
                <a:latin typeface="Champagne &amp; Limousines" panose="020B0502020202020204" pitchFamily="34" charset="0"/>
                <a:ea typeface="Champagne &amp; Limousines" panose="020B0502020202020204" pitchFamily="34" charset="0"/>
              </a:rPr>
              <a:t>of </a:t>
            </a:r>
            <a:r>
              <a:rPr lang="en-US" sz="1800" dirty="0">
                <a:solidFill>
                  <a:schemeClr val="bg1"/>
                </a:solidFill>
                <a:latin typeface="Champagne &amp; Limousines" panose="020B0502020202020204" pitchFamily="34" charset="0"/>
                <a:ea typeface="Champagne &amp; Limousines" panose="020B0502020202020204" pitchFamily="34" charset="0"/>
              </a:rPr>
              <a:t>events</a:t>
            </a:r>
            <a:r>
              <a:rPr lang="en-US" sz="1800" dirty="0" smtClean="0">
                <a:solidFill>
                  <a:schemeClr val="bg1"/>
                </a:solidFill>
                <a:latin typeface="Champagne &amp; Limousines" panose="020B0502020202020204" pitchFamily="34" charset="0"/>
                <a:ea typeface="Champagne &amp; Limousines" panose="020B0502020202020204" pitchFamily="34" charset="0"/>
              </a:rPr>
              <a:t>.</a:t>
            </a:r>
            <a:endParaRPr lang="en-US" sz="1800" dirty="0">
              <a:solidFill>
                <a:schemeClr val="bg1"/>
              </a:solidFill>
              <a:latin typeface="Champagne &amp; Limousines" panose="020B0502020202020204" pitchFamily="34" charset="0"/>
              <a:ea typeface="Champagne &amp; Limousines" panose="020B0502020202020204" pitchFamily="34" charset="0"/>
            </a:endParaRPr>
          </a:p>
        </p:txBody>
      </p:sp>
      <p:sp>
        <p:nvSpPr>
          <p:cNvPr id="12" name="Rectangle 11"/>
          <p:cNvSpPr/>
          <p:nvPr/>
        </p:nvSpPr>
        <p:spPr>
          <a:xfrm>
            <a:off x="446049" y="1971977"/>
            <a:ext cx="8496474" cy="3477875"/>
          </a:xfrm>
          <a:prstGeom prst="rect">
            <a:avLst/>
          </a:prstGeom>
        </p:spPr>
        <p:txBody>
          <a:bodyPr wrap="square">
            <a:spAutoFit/>
          </a:bodyPr>
          <a:lstStyle/>
          <a:p>
            <a:r>
              <a:rPr lang="en-US" sz="5500" dirty="0" smtClean="0">
                <a:solidFill>
                  <a:schemeClr val="bg1"/>
                </a:solidFill>
                <a:latin typeface="Century Gothic" panose="020B0502020202020204" pitchFamily="34" charset="0"/>
              </a:rPr>
              <a:t>I can use transition words and phrases to sequence the events of the story.</a:t>
            </a:r>
            <a:endParaRPr lang="en-US" sz="55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3374576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latin typeface="Champagne &amp; Limousines" panose="020B0502020202020204" pitchFamily="34" charset="0"/>
              <a:ea typeface="Champagne &amp; Limousines" panose="020B0502020202020204" pitchFamily="34" charset="0"/>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W.4.3.D</a:t>
            </a:r>
            <a:endParaRPr lang="en-US" sz="9600" dirty="0">
              <a:latin typeface="KG Sorry Not Sorry Chub" panose="02000506000000020004" pitchFamily="2" charset="0"/>
            </a:endParaRPr>
          </a:p>
        </p:txBody>
      </p:sp>
      <p:sp>
        <p:nvSpPr>
          <p:cNvPr id="8" name="TextBox 7"/>
          <p:cNvSpPr txBox="1"/>
          <p:nvPr/>
        </p:nvSpPr>
        <p:spPr>
          <a:xfrm>
            <a:off x="1" y="150240"/>
            <a:ext cx="9601199" cy="1569660"/>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ea typeface="AGSkinnyPants" panose="02000603000000000000" pitchFamily="2" charset="0"/>
              </a:rPr>
              <a:t>Narrative Writing</a:t>
            </a:r>
            <a:endParaRPr lang="en-US" sz="9600" dirty="0">
              <a:solidFill>
                <a:schemeClr val="bg1"/>
              </a:solidFill>
              <a:latin typeface="KG Sorry Not Sorry Chub" panose="02000506000000020004" pitchFamily="2" charset="0"/>
              <a:ea typeface="AGSkinnyPants" panose="02000603000000000000" pitchFamily="2" charset="0"/>
            </a:endParaRPr>
          </a:p>
        </p:txBody>
      </p:sp>
      <p:sp>
        <p:nvSpPr>
          <p:cNvPr id="10" name="Rectangle 9"/>
          <p:cNvSpPr/>
          <p:nvPr/>
        </p:nvSpPr>
        <p:spPr>
          <a:xfrm>
            <a:off x="6085778" y="6001357"/>
            <a:ext cx="3328658" cy="1200329"/>
          </a:xfrm>
          <a:prstGeom prst="rect">
            <a:avLst/>
          </a:prstGeom>
        </p:spPr>
        <p:txBody>
          <a:bodyPr wrap="square">
            <a:spAutoFit/>
          </a:bodyPr>
          <a:lstStyle/>
          <a:p>
            <a:pPr algn="ctr"/>
            <a:r>
              <a:rPr lang="en-US" sz="1800" dirty="0">
                <a:solidFill>
                  <a:schemeClr val="bg1"/>
                </a:solidFill>
                <a:latin typeface="Champagne &amp; Limousines" panose="020B0502020202020204" pitchFamily="34" charset="0"/>
                <a:ea typeface="Champagne &amp; Limousines" panose="020B0502020202020204" pitchFamily="34" charset="0"/>
              </a:rPr>
              <a:t>Use concrete words and phrases and sensory details to convey experiences and events precisely.</a:t>
            </a:r>
          </a:p>
          <a:p>
            <a:pPr algn="ctr"/>
            <a:endParaRPr lang="en-US" sz="1800" dirty="0">
              <a:solidFill>
                <a:schemeClr val="bg1"/>
              </a:solidFill>
              <a:latin typeface="Champagne &amp; Limousines" panose="020B0502020202020204" pitchFamily="34" charset="0"/>
              <a:ea typeface="Champagne &amp; Limousines" panose="020B0502020202020204" pitchFamily="34" charset="0"/>
            </a:endParaRPr>
          </a:p>
        </p:txBody>
      </p:sp>
      <p:sp>
        <p:nvSpPr>
          <p:cNvPr id="12" name="Rectangle 11"/>
          <p:cNvSpPr/>
          <p:nvPr/>
        </p:nvSpPr>
        <p:spPr>
          <a:xfrm>
            <a:off x="446049" y="1516978"/>
            <a:ext cx="8496474" cy="4324261"/>
          </a:xfrm>
          <a:prstGeom prst="rect">
            <a:avLst/>
          </a:prstGeom>
        </p:spPr>
        <p:txBody>
          <a:bodyPr wrap="square">
            <a:spAutoFit/>
          </a:bodyPr>
          <a:lstStyle/>
          <a:p>
            <a:r>
              <a:rPr lang="en-US" sz="5500" dirty="0" smtClean="0">
                <a:solidFill>
                  <a:schemeClr val="bg1"/>
                </a:solidFill>
                <a:latin typeface="Century Gothic" panose="020B0502020202020204" pitchFamily="34" charset="0"/>
              </a:rPr>
              <a:t>I can use concrete words and sensory details to describe experiences and events clearly.</a:t>
            </a:r>
            <a:endParaRPr lang="en-US" sz="55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4006330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latin typeface="Champagne &amp; Limousines" panose="020B0502020202020204" pitchFamily="34" charset="0"/>
              <a:ea typeface="Champagne &amp; Limousines" panose="020B0502020202020204" pitchFamily="34" charset="0"/>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W.4.3.E</a:t>
            </a:r>
            <a:endParaRPr lang="en-US" sz="9600" dirty="0">
              <a:latin typeface="KG Sorry Not Sorry Chub" panose="02000506000000020004" pitchFamily="2" charset="0"/>
            </a:endParaRPr>
          </a:p>
        </p:txBody>
      </p:sp>
      <p:sp>
        <p:nvSpPr>
          <p:cNvPr id="8" name="TextBox 7"/>
          <p:cNvSpPr txBox="1"/>
          <p:nvPr/>
        </p:nvSpPr>
        <p:spPr>
          <a:xfrm>
            <a:off x="1" y="150240"/>
            <a:ext cx="9601199" cy="1569660"/>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ea typeface="AGSkinnyPants" panose="02000603000000000000" pitchFamily="2" charset="0"/>
              </a:rPr>
              <a:t>Narrative Writing</a:t>
            </a:r>
            <a:endParaRPr lang="en-US" sz="9600" dirty="0">
              <a:solidFill>
                <a:schemeClr val="bg1"/>
              </a:solidFill>
              <a:latin typeface="KG Sorry Not Sorry Chub" panose="02000506000000020004" pitchFamily="2" charset="0"/>
              <a:ea typeface="AGSkinnyPants" panose="02000603000000000000" pitchFamily="2" charset="0"/>
            </a:endParaRPr>
          </a:p>
        </p:txBody>
      </p:sp>
      <p:sp>
        <p:nvSpPr>
          <p:cNvPr id="10" name="Rectangle 9"/>
          <p:cNvSpPr/>
          <p:nvPr/>
        </p:nvSpPr>
        <p:spPr>
          <a:xfrm>
            <a:off x="6085778" y="6001357"/>
            <a:ext cx="3328658" cy="1247842"/>
          </a:xfrm>
          <a:prstGeom prst="rect">
            <a:avLst/>
          </a:prstGeom>
        </p:spPr>
        <p:txBody>
          <a:bodyPr wrap="square">
            <a:spAutoFit/>
          </a:bodyPr>
          <a:lstStyle/>
          <a:p>
            <a:pPr algn="ctr"/>
            <a:r>
              <a:rPr lang="en-US" sz="1800" dirty="0">
                <a:solidFill>
                  <a:schemeClr val="bg1"/>
                </a:solidFill>
                <a:latin typeface="Champagne &amp; Limousines" panose="020B0502020202020204" pitchFamily="34" charset="0"/>
                <a:ea typeface="Champagne &amp; Limousines" panose="020B0502020202020204" pitchFamily="34" charset="0"/>
              </a:rPr>
              <a:t>Provide a conclusion that follows from the narrated experiences or events.</a:t>
            </a:r>
          </a:p>
          <a:p>
            <a:pPr algn="ctr"/>
            <a:endParaRPr lang="en-US" sz="1800" dirty="0">
              <a:solidFill>
                <a:schemeClr val="bg1"/>
              </a:solidFill>
              <a:latin typeface="Champagne &amp; Limousines" panose="020B0502020202020204" pitchFamily="34" charset="0"/>
              <a:ea typeface="Champagne &amp; Limousines" panose="020B0502020202020204" pitchFamily="34" charset="0"/>
            </a:endParaRPr>
          </a:p>
        </p:txBody>
      </p:sp>
      <p:sp>
        <p:nvSpPr>
          <p:cNvPr id="12" name="Rectangle 11"/>
          <p:cNvSpPr/>
          <p:nvPr/>
        </p:nvSpPr>
        <p:spPr>
          <a:xfrm>
            <a:off x="446049" y="2300838"/>
            <a:ext cx="8496474" cy="2631490"/>
          </a:xfrm>
          <a:prstGeom prst="rect">
            <a:avLst/>
          </a:prstGeom>
        </p:spPr>
        <p:txBody>
          <a:bodyPr wrap="square">
            <a:spAutoFit/>
          </a:bodyPr>
          <a:lstStyle/>
          <a:p>
            <a:r>
              <a:rPr lang="en-US" sz="5500" dirty="0" smtClean="0">
                <a:solidFill>
                  <a:schemeClr val="bg1"/>
                </a:solidFill>
                <a:latin typeface="Century Gothic" panose="020B0502020202020204" pitchFamily="34" charset="0"/>
              </a:rPr>
              <a:t>I can write a conclusion that wraps up the story and events.</a:t>
            </a:r>
            <a:endParaRPr lang="en-US" sz="55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6897150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W.4.4</a:t>
            </a:r>
            <a:endParaRPr lang="en-US" sz="9600" dirty="0">
              <a:latin typeface="KG Sorry Not Sorry Chub" panose="02000506000000020004" pitchFamily="2" charset="0"/>
            </a:endParaRPr>
          </a:p>
        </p:txBody>
      </p:sp>
      <p:sp>
        <p:nvSpPr>
          <p:cNvPr id="9" name="Rectangle 8"/>
          <p:cNvSpPr/>
          <p:nvPr/>
        </p:nvSpPr>
        <p:spPr>
          <a:xfrm>
            <a:off x="6009114" y="6062913"/>
            <a:ext cx="3328658" cy="1077218"/>
          </a:xfrm>
          <a:prstGeom prst="rect">
            <a:avLst/>
          </a:prstGeom>
        </p:spPr>
        <p:txBody>
          <a:bodyPr wrap="square">
            <a:spAutoFit/>
          </a:bodyPr>
          <a:lstStyle/>
          <a:p>
            <a:pPr algn="ctr"/>
            <a:r>
              <a:rPr lang="en-US" sz="1600" dirty="0">
                <a:solidFill>
                  <a:schemeClr val="bg1"/>
                </a:solidFill>
                <a:latin typeface="Champagne &amp; Limousines" panose="020B0502020202020204" pitchFamily="34" charset="0"/>
                <a:ea typeface="Champagne &amp; Limousines" panose="020B0502020202020204" pitchFamily="34" charset="0"/>
              </a:rPr>
              <a:t>Produce clear and coherent writing in which the development and organization are appropriate to task, purpose, and audience</a:t>
            </a:r>
            <a:r>
              <a:rPr lang="en-US" sz="1600" dirty="0" smtClean="0">
                <a:solidFill>
                  <a:schemeClr val="bg1"/>
                </a:solidFill>
                <a:latin typeface="Champagne &amp; Limousines" panose="020B0502020202020204" pitchFamily="34" charset="0"/>
                <a:ea typeface="Champagne &amp; Limousines" panose="020B0502020202020204" pitchFamily="34" charset="0"/>
              </a:rPr>
              <a:t>.</a:t>
            </a:r>
            <a:endParaRPr lang="en-US" sz="1600" dirty="0">
              <a:solidFill>
                <a:schemeClr val="bg1"/>
              </a:solidFill>
              <a:latin typeface="Champagne &amp; Limousines" panose="020B0502020202020204" pitchFamily="34" charset="0"/>
              <a:ea typeface="Champagne &amp; Limousines" panose="020B0502020202020204" pitchFamily="34" charset="0"/>
            </a:endParaRPr>
          </a:p>
        </p:txBody>
      </p:sp>
      <p:sp>
        <p:nvSpPr>
          <p:cNvPr id="8" name="TextBox 7"/>
          <p:cNvSpPr txBox="1"/>
          <p:nvPr/>
        </p:nvSpPr>
        <p:spPr>
          <a:xfrm>
            <a:off x="1" y="150240"/>
            <a:ext cx="9601199" cy="2554545"/>
          </a:xfrm>
          <a:prstGeom prst="rect">
            <a:avLst/>
          </a:prstGeom>
          <a:noFill/>
        </p:spPr>
        <p:txBody>
          <a:bodyPr wrap="square" rtlCol="0">
            <a:spAutoFit/>
          </a:bodyPr>
          <a:lstStyle/>
          <a:p>
            <a:pPr algn="ctr"/>
            <a:r>
              <a:rPr lang="en-US" sz="16000" dirty="0" smtClean="0">
                <a:solidFill>
                  <a:schemeClr val="bg1"/>
                </a:solidFill>
                <a:latin typeface="KG Sorry Not Sorry Chub" panose="02000506000000020004" pitchFamily="2" charset="0"/>
                <a:ea typeface="AGSkinnyPants" panose="02000603000000000000" pitchFamily="2" charset="0"/>
              </a:rPr>
              <a:t>Writing</a:t>
            </a:r>
            <a:endParaRPr lang="en-US" sz="16000" dirty="0">
              <a:solidFill>
                <a:schemeClr val="bg1"/>
              </a:solidFill>
              <a:latin typeface="KG Sorry Not Sorry Chub" panose="02000506000000020004" pitchFamily="2" charset="0"/>
              <a:ea typeface="AGSkinnyPants" panose="02000603000000000000" pitchFamily="2" charset="0"/>
            </a:endParaRPr>
          </a:p>
        </p:txBody>
      </p:sp>
      <p:sp>
        <p:nvSpPr>
          <p:cNvPr id="2" name="Rectangle 1"/>
          <p:cNvSpPr/>
          <p:nvPr/>
        </p:nvSpPr>
        <p:spPr>
          <a:xfrm>
            <a:off x="349937" y="2438341"/>
            <a:ext cx="8505964" cy="3170099"/>
          </a:xfrm>
          <a:prstGeom prst="rect">
            <a:avLst/>
          </a:prstGeom>
        </p:spPr>
        <p:txBody>
          <a:bodyPr wrap="square">
            <a:spAutoFit/>
          </a:bodyPr>
          <a:lstStyle/>
          <a:p>
            <a:pPr marL="12700" marR="5080" indent="-1270">
              <a:lnSpc>
                <a:spcPct val="100000"/>
              </a:lnSpc>
            </a:pPr>
            <a:r>
              <a:rPr lang="en-US" sz="5000" dirty="0">
                <a:solidFill>
                  <a:schemeClr val="bg1"/>
                </a:solidFill>
                <a:latin typeface="Century Gothic" panose="020B0502020202020204" pitchFamily="34" charset="0"/>
                <a:cs typeface="Arial Narrow"/>
              </a:rPr>
              <a:t>I can </a:t>
            </a:r>
            <a:r>
              <a:rPr lang="en-US" sz="5000" dirty="0" smtClean="0">
                <a:solidFill>
                  <a:schemeClr val="bg1"/>
                </a:solidFill>
                <a:latin typeface="Century Gothic" panose="020B0502020202020204" pitchFamily="34" charset="0"/>
                <a:cs typeface="Arial Narrow"/>
              </a:rPr>
              <a:t>write in a way that is clear and appropriate for a variety of writing tasks, purposes, and audiences.</a:t>
            </a:r>
            <a:endParaRPr lang="en-US" sz="5000" dirty="0">
              <a:solidFill>
                <a:schemeClr val="bg1"/>
              </a:solidFill>
              <a:latin typeface="Century Gothic" panose="020B0502020202020204" pitchFamily="34" charset="0"/>
              <a:cs typeface="Arial Narrow"/>
            </a:endParaRPr>
          </a:p>
        </p:txBody>
      </p:sp>
    </p:spTree>
    <p:extLst>
      <p:ext uri="{BB962C8B-B14F-4D97-AF65-F5344CB8AC3E}">
        <p14:creationId xmlns:p14="http://schemas.microsoft.com/office/powerpoint/2010/main" val="41471506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W.4.5</a:t>
            </a:r>
            <a:endParaRPr lang="en-US" sz="9600" dirty="0">
              <a:latin typeface="KG Sorry Not Sorry Chub" panose="02000506000000020004" pitchFamily="2" charset="0"/>
            </a:endParaRPr>
          </a:p>
        </p:txBody>
      </p:sp>
      <p:sp>
        <p:nvSpPr>
          <p:cNvPr id="9" name="Rectangle 8"/>
          <p:cNvSpPr/>
          <p:nvPr/>
        </p:nvSpPr>
        <p:spPr>
          <a:xfrm>
            <a:off x="6020689" y="5930312"/>
            <a:ext cx="3328658" cy="1200329"/>
          </a:xfrm>
          <a:prstGeom prst="rect">
            <a:avLst/>
          </a:prstGeom>
        </p:spPr>
        <p:txBody>
          <a:bodyPr wrap="square">
            <a:spAutoFit/>
          </a:bodyPr>
          <a:lstStyle/>
          <a:p>
            <a:pPr algn="ctr"/>
            <a:r>
              <a:rPr lang="en-US" sz="1800" dirty="0">
                <a:solidFill>
                  <a:schemeClr val="bg1"/>
                </a:solidFill>
                <a:latin typeface="Champagne &amp; Limousines" panose="020B0502020202020204" pitchFamily="34" charset="0"/>
                <a:ea typeface="Champagne &amp; Limousines" panose="020B0502020202020204" pitchFamily="34" charset="0"/>
              </a:rPr>
              <a:t>With guidance and support from peers and adults, develop and strengthen writing as needed by planning, revising, </a:t>
            </a:r>
            <a:r>
              <a:rPr lang="en-US" sz="1800" dirty="0" smtClean="0">
                <a:solidFill>
                  <a:schemeClr val="bg1"/>
                </a:solidFill>
                <a:latin typeface="Champagne &amp; Limousines" panose="020B0502020202020204" pitchFamily="34" charset="0"/>
                <a:ea typeface="Champagne &amp; Limousines" panose="020B0502020202020204" pitchFamily="34" charset="0"/>
              </a:rPr>
              <a:t>and editing</a:t>
            </a:r>
            <a:r>
              <a:rPr lang="en-US" sz="1800" dirty="0">
                <a:solidFill>
                  <a:schemeClr val="bg1"/>
                </a:solidFill>
                <a:latin typeface="Champagne &amp; Limousines" panose="020B0502020202020204" pitchFamily="34" charset="0"/>
                <a:ea typeface="Champagne &amp; Limousines" panose="020B0502020202020204" pitchFamily="34" charset="0"/>
              </a:rPr>
              <a:t>.</a:t>
            </a:r>
          </a:p>
        </p:txBody>
      </p:sp>
      <p:sp>
        <p:nvSpPr>
          <p:cNvPr id="8" name="TextBox 7"/>
          <p:cNvSpPr txBox="1"/>
          <p:nvPr/>
        </p:nvSpPr>
        <p:spPr>
          <a:xfrm>
            <a:off x="1" y="150240"/>
            <a:ext cx="9601199" cy="2554545"/>
          </a:xfrm>
          <a:prstGeom prst="rect">
            <a:avLst/>
          </a:prstGeom>
          <a:noFill/>
        </p:spPr>
        <p:txBody>
          <a:bodyPr wrap="square" rtlCol="0">
            <a:spAutoFit/>
          </a:bodyPr>
          <a:lstStyle/>
          <a:p>
            <a:pPr algn="ctr"/>
            <a:r>
              <a:rPr lang="en-US" sz="16000" dirty="0" smtClean="0">
                <a:solidFill>
                  <a:schemeClr val="bg1"/>
                </a:solidFill>
                <a:latin typeface="KG Sorry Not Sorry Chub" panose="02000506000000020004" pitchFamily="2" charset="0"/>
                <a:ea typeface="AGSkinnyPants" panose="02000603000000000000" pitchFamily="2" charset="0"/>
              </a:rPr>
              <a:t>Writing</a:t>
            </a:r>
            <a:endParaRPr lang="en-US" sz="16000" dirty="0">
              <a:solidFill>
                <a:schemeClr val="bg1"/>
              </a:solidFill>
              <a:latin typeface="KG Sorry Not Sorry Chub" panose="02000506000000020004" pitchFamily="2" charset="0"/>
              <a:ea typeface="AGSkinnyPants" panose="02000603000000000000" pitchFamily="2" charset="0"/>
            </a:endParaRPr>
          </a:p>
        </p:txBody>
      </p:sp>
      <p:sp>
        <p:nvSpPr>
          <p:cNvPr id="2" name="Rectangle 1"/>
          <p:cNvSpPr/>
          <p:nvPr/>
        </p:nvSpPr>
        <p:spPr>
          <a:xfrm>
            <a:off x="333314" y="2281897"/>
            <a:ext cx="8891723" cy="3170099"/>
          </a:xfrm>
          <a:prstGeom prst="rect">
            <a:avLst/>
          </a:prstGeom>
        </p:spPr>
        <p:txBody>
          <a:bodyPr wrap="square">
            <a:spAutoFit/>
          </a:bodyPr>
          <a:lstStyle/>
          <a:p>
            <a:pPr marL="12700" marR="5080">
              <a:lnSpc>
                <a:spcPct val="100000"/>
              </a:lnSpc>
            </a:pPr>
            <a:r>
              <a:rPr lang="en-US" sz="5000" dirty="0">
                <a:solidFill>
                  <a:schemeClr val="bg1"/>
                </a:solidFill>
                <a:latin typeface="Century Gothic" panose="020B0502020202020204" pitchFamily="34" charset="0"/>
                <a:cs typeface="Arial Narrow"/>
              </a:rPr>
              <a:t>I can write using the writing </a:t>
            </a:r>
            <a:r>
              <a:rPr lang="en-US" sz="5000" dirty="0" smtClean="0">
                <a:solidFill>
                  <a:schemeClr val="bg1"/>
                </a:solidFill>
                <a:latin typeface="Century Gothic" panose="020B0502020202020204" pitchFamily="34" charset="0"/>
                <a:cs typeface="Arial Narrow"/>
              </a:rPr>
              <a:t>process, with guidance and support from other students and teachers.</a:t>
            </a:r>
            <a:endParaRPr lang="en-US" sz="5000" dirty="0">
              <a:solidFill>
                <a:schemeClr val="bg1"/>
              </a:solidFill>
              <a:latin typeface="Century Gothic" panose="020B0502020202020204" pitchFamily="34" charset="0"/>
              <a:cs typeface="Arial Narrow"/>
            </a:endParaRPr>
          </a:p>
        </p:txBody>
      </p:sp>
    </p:spTree>
    <p:extLst>
      <p:ext uri="{BB962C8B-B14F-4D97-AF65-F5344CB8AC3E}">
        <p14:creationId xmlns:p14="http://schemas.microsoft.com/office/powerpoint/2010/main" val="3041644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RL.4.2</a:t>
            </a:r>
            <a:endParaRPr lang="en-US" sz="9600" dirty="0">
              <a:latin typeface="KG Sorry Not Sorry Chub" panose="02000506000000020004" pitchFamily="2" charset="0"/>
            </a:endParaRPr>
          </a:p>
        </p:txBody>
      </p:sp>
      <p:sp>
        <p:nvSpPr>
          <p:cNvPr id="9" name="Rectangle 8"/>
          <p:cNvSpPr/>
          <p:nvPr/>
        </p:nvSpPr>
        <p:spPr>
          <a:xfrm>
            <a:off x="6244684" y="5985808"/>
            <a:ext cx="3044282" cy="970843"/>
          </a:xfrm>
          <a:prstGeom prst="rect">
            <a:avLst/>
          </a:prstGeom>
        </p:spPr>
        <p:txBody>
          <a:bodyPr wrap="square">
            <a:spAutoFit/>
          </a:bodyPr>
          <a:lstStyle/>
          <a:p>
            <a:pPr algn="ctr"/>
            <a:r>
              <a:rPr lang="en-US" dirty="0">
                <a:solidFill>
                  <a:schemeClr val="bg1"/>
                </a:solidFill>
                <a:latin typeface="Champagne &amp; Limousines" panose="020B0502020202020204" pitchFamily="34" charset="0"/>
                <a:ea typeface="Champagne &amp; Limousines" panose="020B0502020202020204" pitchFamily="34" charset="0"/>
              </a:rPr>
              <a:t>Determine a theme of a story, drama, or poem from details in the text; summarize the text.</a:t>
            </a:r>
          </a:p>
        </p:txBody>
      </p:sp>
      <p:sp>
        <p:nvSpPr>
          <p:cNvPr id="8" name="Rectangle 7"/>
          <p:cNvSpPr/>
          <p:nvPr/>
        </p:nvSpPr>
        <p:spPr>
          <a:xfrm>
            <a:off x="446049" y="2019125"/>
            <a:ext cx="8496474" cy="3477875"/>
          </a:xfrm>
          <a:prstGeom prst="rect">
            <a:avLst/>
          </a:prstGeom>
        </p:spPr>
        <p:txBody>
          <a:bodyPr wrap="square">
            <a:spAutoFit/>
          </a:bodyPr>
          <a:lstStyle/>
          <a:p>
            <a:r>
              <a:rPr lang="en-US" sz="5500" dirty="0" smtClean="0">
                <a:solidFill>
                  <a:schemeClr val="bg1"/>
                </a:solidFill>
                <a:latin typeface="Century Gothic" panose="020B0502020202020204" pitchFamily="34" charset="0"/>
              </a:rPr>
              <a:t>I can identify key details and events of a text and use those to summarize the text.</a:t>
            </a:r>
            <a:endParaRPr lang="en-US" sz="5500" dirty="0">
              <a:solidFill>
                <a:schemeClr val="bg1"/>
              </a:solidFill>
              <a:latin typeface="Century Gothic" panose="020B0502020202020204" pitchFamily="34" charset="0"/>
            </a:endParaRPr>
          </a:p>
        </p:txBody>
      </p:sp>
      <p:sp>
        <p:nvSpPr>
          <p:cNvPr id="12" name="TextBox 11"/>
          <p:cNvSpPr txBox="1"/>
          <p:nvPr/>
        </p:nvSpPr>
        <p:spPr>
          <a:xfrm>
            <a:off x="76665" y="278983"/>
            <a:ext cx="9524535" cy="1569660"/>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ea typeface="AGSkinnyPants" panose="02000603000000000000" pitchFamily="2" charset="0"/>
              </a:rPr>
              <a:t>Summarizing</a:t>
            </a:r>
            <a:endParaRPr lang="en-US" sz="9600" dirty="0">
              <a:solidFill>
                <a:schemeClr val="bg1"/>
              </a:solidFill>
              <a:latin typeface="KG Sorry Not Sorry Chub" panose="02000506000000020004" pitchFamily="2" charset="0"/>
              <a:ea typeface="AGSkinnyPants" panose="02000603000000000000" pitchFamily="2" charset="0"/>
            </a:endParaRPr>
          </a:p>
        </p:txBody>
      </p:sp>
    </p:spTree>
    <p:extLst>
      <p:ext uri="{BB962C8B-B14F-4D97-AF65-F5344CB8AC3E}">
        <p14:creationId xmlns:p14="http://schemas.microsoft.com/office/powerpoint/2010/main" val="30535452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latin typeface="Champagne &amp; Limousines" panose="020B0502020202020204" pitchFamily="34" charset="0"/>
              <a:ea typeface="Champagne &amp; Limousines" panose="020B0502020202020204" pitchFamily="34" charset="0"/>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W.4.6</a:t>
            </a:r>
            <a:endParaRPr lang="en-US" sz="9600" dirty="0">
              <a:latin typeface="KG Sorry Not Sorry Chub" panose="02000506000000020004" pitchFamily="2" charset="0"/>
            </a:endParaRPr>
          </a:p>
        </p:txBody>
      </p:sp>
      <p:sp>
        <p:nvSpPr>
          <p:cNvPr id="9" name="Rectangle 8"/>
          <p:cNvSpPr/>
          <p:nvPr/>
        </p:nvSpPr>
        <p:spPr>
          <a:xfrm>
            <a:off x="6085778" y="5546831"/>
            <a:ext cx="3328658" cy="1923604"/>
          </a:xfrm>
          <a:prstGeom prst="rect">
            <a:avLst/>
          </a:prstGeom>
        </p:spPr>
        <p:txBody>
          <a:bodyPr wrap="square">
            <a:spAutoFit/>
          </a:bodyPr>
          <a:lstStyle/>
          <a:p>
            <a:pPr algn="ctr"/>
            <a:r>
              <a:rPr lang="en-US" sz="1700" dirty="0">
                <a:solidFill>
                  <a:schemeClr val="bg1"/>
                </a:solidFill>
                <a:latin typeface="Champagne &amp; Limousines" panose="020B0502020202020204" pitchFamily="34" charset="0"/>
                <a:ea typeface="Champagne &amp; Limousines" panose="020B0502020202020204" pitchFamily="34" charset="0"/>
              </a:rPr>
              <a:t>With some guidance and support from adults, use </a:t>
            </a:r>
            <a:r>
              <a:rPr lang="en-US" sz="1700" dirty="0" smtClean="0">
                <a:solidFill>
                  <a:schemeClr val="bg1"/>
                </a:solidFill>
                <a:latin typeface="Champagne &amp; Limousines" panose="020B0502020202020204" pitchFamily="34" charset="0"/>
                <a:ea typeface="Champagne &amp; Limousines" panose="020B0502020202020204" pitchFamily="34" charset="0"/>
              </a:rPr>
              <a:t>technology to </a:t>
            </a:r>
            <a:r>
              <a:rPr lang="en-US" sz="1700" dirty="0">
                <a:solidFill>
                  <a:schemeClr val="bg1"/>
                </a:solidFill>
                <a:latin typeface="Champagne &amp; Limousines" panose="020B0502020202020204" pitchFamily="34" charset="0"/>
                <a:ea typeface="Champagne &amp; Limousines" panose="020B0502020202020204" pitchFamily="34" charset="0"/>
              </a:rPr>
              <a:t>produce and publish writing as well as to interact and collaborate with others; demonstrate sufficient command of keyboarding </a:t>
            </a:r>
            <a:r>
              <a:rPr lang="en-US" sz="1700" dirty="0" smtClean="0">
                <a:solidFill>
                  <a:schemeClr val="bg1"/>
                </a:solidFill>
                <a:latin typeface="Champagne &amp; Limousines" panose="020B0502020202020204" pitchFamily="34" charset="0"/>
                <a:ea typeface="Champagne &amp; Limousines" panose="020B0502020202020204" pitchFamily="34" charset="0"/>
              </a:rPr>
              <a:t>skills.</a:t>
            </a:r>
            <a:endParaRPr lang="en-US" sz="1700" dirty="0">
              <a:solidFill>
                <a:schemeClr val="bg1"/>
              </a:solidFill>
              <a:latin typeface="Champagne &amp; Limousines" panose="020B0502020202020204" pitchFamily="34" charset="0"/>
              <a:ea typeface="Champagne &amp; Limousines" panose="020B0502020202020204" pitchFamily="34" charset="0"/>
            </a:endParaRPr>
          </a:p>
          <a:p>
            <a:pPr algn="ctr"/>
            <a:endParaRPr lang="en-US" sz="1700" dirty="0">
              <a:solidFill>
                <a:schemeClr val="bg1"/>
              </a:solidFill>
              <a:latin typeface="Champagne &amp; Limousines" panose="020B0502020202020204" pitchFamily="34" charset="0"/>
              <a:ea typeface="Champagne &amp; Limousines" panose="020B0502020202020204" pitchFamily="34" charset="0"/>
            </a:endParaRPr>
          </a:p>
        </p:txBody>
      </p:sp>
      <p:sp>
        <p:nvSpPr>
          <p:cNvPr id="8" name="TextBox 7"/>
          <p:cNvSpPr txBox="1"/>
          <p:nvPr/>
        </p:nvSpPr>
        <p:spPr>
          <a:xfrm>
            <a:off x="1" y="150240"/>
            <a:ext cx="9601199" cy="2554545"/>
          </a:xfrm>
          <a:prstGeom prst="rect">
            <a:avLst/>
          </a:prstGeom>
          <a:noFill/>
        </p:spPr>
        <p:txBody>
          <a:bodyPr wrap="square" rtlCol="0">
            <a:spAutoFit/>
          </a:bodyPr>
          <a:lstStyle/>
          <a:p>
            <a:pPr algn="ctr"/>
            <a:r>
              <a:rPr lang="en-US" sz="16000" dirty="0" smtClean="0">
                <a:solidFill>
                  <a:schemeClr val="bg1"/>
                </a:solidFill>
                <a:latin typeface="KG Sorry Not Sorry Chub" panose="02000506000000020004" pitchFamily="2" charset="0"/>
                <a:ea typeface="AGSkinnyPants" panose="02000603000000000000" pitchFamily="2" charset="0"/>
              </a:rPr>
              <a:t>Writing</a:t>
            </a:r>
            <a:endParaRPr lang="en-US" sz="16000" dirty="0">
              <a:solidFill>
                <a:schemeClr val="bg1"/>
              </a:solidFill>
              <a:latin typeface="KG Sorry Not Sorry Chub" panose="02000506000000020004" pitchFamily="2" charset="0"/>
              <a:ea typeface="AGSkinnyPants" panose="02000603000000000000" pitchFamily="2" charset="0"/>
            </a:endParaRPr>
          </a:p>
        </p:txBody>
      </p:sp>
      <p:sp>
        <p:nvSpPr>
          <p:cNvPr id="2" name="Rectangle 1"/>
          <p:cNvSpPr/>
          <p:nvPr/>
        </p:nvSpPr>
        <p:spPr>
          <a:xfrm>
            <a:off x="446049" y="2302248"/>
            <a:ext cx="8413729" cy="3477875"/>
          </a:xfrm>
          <a:prstGeom prst="rect">
            <a:avLst/>
          </a:prstGeom>
        </p:spPr>
        <p:txBody>
          <a:bodyPr wrap="square">
            <a:spAutoFit/>
          </a:bodyPr>
          <a:lstStyle/>
          <a:p>
            <a:pPr marL="12700" marR="5080">
              <a:lnSpc>
                <a:spcPct val="100000"/>
              </a:lnSpc>
            </a:pPr>
            <a:r>
              <a:rPr lang="en-US" sz="5500" dirty="0">
                <a:solidFill>
                  <a:schemeClr val="bg1"/>
                </a:solidFill>
                <a:latin typeface="Century Gothic" panose="020B0502020202020204" pitchFamily="34" charset="0"/>
                <a:cs typeface="Arial Narrow"/>
              </a:rPr>
              <a:t>I can </a:t>
            </a:r>
            <a:r>
              <a:rPr lang="en-US" sz="5500" dirty="0" smtClean="0">
                <a:solidFill>
                  <a:schemeClr val="bg1"/>
                </a:solidFill>
                <a:latin typeface="Century Gothic" panose="020B0502020202020204" pitchFamily="34" charset="0"/>
                <a:cs typeface="Arial Narrow"/>
              </a:rPr>
              <a:t>use technology to publish my writing and to interact and collaborate with others.</a:t>
            </a:r>
            <a:endParaRPr lang="en-US" sz="5500" dirty="0">
              <a:solidFill>
                <a:schemeClr val="bg1"/>
              </a:solidFill>
              <a:latin typeface="Century Gothic" panose="020B0502020202020204" pitchFamily="34" charset="0"/>
              <a:cs typeface="Arial Narrow"/>
            </a:endParaRPr>
          </a:p>
        </p:txBody>
      </p:sp>
    </p:spTree>
    <p:extLst>
      <p:ext uri="{BB962C8B-B14F-4D97-AF65-F5344CB8AC3E}">
        <p14:creationId xmlns:p14="http://schemas.microsoft.com/office/powerpoint/2010/main" val="41343308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latin typeface="Champagne &amp; Limousines" panose="020B0502020202020204" pitchFamily="34" charset="0"/>
              <a:ea typeface="Champagne &amp; Limousines" panose="020B0502020202020204" pitchFamily="34" charset="0"/>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W.4.6</a:t>
            </a:r>
            <a:endParaRPr lang="en-US" sz="9600" dirty="0">
              <a:latin typeface="KG Sorry Not Sorry Chub" panose="02000506000000020004" pitchFamily="2" charset="0"/>
            </a:endParaRPr>
          </a:p>
        </p:txBody>
      </p:sp>
      <p:sp>
        <p:nvSpPr>
          <p:cNvPr id="9" name="Rectangle 8"/>
          <p:cNvSpPr/>
          <p:nvPr/>
        </p:nvSpPr>
        <p:spPr>
          <a:xfrm>
            <a:off x="6085778" y="5546831"/>
            <a:ext cx="3328658" cy="1923604"/>
          </a:xfrm>
          <a:prstGeom prst="rect">
            <a:avLst/>
          </a:prstGeom>
        </p:spPr>
        <p:txBody>
          <a:bodyPr wrap="square">
            <a:spAutoFit/>
          </a:bodyPr>
          <a:lstStyle/>
          <a:p>
            <a:pPr algn="ctr"/>
            <a:r>
              <a:rPr lang="en-US" sz="1700" dirty="0">
                <a:solidFill>
                  <a:schemeClr val="bg1"/>
                </a:solidFill>
                <a:latin typeface="Champagne &amp; Limousines" panose="020B0502020202020204" pitchFamily="34" charset="0"/>
                <a:ea typeface="Champagne &amp; Limousines" panose="020B0502020202020204" pitchFamily="34" charset="0"/>
              </a:rPr>
              <a:t>With some guidance and support from adults, use </a:t>
            </a:r>
            <a:r>
              <a:rPr lang="en-US" sz="1700" dirty="0" smtClean="0">
                <a:solidFill>
                  <a:schemeClr val="bg1"/>
                </a:solidFill>
                <a:latin typeface="Champagne &amp; Limousines" panose="020B0502020202020204" pitchFamily="34" charset="0"/>
                <a:ea typeface="Champagne &amp; Limousines" panose="020B0502020202020204" pitchFamily="34" charset="0"/>
              </a:rPr>
              <a:t>technology to </a:t>
            </a:r>
            <a:r>
              <a:rPr lang="en-US" sz="1700" dirty="0">
                <a:solidFill>
                  <a:schemeClr val="bg1"/>
                </a:solidFill>
                <a:latin typeface="Champagne &amp; Limousines" panose="020B0502020202020204" pitchFamily="34" charset="0"/>
                <a:ea typeface="Champagne &amp; Limousines" panose="020B0502020202020204" pitchFamily="34" charset="0"/>
              </a:rPr>
              <a:t>produce and publish writing as well as to interact and collaborate with others; demonstrate sufficient command of keyboarding </a:t>
            </a:r>
            <a:r>
              <a:rPr lang="en-US" sz="1700" dirty="0" smtClean="0">
                <a:solidFill>
                  <a:schemeClr val="bg1"/>
                </a:solidFill>
                <a:latin typeface="Champagne &amp; Limousines" panose="020B0502020202020204" pitchFamily="34" charset="0"/>
                <a:ea typeface="Champagne &amp; Limousines" panose="020B0502020202020204" pitchFamily="34" charset="0"/>
              </a:rPr>
              <a:t>skills.</a:t>
            </a:r>
            <a:endParaRPr lang="en-US" sz="1700" dirty="0">
              <a:solidFill>
                <a:schemeClr val="bg1"/>
              </a:solidFill>
              <a:latin typeface="Champagne &amp; Limousines" panose="020B0502020202020204" pitchFamily="34" charset="0"/>
              <a:ea typeface="Champagne &amp; Limousines" panose="020B0502020202020204" pitchFamily="34" charset="0"/>
            </a:endParaRPr>
          </a:p>
          <a:p>
            <a:pPr algn="ctr"/>
            <a:endParaRPr lang="en-US" sz="1700" dirty="0">
              <a:solidFill>
                <a:schemeClr val="bg1"/>
              </a:solidFill>
              <a:latin typeface="Champagne &amp; Limousines" panose="020B0502020202020204" pitchFamily="34" charset="0"/>
              <a:ea typeface="Champagne &amp; Limousines" panose="020B0502020202020204" pitchFamily="34" charset="0"/>
            </a:endParaRPr>
          </a:p>
        </p:txBody>
      </p:sp>
      <p:sp>
        <p:nvSpPr>
          <p:cNvPr id="8" name="TextBox 7"/>
          <p:cNvSpPr txBox="1"/>
          <p:nvPr/>
        </p:nvSpPr>
        <p:spPr>
          <a:xfrm>
            <a:off x="1" y="150240"/>
            <a:ext cx="9601199" cy="2554545"/>
          </a:xfrm>
          <a:prstGeom prst="rect">
            <a:avLst/>
          </a:prstGeom>
          <a:noFill/>
        </p:spPr>
        <p:txBody>
          <a:bodyPr wrap="square" rtlCol="0">
            <a:spAutoFit/>
          </a:bodyPr>
          <a:lstStyle/>
          <a:p>
            <a:pPr algn="ctr"/>
            <a:r>
              <a:rPr lang="en-US" sz="16000" dirty="0" smtClean="0">
                <a:solidFill>
                  <a:schemeClr val="bg1"/>
                </a:solidFill>
                <a:latin typeface="KG Sorry Not Sorry Chub" panose="02000506000000020004" pitchFamily="2" charset="0"/>
                <a:ea typeface="AGSkinnyPants" panose="02000603000000000000" pitchFamily="2" charset="0"/>
              </a:rPr>
              <a:t>Writing</a:t>
            </a:r>
            <a:endParaRPr lang="en-US" sz="16000" dirty="0">
              <a:solidFill>
                <a:schemeClr val="bg1"/>
              </a:solidFill>
              <a:latin typeface="KG Sorry Not Sorry Chub" panose="02000506000000020004" pitchFamily="2" charset="0"/>
              <a:ea typeface="AGSkinnyPants" panose="02000603000000000000" pitchFamily="2" charset="0"/>
            </a:endParaRPr>
          </a:p>
        </p:txBody>
      </p:sp>
      <p:sp>
        <p:nvSpPr>
          <p:cNvPr id="2" name="Rectangle 1"/>
          <p:cNvSpPr/>
          <p:nvPr/>
        </p:nvSpPr>
        <p:spPr>
          <a:xfrm>
            <a:off x="446049" y="2302248"/>
            <a:ext cx="8413729" cy="3477875"/>
          </a:xfrm>
          <a:prstGeom prst="rect">
            <a:avLst/>
          </a:prstGeom>
        </p:spPr>
        <p:txBody>
          <a:bodyPr wrap="square">
            <a:spAutoFit/>
          </a:bodyPr>
          <a:lstStyle/>
          <a:p>
            <a:pPr marL="12700" marR="5080">
              <a:lnSpc>
                <a:spcPct val="100000"/>
              </a:lnSpc>
            </a:pPr>
            <a:r>
              <a:rPr lang="en-US" sz="5500" dirty="0" smtClean="0">
                <a:solidFill>
                  <a:schemeClr val="bg1"/>
                </a:solidFill>
                <a:latin typeface="Century Gothic" panose="020B0502020202020204" pitchFamily="34" charset="0"/>
                <a:cs typeface="Arial Narrow"/>
              </a:rPr>
              <a:t>I can demonstrate keyboarding skills that allow me to produce my writing effectively.</a:t>
            </a:r>
            <a:endParaRPr lang="en-US" sz="5500" dirty="0">
              <a:solidFill>
                <a:schemeClr val="bg1"/>
              </a:solidFill>
              <a:latin typeface="Century Gothic" panose="020B0502020202020204" pitchFamily="34" charset="0"/>
              <a:cs typeface="Arial Narrow"/>
            </a:endParaRPr>
          </a:p>
        </p:txBody>
      </p:sp>
    </p:spTree>
    <p:extLst>
      <p:ext uri="{BB962C8B-B14F-4D97-AF65-F5344CB8AC3E}">
        <p14:creationId xmlns:p14="http://schemas.microsoft.com/office/powerpoint/2010/main" val="15087484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W.4.7</a:t>
            </a:r>
            <a:endParaRPr lang="en-US" sz="9600" dirty="0">
              <a:latin typeface="KG Sorry Not Sorry Chub" panose="02000506000000020004" pitchFamily="2" charset="0"/>
            </a:endParaRPr>
          </a:p>
        </p:txBody>
      </p:sp>
      <p:sp>
        <p:nvSpPr>
          <p:cNvPr id="9" name="Rectangle 8"/>
          <p:cNvSpPr/>
          <p:nvPr/>
        </p:nvSpPr>
        <p:spPr>
          <a:xfrm>
            <a:off x="6085778" y="5894261"/>
            <a:ext cx="3328658" cy="1200329"/>
          </a:xfrm>
          <a:prstGeom prst="rect">
            <a:avLst/>
          </a:prstGeom>
        </p:spPr>
        <p:txBody>
          <a:bodyPr wrap="square">
            <a:spAutoFit/>
          </a:bodyPr>
          <a:lstStyle/>
          <a:p>
            <a:pPr algn="ctr"/>
            <a:r>
              <a:rPr lang="en-US" sz="1800" dirty="0">
                <a:solidFill>
                  <a:schemeClr val="bg1"/>
                </a:solidFill>
                <a:latin typeface="Champagne &amp; Limousines" panose="020B0502020202020204" pitchFamily="34" charset="0"/>
                <a:ea typeface="Champagne &amp; Limousines" panose="020B0502020202020204" pitchFamily="34" charset="0"/>
              </a:rPr>
              <a:t>Conduct short research projects that build knowledge through investigation of different aspects of a topic.</a:t>
            </a:r>
          </a:p>
        </p:txBody>
      </p:sp>
      <p:sp>
        <p:nvSpPr>
          <p:cNvPr id="8" name="TextBox 7"/>
          <p:cNvSpPr txBox="1"/>
          <p:nvPr/>
        </p:nvSpPr>
        <p:spPr>
          <a:xfrm>
            <a:off x="1" y="150240"/>
            <a:ext cx="9601199" cy="2554545"/>
          </a:xfrm>
          <a:prstGeom prst="rect">
            <a:avLst/>
          </a:prstGeom>
          <a:noFill/>
        </p:spPr>
        <p:txBody>
          <a:bodyPr wrap="square" rtlCol="0">
            <a:spAutoFit/>
          </a:bodyPr>
          <a:lstStyle/>
          <a:p>
            <a:pPr algn="ctr"/>
            <a:r>
              <a:rPr lang="en-US" sz="16000" dirty="0" smtClean="0">
                <a:solidFill>
                  <a:schemeClr val="bg1"/>
                </a:solidFill>
                <a:latin typeface="KG Sorry Not Sorry Chub" panose="02000506000000020004" pitchFamily="2" charset="0"/>
                <a:ea typeface="AGSkinnyPants" panose="02000603000000000000" pitchFamily="2" charset="0"/>
              </a:rPr>
              <a:t>Writing</a:t>
            </a:r>
            <a:endParaRPr lang="en-US" sz="16000" dirty="0">
              <a:solidFill>
                <a:schemeClr val="bg1"/>
              </a:solidFill>
              <a:latin typeface="KG Sorry Not Sorry Chub" panose="02000506000000020004" pitchFamily="2" charset="0"/>
              <a:ea typeface="AGSkinnyPants" panose="02000603000000000000" pitchFamily="2" charset="0"/>
            </a:endParaRPr>
          </a:p>
        </p:txBody>
      </p:sp>
      <p:sp>
        <p:nvSpPr>
          <p:cNvPr id="2" name="Rectangle 1"/>
          <p:cNvSpPr/>
          <p:nvPr/>
        </p:nvSpPr>
        <p:spPr>
          <a:xfrm>
            <a:off x="414046" y="2300819"/>
            <a:ext cx="8773107" cy="3477875"/>
          </a:xfrm>
          <a:prstGeom prst="rect">
            <a:avLst/>
          </a:prstGeom>
        </p:spPr>
        <p:txBody>
          <a:bodyPr wrap="square">
            <a:spAutoFit/>
          </a:bodyPr>
          <a:lstStyle/>
          <a:p>
            <a:pPr marL="12065" marR="5080" indent="-2540">
              <a:lnSpc>
                <a:spcPct val="100000"/>
              </a:lnSpc>
            </a:pPr>
            <a:r>
              <a:rPr lang="en-US" sz="5500" dirty="0">
                <a:solidFill>
                  <a:schemeClr val="bg1"/>
                </a:solidFill>
                <a:latin typeface="Century Gothic" panose="020B0502020202020204" pitchFamily="34" charset="0"/>
                <a:cs typeface="Arial Narrow"/>
              </a:rPr>
              <a:t>I can </a:t>
            </a:r>
            <a:r>
              <a:rPr lang="en-US" sz="5500" dirty="0" smtClean="0">
                <a:solidFill>
                  <a:schemeClr val="bg1"/>
                </a:solidFill>
                <a:latin typeface="Century Gothic" panose="020B0502020202020204" pitchFamily="34" charset="0"/>
                <a:cs typeface="Arial Narrow"/>
              </a:rPr>
              <a:t>write </a:t>
            </a:r>
            <a:r>
              <a:rPr lang="en-US" sz="5500" dirty="0">
                <a:solidFill>
                  <a:schemeClr val="bg1"/>
                </a:solidFill>
                <a:latin typeface="Century Gothic" panose="020B0502020202020204" pitchFamily="34" charset="0"/>
                <a:cs typeface="Arial Narrow"/>
              </a:rPr>
              <a:t>research </a:t>
            </a:r>
            <a:r>
              <a:rPr lang="en-US" sz="5500" dirty="0" smtClean="0">
                <a:solidFill>
                  <a:schemeClr val="bg1"/>
                </a:solidFill>
                <a:latin typeface="Century Gothic" panose="020B0502020202020204" pitchFamily="34" charset="0"/>
                <a:cs typeface="Arial Narrow"/>
              </a:rPr>
              <a:t>papers and projects that explore different aspects of a topic.</a:t>
            </a:r>
            <a:endParaRPr lang="en-US" sz="5500" dirty="0">
              <a:solidFill>
                <a:schemeClr val="bg1"/>
              </a:solidFill>
              <a:latin typeface="Century Gothic" panose="020B0502020202020204" pitchFamily="34" charset="0"/>
              <a:cs typeface="Arial Narrow"/>
            </a:endParaRPr>
          </a:p>
        </p:txBody>
      </p:sp>
    </p:spTree>
    <p:extLst>
      <p:ext uri="{BB962C8B-B14F-4D97-AF65-F5344CB8AC3E}">
        <p14:creationId xmlns:p14="http://schemas.microsoft.com/office/powerpoint/2010/main" val="11254136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W.4.8</a:t>
            </a:r>
            <a:endParaRPr lang="en-US" sz="9600" dirty="0">
              <a:latin typeface="KG Sorry Not Sorry Chub" panose="02000506000000020004" pitchFamily="2" charset="0"/>
            </a:endParaRPr>
          </a:p>
        </p:txBody>
      </p:sp>
      <p:sp>
        <p:nvSpPr>
          <p:cNvPr id="9" name="Rectangle 8"/>
          <p:cNvSpPr/>
          <p:nvPr/>
        </p:nvSpPr>
        <p:spPr>
          <a:xfrm>
            <a:off x="6009114" y="5757796"/>
            <a:ext cx="3471340" cy="1661993"/>
          </a:xfrm>
          <a:prstGeom prst="rect">
            <a:avLst/>
          </a:prstGeom>
        </p:spPr>
        <p:txBody>
          <a:bodyPr wrap="square">
            <a:spAutoFit/>
          </a:bodyPr>
          <a:lstStyle/>
          <a:p>
            <a:pPr algn="ctr"/>
            <a:r>
              <a:rPr lang="en-US" sz="1700" dirty="0">
                <a:solidFill>
                  <a:schemeClr val="bg1"/>
                </a:solidFill>
                <a:latin typeface="Champagne &amp; Limousines" panose="020B0502020202020204" pitchFamily="34" charset="0"/>
                <a:ea typeface="Champagne &amp; Limousines" panose="020B0502020202020204" pitchFamily="34" charset="0"/>
              </a:rPr>
              <a:t>Recall relevant information from experiences or gather relevant information from print and digital sources; take notes and categorize information, and provide a list of sources.</a:t>
            </a:r>
          </a:p>
          <a:p>
            <a:pPr algn="ctr"/>
            <a:endParaRPr lang="en-US" sz="1700" dirty="0">
              <a:solidFill>
                <a:schemeClr val="bg1"/>
              </a:solidFill>
              <a:latin typeface="Champagne &amp; Limousines" panose="020B0502020202020204" pitchFamily="34" charset="0"/>
              <a:ea typeface="Champagne &amp; Limousines" panose="020B0502020202020204" pitchFamily="34" charset="0"/>
            </a:endParaRPr>
          </a:p>
        </p:txBody>
      </p:sp>
      <p:sp>
        <p:nvSpPr>
          <p:cNvPr id="8" name="TextBox 7"/>
          <p:cNvSpPr txBox="1"/>
          <p:nvPr/>
        </p:nvSpPr>
        <p:spPr>
          <a:xfrm>
            <a:off x="1" y="-162910"/>
            <a:ext cx="9601199" cy="2554545"/>
          </a:xfrm>
          <a:prstGeom prst="rect">
            <a:avLst/>
          </a:prstGeom>
          <a:noFill/>
        </p:spPr>
        <p:txBody>
          <a:bodyPr wrap="square" rtlCol="0">
            <a:spAutoFit/>
          </a:bodyPr>
          <a:lstStyle/>
          <a:p>
            <a:pPr algn="ctr"/>
            <a:r>
              <a:rPr lang="en-US" sz="16000" dirty="0" smtClean="0">
                <a:solidFill>
                  <a:schemeClr val="bg1"/>
                </a:solidFill>
                <a:latin typeface="KG Sorry Not Sorry Chub" panose="02000506000000020004" pitchFamily="2" charset="0"/>
                <a:ea typeface="AGSkinnyPants" panose="02000603000000000000" pitchFamily="2" charset="0"/>
              </a:rPr>
              <a:t>Writing</a:t>
            </a:r>
            <a:endParaRPr lang="en-US" sz="16000" dirty="0">
              <a:solidFill>
                <a:schemeClr val="bg1"/>
              </a:solidFill>
              <a:latin typeface="KG Sorry Not Sorry Chub" panose="02000506000000020004" pitchFamily="2" charset="0"/>
              <a:ea typeface="AGSkinnyPants" panose="02000603000000000000" pitchFamily="2" charset="0"/>
            </a:endParaRPr>
          </a:p>
        </p:txBody>
      </p:sp>
      <p:sp>
        <p:nvSpPr>
          <p:cNvPr id="2" name="Rectangle 1"/>
          <p:cNvSpPr/>
          <p:nvPr/>
        </p:nvSpPr>
        <p:spPr>
          <a:xfrm>
            <a:off x="197409" y="2215716"/>
            <a:ext cx="9206381" cy="3170099"/>
          </a:xfrm>
          <a:prstGeom prst="rect">
            <a:avLst/>
          </a:prstGeom>
        </p:spPr>
        <p:txBody>
          <a:bodyPr wrap="square">
            <a:spAutoFit/>
          </a:bodyPr>
          <a:lstStyle/>
          <a:p>
            <a:pPr marL="12065" marR="5080">
              <a:lnSpc>
                <a:spcPct val="100000"/>
              </a:lnSpc>
            </a:pPr>
            <a:r>
              <a:rPr lang="en-US" sz="5000" dirty="0">
                <a:solidFill>
                  <a:schemeClr val="bg1"/>
                </a:solidFill>
                <a:latin typeface="Century Gothic" panose="020B0502020202020204" pitchFamily="34" charset="0"/>
                <a:cs typeface="Arial Narrow"/>
              </a:rPr>
              <a:t>I can </a:t>
            </a:r>
            <a:r>
              <a:rPr lang="en-US" sz="5000" dirty="0" smtClean="0">
                <a:solidFill>
                  <a:schemeClr val="bg1"/>
                </a:solidFill>
                <a:latin typeface="Century Gothic" panose="020B0502020202020204" pitchFamily="34" charset="0"/>
                <a:cs typeface="Arial Narrow"/>
              </a:rPr>
              <a:t>recall and gather </a:t>
            </a:r>
            <a:r>
              <a:rPr lang="en-US" sz="5000" dirty="0">
                <a:solidFill>
                  <a:schemeClr val="bg1"/>
                </a:solidFill>
                <a:latin typeface="Century Gothic" panose="020B0502020202020204" pitchFamily="34" charset="0"/>
                <a:cs typeface="Arial Narrow"/>
              </a:rPr>
              <a:t>information from different </a:t>
            </a:r>
            <a:r>
              <a:rPr lang="en-US" sz="5000" dirty="0" smtClean="0">
                <a:solidFill>
                  <a:schemeClr val="bg1"/>
                </a:solidFill>
                <a:latin typeface="Century Gothic" panose="020B0502020202020204" pitchFamily="34" charset="0"/>
                <a:cs typeface="Arial Narrow"/>
              </a:rPr>
              <a:t>sources, including print and digital sources.</a:t>
            </a:r>
          </a:p>
        </p:txBody>
      </p:sp>
    </p:spTree>
    <p:extLst>
      <p:ext uri="{BB962C8B-B14F-4D97-AF65-F5344CB8AC3E}">
        <p14:creationId xmlns:p14="http://schemas.microsoft.com/office/powerpoint/2010/main" val="39981432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W.4.8</a:t>
            </a:r>
            <a:endParaRPr lang="en-US" sz="9600" dirty="0">
              <a:latin typeface="KG Sorry Not Sorry Chub" panose="02000506000000020004" pitchFamily="2" charset="0"/>
            </a:endParaRPr>
          </a:p>
        </p:txBody>
      </p:sp>
      <p:sp>
        <p:nvSpPr>
          <p:cNvPr id="8" name="TextBox 7"/>
          <p:cNvSpPr txBox="1"/>
          <p:nvPr/>
        </p:nvSpPr>
        <p:spPr>
          <a:xfrm>
            <a:off x="1" y="-162910"/>
            <a:ext cx="9601199" cy="2554545"/>
          </a:xfrm>
          <a:prstGeom prst="rect">
            <a:avLst/>
          </a:prstGeom>
          <a:noFill/>
        </p:spPr>
        <p:txBody>
          <a:bodyPr wrap="square" rtlCol="0">
            <a:spAutoFit/>
          </a:bodyPr>
          <a:lstStyle/>
          <a:p>
            <a:pPr algn="ctr"/>
            <a:r>
              <a:rPr lang="en-US" sz="16000" dirty="0" smtClean="0">
                <a:solidFill>
                  <a:schemeClr val="bg1"/>
                </a:solidFill>
                <a:latin typeface="KG Sorry Not Sorry Chub" panose="02000506000000020004" pitchFamily="2" charset="0"/>
                <a:ea typeface="AGSkinnyPants" panose="02000603000000000000" pitchFamily="2" charset="0"/>
              </a:rPr>
              <a:t>Writing</a:t>
            </a:r>
            <a:endParaRPr lang="en-US" sz="16000" dirty="0">
              <a:solidFill>
                <a:schemeClr val="bg1"/>
              </a:solidFill>
              <a:latin typeface="KG Sorry Not Sorry Chub" panose="02000506000000020004" pitchFamily="2" charset="0"/>
              <a:ea typeface="AGSkinnyPants" panose="02000603000000000000" pitchFamily="2" charset="0"/>
            </a:endParaRPr>
          </a:p>
        </p:txBody>
      </p:sp>
      <p:sp>
        <p:nvSpPr>
          <p:cNvPr id="2" name="Rectangle 1"/>
          <p:cNvSpPr/>
          <p:nvPr/>
        </p:nvSpPr>
        <p:spPr>
          <a:xfrm>
            <a:off x="197409" y="2341855"/>
            <a:ext cx="9206381" cy="2631490"/>
          </a:xfrm>
          <a:prstGeom prst="rect">
            <a:avLst/>
          </a:prstGeom>
        </p:spPr>
        <p:txBody>
          <a:bodyPr wrap="square">
            <a:spAutoFit/>
          </a:bodyPr>
          <a:lstStyle/>
          <a:p>
            <a:pPr marL="12065" marR="5080">
              <a:lnSpc>
                <a:spcPct val="100000"/>
              </a:lnSpc>
            </a:pPr>
            <a:r>
              <a:rPr lang="en-US" sz="5500" dirty="0" smtClean="0">
                <a:solidFill>
                  <a:schemeClr val="bg1"/>
                </a:solidFill>
                <a:latin typeface="Century Gothic" panose="020B0502020202020204" pitchFamily="34" charset="0"/>
                <a:cs typeface="Arial Narrow"/>
              </a:rPr>
              <a:t>I </a:t>
            </a:r>
            <a:r>
              <a:rPr lang="en-US" sz="5500" dirty="0">
                <a:solidFill>
                  <a:schemeClr val="bg1"/>
                </a:solidFill>
                <a:latin typeface="Century Gothic" panose="020B0502020202020204" pitchFamily="34" charset="0"/>
                <a:cs typeface="Arial Narrow"/>
              </a:rPr>
              <a:t>can </a:t>
            </a:r>
            <a:r>
              <a:rPr lang="en-US" sz="5500" dirty="0" smtClean="0">
                <a:solidFill>
                  <a:schemeClr val="bg1"/>
                </a:solidFill>
                <a:latin typeface="Century Gothic" panose="020B0502020202020204" pitchFamily="34" charset="0"/>
                <a:cs typeface="Arial Narrow"/>
              </a:rPr>
              <a:t>take notes and categorize information from different sources.</a:t>
            </a:r>
            <a:endParaRPr lang="en-US" sz="5500" dirty="0">
              <a:solidFill>
                <a:schemeClr val="bg1"/>
              </a:solidFill>
              <a:latin typeface="Century Gothic" panose="020B0502020202020204" pitchFamily="34" charset="0"/>
              <a:cs typeface="Arial Narrow"/>
            </a:endParaRPr>
          </a:p>
        </p:txBody>
      </p:sp>
      <p:sp>
        <p:nvSpPr>
          <p:cNvPr id="10" name="Rectangle 9"/>
          <p:cNvSpPr/>
          <p:nvPr/>
        </p:nvSpPr>
        <p:spPr>
          <a:xfrm>
            <a:off x="6009114" y="5757796"/>
            <a:ext cx="3471340" cy="1661993"/>
          </a:xfrm>
          <a:prstGeom prst="rect">
            <a:avLst/>
          </a:prstGeom>
        </p:spPr>
        <p:txBody>
          <a:bodyPr wrap="square">
            <a:spAutoFit/>
          </a:bodyPr>
          <a:lstStyle/>
          <a:p>
            <a:pPr algn="ctr"/>
            <a:r>
              <a:rPr lang="en-US" sz="1700" dirty="0">
                <a:solidFill>
                  <a:schemeClr val="bg1"/>
                </a:solidFill>
                <a:latin typeface="Champagne &amp; Limousines" panose="020B0502020202020204" pitchFamily="34" charset="0"/>
                <a:ea typeface="Champagne &amp; Limousines" panose="020B0502020202020204" pitchFamily="34" charset="0"/>
              </a:rPr>
              <a:t>Recall relevant information from experiences or gather relevant information from print and digital sources; take notes and categorize information, and provide a list of sources.</a:t>
            </a:r>
          </a:p>
          <a:p>
            <a:pPr algn="ctr"/>
            <a:endParaRPr lang="en-US" sz="1700" dirty="0">
              <a:solidFill>
                <a:schemeClr val="bg1"/>
              </a:solidFill>
              <a:latin typeface="Champagne &amp; Limousines" panose="020B0502020202020204" pitchFamily="34" charset="0"/>
              <a:ea typeface="Champagne &amp; Limousines" panose="020B0502020202020204" pitchFamily="34" charset="0"/>
            </a:endParaRPr>
          </a:p>
        </p:txBody>
      </p:sp>
    </p:spTree>
    <p:extLst>
      <p:ext uri="{BB962C8B-B14F-4D97-AF65-F5344CB8AC3E}">
        <p14:creationId xmlns:p14="http://schemas.microsoft.com/office/powerpoint/2010/main" val="3966045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W.4.8</a:t>
            </a:r>
            <a:endParaRPr lang="en-US" sz="9600" dirty="0">
              <a:latin typeface="KG Sorry Not Sorry Chub" panose="02000506000000020004" pitchFamily="2" charset="0"/>
            </a:endParaRPr>
          </a:p>
        </p:txBody>
      </p:sp>
      <p:sp>
        <p:nvSpPr>
          <p:cNvPr id="8" name="TextBox 7"/>
          <p:cNvSpPr txBox="1"/>
          <p:nvPr/>
        </p:nvSpPr>
        <p:spPr>
          <a:xfrm>
            <a:off x="1" y="-162910"/>
            <a:ext cx="9601199" cy="2554545"/>
          </a:xfrm>
          <a:prstGeom prst="rect">
            <a:avLst/>
          </a:prstGeom>
          <a:noFill/>
        </p:spPr>
        <p:txBody>
          <a:bodyPr wrap="square" rtlCol="0">
            <a:spAutoFit/>
          </a:bodyPr>
          <a:lstStyle/>
          <a:p>
            <a:pPr algn="ctr"/>
            <a:r>
              <a:rPr lang="en-US" sz="16000" dirty="0" smtClean="0">
                <a:solidFill>
                  <a:schemeClr val="bg1"/>
                </a:solidFill>
                <a:latin typeface="KG Sorry Not Sorry Chub" panose="02000506000000020004" pitchFamily="2" charset="0"/>
                <a:ea typeface="AGSkinnyPants" panose="02000603000000000000" pitchFamily="2" charset="0"/>
              </a:rPr>
              <a:t>Writing</a:t>
            </a:r>
            <a:endParaRPr lang="en-US" sz="16000" dirty="0">
              <a:solidFill>
                <a:schemeClr val="bg1"/>
              </a:solidFill>
              <a:latin typeface="KG Sorry Not Sorry Chub" panose="02000506000000020004" pitchFamily="2" charset="0"/>
              <a:ea typeface="AGSkinnyPants" panose="02000603000000000000" pitchFamily="2" charset="0"/>
            </a:endParaRPr>
          </a:p>
        </p:txBody>
      </p:sp>
      <p:sp>
        <p:nvSpPr>
          <p:cNvPr id="2" name="Rectangle 1"/>
          <p:cNvSpPr/>
          <p:nvPr/>
        </p:nvSpPr>
        <p:spPr>
          <a:xfrm>
            <a:off x="197409" y="1970559"/>
            <a:ext cx="9206381" cy="3785652"/>
          </a:xfrm>
          <a:prstGeom prst="rect">
            <a:avLst/>
          </a:prstGeom>
        </p:spPr>
        <p:txBody>
          <a:bodyPr wrap="square">
            <a:spAutoFit/>
          </a:bodyPr>
          <a:lstStyle/>
          <a:p>
            <a:pPr marL="1270">
              <a:lnSpc>
                <a:spcPct val="100000"/>
              </a:lnSpc>
              <a:spcBef>
                <a:spcPts val="2400"/>
              </a:spcBef>
            </a:pPr>
            <a:r>
              <a:rPr lang="en-US" sz="6000" dirty="0" smtClean="0">
                <a:solidFill>
                  <a:schemeClr val="bg1"/>
                </a:solidFill>
                <a:latin typeface="Century Gothic" panose="020B0502020202020204" pitchFamily="34" charset="0"/>
                <a:cs typeface="Arial Narrow"/>
              </a:rPr>
              <a:t>I </a:t>
            </a:r>
            <a:r>
              <a:rPr lang="en-US" sz="6000" dirty="0">
                <a:solidFill>
                  <a:schemeClr val="bg1"/>
                </a:solidFill>
                <a:latin typeface="Century Gothic" panose="020B0502020202020204" pitchFamily="34" charset="0"/>
                <a:cs typeface="Arial Narrow"/>
              </a:rPr>
              <a:t>can </a:t>
            </a:r>
            <a:r>
              <a:rPr lang="en-US" sz="6000" dirty="0" smtClean="0">
                <a:solidFill>
                  <a:schemeClr val="bg1"/>
                </a:solidFill>
                <a:latin typeface="Century Gothic" panose="020B0502020202020204" pitchFamily="34" charset="0"/>
                <a:cs typeface="Arial Narrow"/>
              </a:rPr>
              <a:t>provide a list of sources that I use for informational and research writing.</a:t>
            </a:r>
            <a:endParaRPr lang="en-US" sz="6000" dirty="0">
              <a:solidFill>
                <a:schemeClr val="bg1"/>
              </a:solidFill>
              <a:latin typeface="Century Gothic" panose="020B0502020202020204" pitchFamily="34" charset="0"/>
              <a:cs typeface="Arial Narrow"/>
            </a:endParaRPr>
          </a:p>
        </p:txBody>
      </p:sp>
      <p:sp>
        <p:nvSpPr>
          <p:cNvPr id="10" name="Rectangle 9"/>
          <p:cNvSpPr/>
          <p:nvPr/>
        </p:nvSpPr>
        <p:spPr>
          <a:xfrm>
            <a:off x="6009114" y="5757796"/>
            <a:ext cx="3471340" cy="1661993"/>
          </a:xfrm>
          <a:prstGeom prst="rect">
            <a:avLst/>
          </a:prstGeom>
        </p:spPr>
        <p:txBody>
          <a:bodyPr wrap="square">
            <a:spAutoFit/>
          </a:bodyPr>
          <a:lstStyle/>
          <a:p>
            <a:pPr algn="ctr"/>
            <a:r>
              <a:rPr lang="en-US" sz="1700" dirty="0">
                <a:solidFill>
                  <a:schemeClr val="bg1"/>
                </a:solidFill>
                <a:latin typeface="Champagne &amp; Limousines" panose="020B0502020202020204" pitchFamily="34" charset="0"/>
                <a:ea typeface="Champagne &amp; Limousines" panose="020B0502020202020204" pitchFamily="34" charset="0"/>
              </a:rPr>
              <a:t>Recall relevant information from experiences or gather relevant information from print and digital sources; take notes and categorize information, and provide a list of sources.</a:t>
            </a:r>
          </a:p>
          <a:p>
            <a:pPr algn="ctr"/>
            <a:endParaRPr lang="en-US" sz="1700" dirty="0">
              <a:solidFill>
                <a:schemeClr val="bg1"/>
              </a:solidFill>
              <a:latin typeface="Champagne &amp; Limousines" panose="020B0502020202020204" pitchFamily="34" charset="0"/>
              <a:ea typeface="Champagne &amp; Limousines" panose="020B0502020202020204" pitchFamily="34" charset="0"/>
            </a:endParaRPr>
          </a:p>
        </p:txBody>
      </p:sp>
    </p:spTree>
    <p:extLst>
      <p:ext uri="{BB962C8B-B14F-4D97-AF65-F5344CB8AC3E}">
        <p14:creationId xmlns:p14="http://schemas.microsoft.com/office/powerpoint/2010/main" val="2618998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W.4.9</a:t>
            </a:r>
            <a:endParaRPr lang="en-US" sz="9600" dirty="0">
              <a:latin typeface="KG Sorry Not Sorry Chub" panose="02000506000000020004" pitchFamily="2" charset="0"/>
            </a:endParaRPr>
          </a:p>
        </p:txBody>
      </p:sp>
      <p:sp>
        <p:nvSpPr>
          <p:cNvPr id="9" name="Rectangle 8"/>
          <p:cNvSpPr/>
          <p:nvPr/>
        </p:nvSpPr>
        <p:spPr>
          <a:xfrm>
            <a:off x="6102496" y="6110558"/>
            <a:ext cx="3328658" cy="1077218"/>
          </a:xfrm>
          <a:prstGeom prst="rect">
            <a:avLst/>
          </a:prstGeom>
        </p:spPr>
        <p:txBody>
          <a:bodyPr wrap="square">
            <a:spAutoFit/>
          </a:bodyPr>
          <a:lstStyle/>
          <a:p>
            <a:pPr algn="ctr"/>
            <a:r>
              <a:rPr lang="en-US" sz="1600" dirty="0">
                <a:solidFill>
                  <a:schemeClr val="bg1"/>
                </a:solidFill>
                <a:latin typeface="Champagne &amp; Limousines" panose="020B0502020202020204" pitchFamily="34" charset="0"/>
                <a:ea typeface="Champagne &amp; Limousines" panose="020B0502020202020204" pitchFamily="34" charset="0"/>
              </a:rPr>
              <a:t>Draw evidence from literary or informational texts to support analysis, reflection, and research.</a:t>
            </a:r>
          </a:p>
          <a:p>
            <a:pPr algn="ctr"/>
            <a:endParaRPr lang="en-US" sz="1600" dirty="0">
              <a:solidFill>
                <a:schemeClr val="bg1"/>
              </a:solidFill>
              <a:latin typeface="Champagne &amp; Limousines" panose="020B0502020202020204" pitchFamily="34" charset="0"/>
              <a:ea typeface="Champagne &amp; Limousines" panose="020B0502020202020204" pitchFamily="34" charset="0"/>
            </a:endParaRPr>
          </a:p>
        </p:txBody>
      </p:sp>
      <p:sp>
        <p:nvSpPr>
          <p:cNvPr id="8" name="TextBox 7"/>
          <p:cNvSpPr txBox="1"/>
          <p:nvPr/>
        </p:nvSpPr>
        <p:spPr>
          <a:xfrm>
            <a:off x="1" y="150240"/>
            <a:ext cx="9601199" cy="2554545"/>
          </a:xfrm>
          <a:prstGeom prst="rect">
            <a:avLst/>
          </a:prstGeom>
          <a:noFill/>
        </p:spPr>
        <p:txBody>
          <a:bodyPr wrap="square" rtlCol="0">
            <a:spAutoFit/>
          </a:bodyPr>
          <a:lstStyle/>
          <a:p>
            <a:pPr algn="ctr"/>
            <a:r>
              <a:rPr lang="en-US" sz="16000" dirty="0" smtClean="0">
                <a:solidFill>
                  <a:schemeClr val="bg1"/>
                </a:solidFill>
                <a:latin typeface="KG Sorry Not Sorry Chub" panose="02000506000000020004" pitchFamily="2" charset="0"/>
                <a:ea typeface="AGSkinnyPants" panose="02000603000000000000" pitchFamily="2" charset="0"/>
              </a:rPr>
              <a:t>Writing</a:t>
            </a:r>
            <a:endParaRPr lang="en-US" sz="16000" dirty="0">
              <a:solidFill>
                <a:schemeClr val="bg1"/>
              </a:solidFill>
              <a:latin typeface="KG Sorry Not Sorry Chub" panose="02000506000000020004" pitchFamily="2" charset="0"/>
              <a:ea typeface="AGSkinnyPants" panose="02000603000000000000" pitchFamily="2" charset="0"/>
            </a:endParaRPr>
          </a:p>
        </p:txBody>
      </p:sp>
      <p:sp>
        <p:nvSpPr>
          <p:cNvPr id="2" name="Rectangle 1"/>
          <p:cNvSpPr/>
          <p:nvPr/>
        </p:nvSpPr>
        <p:spPr>
          <a:xfrm>
            <a:off x="200416" y="2405572"/>
            <a:ext cx="8505173" cy="3170099"/>
          </a:xfrm>
          <a:prstGeom prst="rect">
            <a:avLst/>
          </a:prstGeom>
        </p:spPr>
        <p:txBody>
          <a:bodyPr wrap="square">
            <a:spAutoFit/>
          </a:bodyPr>
          <a:lstStyle/>
          <a:p>
            <a:pPr marL="1270">
              <a:lnSpc>
                <a:spcPct val="100000"/>
              </a:lnSpc>
            </a:pPr>
            <a:r>
              <a:rPr lang="en-US" sz="5000" dirty="0">
                <a:solidFill>
                  <a:schemeClr val="bg1"/>
                </a:solidFill>
                <a:latin typeface="Century Gothic" panose="020B0502020202020204" pitchFamily="34" charset="0"/>
                <a:cs typeface="Arial Narrow"/>
              </a:rPr>
              <a:t>I can write </a:t>
            </a:r>
            <a:r>
              <a:rPr lang="en-US" sz="5000" dirty="0" smtClean="0">
                <a:solidFill>
                  <a:schemeClr val="bg1"/>
                </a:solidFill>
                <a:latin typeface="Century Gothic" panose="020B0502020202020204" pitchFamily="34" charset="0"/>
                <a:cs typeface="Arial Narrow"/>
              </a:rPr>
              <a:t>about literary and informational texts, using evidence </a:t>
            </a:r>
            <a:r>
              <a:rPr lang="en-US" sz="5000" dirty="0">
                <a:solidFill>
                  <a:schemeClr val="bg1"/>
                </a:solidFill>
                <a:latin typeface="Century Gothic" panose="020B0502020202020204" pitchFamily="34" charset="0"/>
                <a:cs typeface="Arial Narrow"/>
              </a:rPr>
              <a:t>from the text to support my writing.</a:t>
            </a:r>
          </a:p>
        </p:txBody>
      </p:sp>
    </p:spTree>
    <p:extLst>
      <p:ext uri="{BB962C8B-B14F-4D97-AF65-F5344CB8AC3E}">
        <p14:creationId xmlns:p14="http://schemas.microsoft.com/office/powerpoint/2010/main" val="22712067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W.4.10</a:t>
            </a:r>
            <a:endParaRPr lang="en-US" sz="9600" dirty="0">
              <a:latin typeface="KG Sorry Not Sorry Chub" panose="02000506000000020004" pitchFamily="2" charset="0"/>
            </a:endParaRPr>
          </a:p>
        </p:txBody>
      </p:sp>
      <p:sp>
        <p:nvSpPr>
          <p:cNvPr id="9" name="Rectangle 8"/>
          <p:cNvSpPr/>
          <p:nvPr/>
        </p:nvSpPr>
        <p:spPr>
          <a:xfrm>
            <a:off x="6009114" y="5817579"/>
            <a:ext cx="3328658" cy="1569660"/>
          </a:xfrm>
          <a:prstGeom prst="rect">
            <a:avLst/>
          </a:prstGeom>
        </p:spPr>
        <p:txBody>
          <a:bodyPr wrap="square">
            <a:spAutoFit/>
          </a:bodyPr>
          <a:lstStyle/>
          <a:p>
            <a:pPr algn="ctr"/>
            <a:r>
              <a:rPr lang="en-US" sz="1600" dirty="0">
                <a:solidFill>
                  <a:schemeClr val="bg1"/>
                </a:solidFill>
                <a:latin typeface="Champagne &amp; Limousines" panose="020B0502020202020204" pitchFamily="34" charset="0"/>
                <a:ea typeface="Champagne &amp; Limousines" panose="020B0502020202020204" pitchFamily="34" charset="0"/>
              </a:rPr>
              <a:t>Write routinely over extended time frames (time for research, reflection, and revision) and shorter time frames (a single sitting or a day or two) for a range of discipline-specific tasks, purposes, and audiences.</a:t>
            </a:r>
          </a:p>
          <a:p>
            <a:pPr algn="ctr"/>
            <a:endParaRPr lang="en-US" sz="1600" dirty="0">
              <a:solidFill>
                <a:schemeClr val="bg1"/>
              </a:solidFill>
              <a:latin typeface="Champagne &amp; Limousines" panose="020B0502020202020204" pitchFamily="34" charset="0"/>
              <a:ea typeface="Champagne &amp; Limousines" panose="020B0502020202020204" pitchFamily="34" charset="0"/>
            </a:endParaRPr>
          </a:p>
        </p:txBody>
      </p:sp>
      <p:sp>
        <p:nvSpPr>
          <p:cNvPr id="8" name="TextBox 7"/>
          <p:cNvSpPr txBox="1"/>
          <p:nvPr/>
        </p:nvSpPr>
        <p:spPr>
          <a:xfrm>
            <a:off x="1" y="-87754"/>
            <a:ext cx="9601199" cy="2554545"/>
          </a:xfrm>
          <a:prstGeom prst="rect">
            <a:avLst/>
          </a:prstGeom>
          <a:noFill/>
        </p:spPr>
        <p:txBody>
          <a:bodyPr wrap="square" rtlCol="0">
            <a:spAutoFit/>
          </a:bodyPr>
          <a:lstStyle/>
          <a:p>
            <a:pPr algn="ctr"/>
            <a:r>
              <a:rPr lang="en-US" sz="16000" dirty="0" smtClean="0">
                <a:solidFill>
                  <a:schemeClr val="bg1"/>
                </a:solidFill>
                <a:latin typeface="KG Sorry Not Sorry Chub" panose="02000506000000020004" pitchFamily="2" charset="0"/>
                <a:ea typeface="AGSkinnyPants" panose="02000603000000000000" pitchFamily="2" charset="0"/>
              </a:rPr>
              <a:t>Writing</a:t>
            </a:r>
            <a:endParaRPr lang="en-US" sz="16000" dirty="0">
              <a:solidFill>
                <a:schemeClr val="bg1"/>
              </a:solidFill>
              <a:latin typeface="KG Sorry Not Sorry Chub" panose="02000506000000020004" pitchFamily="2" charset="0"/>
              <a:ea typeface="AGSkinnyPants" panose="02000603000000000000" pitchFamily="2" charset="0"/>
            </a:endParaRPr>
          </a:p>
        </p:txBody>
      </p:sp>
      <p:sp>
        <p:nvSpPr>
          <p:cNvPr id="2" name="Rectangle 1"/>
          <p:cNvSpPr/>
          <p:nvPr/>
        </p:nvSpPr>
        <p:spPr>
          <a:xfrm>
            <a:off x="259285" y="1943457"/>
            <a:ext cx="9078487" cy="3939540"/>
          </a:xfrm>
          <a:prstGeom prst="rect">
            <a:avLst/>
          </a:prstGeom>
        </p:spPr>
        <p:txBody>
          <a:bodyPr wrap="square">
            <a:spAutoFit/>
          </a:bodyPr>
          <a:lstStyle/>
          <a:p>
            <a:pPr marL="12065" marR="5080">
              <a:lnSpc>
                <a:spcPct val="100000"/>
              </a:lnSpc>
            </a:pPr>
            <a:r>
              <a:rPr lang="en-US" sz="5000" dirty="0">
                <a:solidFill>
                  <a:schemeClr val="bg1"/>
                </a:solidFill>
                <a:latin typeface="Century Gothic" panose="020B0502020202020204" pitchFamily="34" charset="0"/>
                <a:cs typeface="Arial Narrow"/>
              </a:rPr>
              <a:t>I can </a:t>
            </a:r>
            <a:r>
              <a:rPr lang="en-US" sz="5000" dirty="0" smtClean="0">
                <a:solidFill>
                  <a:schemeClr val="bg1"/>
                </a:solidFill>
                <a:latin typeface="Century Gothic" panose="020B0502020202020204" pitchFamily="34" charset="0"/>
                <a:cs typeface="Arial Narrow"/>
              </a:rPr>
              <a:t>write over extended time frames and shorter time frames and in a variety </a:t>
            </a:r>
            <a:r>
              <a:rPr lang="en-US" sz="5000" dirty="0">
                <a:solidFill>
                  <a:schemeClr val="bg1"/>
                </a:solidFill>
                <a:latin typeface="Century Gothic" panose="020B0502020202020204" pitchFamily="34" charset="0"/>
                <a:cs typeface="Arial Narrow"/>
              </a:rPr>
              <a:t>of subjects </a:t>
            </a:r>
            <a:r>
              <a:rPr lang="en-US" sz="5000" dirty="0" smtClean="0">
                <a:solidFill>
                  <a:schemeClr val="bg1"/>
                </a:solidFill>
                <a:latin typeface="Century Gothic" panose="020B0502020202020204" pitchFamily="34" charset="0"/>
                <a:cs typeface="Arial Narrow"/>
              </a:rPr>
              <a:t>for </a:t>
            </a:r>
            <a:r>
              <a:rPr lang="en-US" sz="5000" dirty="0">
                <a:solidFill>
                  <a:schemeClr val="bg1"/>
                </a:solidFill>
                <a:latin typeface="Century Gothic" panose="020B0502020202020204" pitchFamily="34" charset="0"/>
                <a:cs typeface="Arial Narrow"/>
              </a:rPr>
              <a:t>a variety of </a:t>
            </a:r>
            <a:r>
              <a:rPr lang="en-US" sz="5000" dirty="0" smtClean="0">
                <a:solidFill>
                  <a:schemeClr val="bg1"/>
                </a:solidFill>
                <a:latin typeface="Century Gothic" panose="020B0502020202020204" pitchFamily="34" charset="0"/>
                <a:cs typeface="Arial Narrow"/>
              </a:rPr>
              <a:t>reasons and purposes.</a:t>
            </a:r>
            <a:endParaRPr lang="en-US" sz="5000" dirty="0">
              <a:solidFill>
                <a:schemeClr val="bg1"/>
              </a:solidFill>
              <a:latin typeface="Century Gothic" panose="020B0502020202020204" pitchFamily="34" charset="0"/>
              <a:cs typeface="Arial Narrow"/>
            </a:endParaRPr>
          </a:p>
        </p:txBody>
      </p:sp>
    </p:spTree>
    <p:extLst>
      <p:ext uri="{BB962C8B-B14F-4D97-AF65-F5344CB8AC3E}">
        <p14:creationId xmlns:p14="http://schemas.microsoft.com/office/powerpoint/2010/main" val="4685158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11" name="TextBox 10"/>
          <p:cNvSpPr txBox="1"/>
          <p:nvPr/>
        </p:nvSpPr>
        <p:spPr>
          <a:xfrm>
            <a:off x="1" y="1456997"/>
            <a:ext cx="9601199" cy="4401205"/>
          </a:xfrm>
          <a:prstGeom prst="rect">
            <a:avLst/>
          </a:prstGeom>
          <a:noFill/>
        </p:spPr>
        <p:txBody>
          <a:bodyPr wrap="square" rtlCol="0">
            <a:spAutoFit/>
          </a:bodyPr>
          <a:lstStyle/>
          <a:p>
            <a:pPr algn="ctr"/>
            <a:r>
              <a:rPr lang="en-US" sz="14000" dirty="0" smtClean="0">
                <a:solidFill>
                  <a:schemeClr val="bg1"/>
                </a:solidFill>
                <a:latin typeface="AGStayInYourLane" panose="02000603000000000000" pitchFamily="2" charset="0"/>
                <a:ea typeface="AGStayInYourLane" panose="02000603000000000000" pitchFamily="2" charset="0"/>
              </a:rPr>
              <a:t>Speaking &amp; listening</a:t>
            </a:r>
            <a:endParaRPr lang="en-US" sz="14000" dirty="0">
              <a:solidFill>
                <a:schemeClr val="bg1"/>
              </a:solidFill>
              <a:latin typeface="AGStayInYourLane" panose="02000603000000000000" pitchFamily="2" charset="0"/>
              <a:ea typeface="AGStayInYourLane" panose="02000603000000000000" pitchFamily="2" charset="0"/>
            </a:endParaRPr>
          </a:p>
        </p:txBody>
      </p:sp>
    </p:spTree>
    <p:extLst>
      <p:ext uri="{BB962C8B-B14F-4D97-AF65-F5344CB8AC3E}">
        <p14:creationId xmlns:p14="http://schemas.microsoft.com/office/powerpoint/2010/main" val="39720921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SL.4.1</a:t>
            </a:r>
            <a:endParaRPr lang="en-US" sz="9600" dirty="0">
              <a:latin typeface="KG Sorry Not Sorry Chub" panose="02000506000000020004" pitchFamily="2" charset="0"/>
            </a:endParaRPr>
          </a:p>
        </p:txBody>
      </p:sp>
      <p:sp>
        <p:nvSpPr>
          <p:cNvPr id="9" name="Rectangle 8"/>
          <p:cNvSpPr/>
          <p:nvPr/>
        </p:nvSpPr>
        <p:spPr>
          <a:xfrm>
            <a:off x="5974389" y="5817579"/>
            <a:ext cx="3515422" cy="1477328"/>
          </a:xfrm>
          <a:prstGeom prst="rect">
            <a:avLst/>
          </a:prstGeom>
        </p:spPr>
        <p:txBody>
          <a:bodyPr wrap="square">
            <a:spAutoFit/>
          </a:bodyPr>
          <a:lstStyle/>
          <a:p>
            <a:pPr algn="ctr"/>
            <a:r>
              <a:rPr lang="en-US" sz="1500" dirty="0">
                <a:solidFill>
                  <a:schemeClr val="bg1"/>
                </a:solidFill>
                <a:latin typeface="Champagne &amp; Limousines" panose="020B0502020202020204" pitchFamily="34" charset="0"/>
                <a:ea typeface="Champagne &amp; Limousines" panose="020B0502020202020204" pitchFamily="34" charset="0"/>
              </a:rPr>
              <a:t>Engage effectively in a range of collaborative discussions (one-on-one, in groups, and teacher-led) with diverse partners on </a:t>
            </a:r>
            <a:r>
              <a:rPr lang="en-US" sz="1500" i="1" dirty="0">
                <a:solidFill>
                  <a:schemeClr val="bg1"/>
                </a:solidFill>
                <a:latin typeface="Champagne &amp; Limousines" panose="020B0502020202020204" pitchFamily="34" charset="0"/>
                <a:ea typeface="Champagne &amp; Limousines" panose="020B0502020202020204" pitchFamily="34" charset="0"/>
              </a:rPr>
              <a:t>grade </a:t>
            </a:r>
            <a:r>
              <a:rPr lang="en-US" sz="1500" i="1" dirty="0" smtClean="0">
                <a:solidFill>
                  <a:schemeClr val="bg1"/>
                </a:solidFill>
                <a:latin typeface="Champagne &amp; Limousines" panose="020B0502020202020204" pitchFamily="34" charset="0"/>
                <a:ea typeface="Champagne &amp; Limousines" panose="020B0502020202020204" pitchFamily="34" charset="0"/>
              </a:rPr>
              <a:t>4 </a:t>
            </a:r>
            <a:r>
              <a:rPr lang="en-US" sz="1500" i="1" dirty="0">
                <a:solidFill>
                  <a:schemeClr val="bg1"/>
                </a:solidFill>
                <a:latin typeface="Champagne &amp; Limousines" panose="020B0502020202020204" pitchFamily="34" charset="0"/>
                <a:ea typeface="Champagne &amp; Limousines" panose="020B0502020202020204" pitchFamily="34" charset="0"/>
              </a:rPr>
              <a:t>topics and texts</a:t>
            </a:r>
            <a:r>
              <a:rPr lang="en-US" sz="1500" dirty="0">
                <a:solidFill>
                  <a:schemeClr val="bg1"/>
                </a:solidFill>
                <a:latin typeface="Champagne &amp; Limousines" panose="020B0502020202020204" pitchFamily="34" charset="0"/>
                <a:ea typeface="Champagne &amp; Limousines" panose="020B0502020202020204" pitchFamily="34" charset="0"/>
              </a:rPr>
              <a:t>, building on others' ideas and expressing their own clearly.</a:t>
            </a:r>
          </a:p>
          <a:p>
            <a:pPr algn="ctr"/>
            <a:endParaRPr lang="en-US" sz="1500" dirty="0">
              <a:solidFill>
                <a:schemeClr val="bg1"/>
              </a:solidFill>
              <a:latin typeface="Champagne &amp; Limousines" panose="020B0502020202020204" pitchFamily="34" charset="0"/>
              <a:ea typeface="Champagne &amp; Limousines" panose="020B0502020202020204" pitchFamily="34" charset="0"/>
            </a:endParaRPr>
          </a:p>
        </p:txBody>
      </p:sp>
      <p:sp>
        <p:nvSpPr>
          <p:cNvPr id="8" name="TextBox 7"/>
          <p:cNvSpPr txBox="1"/>
          <p:nvPr/>
        </p:nvSpPr>
        <p:spPr>
          <a:xfrm>
            <a:off x="-76663" y="226139"/>
            <a:ext cx="9601199" cy="1508105"/>
          </a:xfrm>
          <a:prstGeom prst="rect">
            <a:avLst/>
          </a:prstGeom>
          <a:noFill/>
        </p:spPr>
        <p:txBody>
          <a:bodyPr wrap="square" rtlCol="0">
            <a:spAutoFit/>
          </a:bodyPr>
          <a:lstStyle/>
          <a:p>
            <a:pPr algn="ctr"/>
            <a:r>
              <a:rPr lang="en-US" sz="9200" dirty="0" smtClean="0">
                <a:solidFill>
                  <a:schemeClr val="bg1"/>
                </a:solidFill>
                <a:latin typeface="KG Sorry Not Sorry Chub" panose="02000506000000020004" pitchFamily="2" charset="0"/>
                <a:ea typeface="AGSkinnyPants" panose="02000603000000000000" pitchFamily="2" charset="0"/>
              </a:rPr>
              <a:t>Speaking &amp; Listening</a:t>
            </a:r>
            <a:endParaRPr lang="en-US" sz="9200" dirty="0">
              <a:solidFill>
                <a:schemeClr val="bg1"/>
              </a:solidFill>
              <a:latin typeface="KG Sorry Not Sorry Chub" panose="02000506000000020004" pitchFamily="2" charset="0"/>
              <a:ea typeface="AGSkinnyPants" panose="02000603000000000000" pitchFamily="2" charset="0"/>
            </a:endParaRPr>
          </a:p>
        </p:txBody>
      </p:sp>
      <p:sp>
        <p:nvSpPr>
          <p:cNvPr id="10" name="object 2"/>
          <p:cNvSpPr txBox="1"/>
          <p:nvPr/>
        </p:nvSpPr>
        <p:spPr>
          <a:xfrm>
            <a:off x="278074" y="1801300"/>
            <a:ext cx="8891723" cy="3847207"/>
          </a:xfrm>
          <a:prstGeom prst="rect">
            <a:avLst/>
          </a:prstGeom>
        </p:spPr>
        <p:txBody>
          <a:bodyPr vert="horz" wrap="square" lIns="0" tIns="0" rIns="0" bIns="0" rtlCol="0">
            <a:spAutoFit/>
          </a:bodyPr>
          <a:lstStyle/>
          <a:p>
            <a:pPr marL="2540">
              <a:lnSpc>
                <a:spcPct val="100000"/>
              </a:lnSpc>
            </a:pPr>
            <a:r>
              <a:rPr lang="en-US" sz="5000" dirty="0" smtClean="0">
                <a:solidFill>
                  <a:schemeClr val="bg1"/>
                </a:solidFill>
                <a:latin typeface="Century Gothic" panose="020B0502020202020204" pitchFamily="34" charset="0"/>
                <a:cs typeface="Arial Narrow"/>
              </a:rPr>
              <a:t>I can participate and engage in collaborative discussions with a variety of partners and on a variety of 4</a:t>
            </a:r>
            <a:r>
              <a:rPr lang="en-US" sz="5000" baseline="30000" dirty="0" smtClean="0">
                <a:solidFill>
                  <a:schemeClr val="bg1"/>
                </a:solidFill>
                <a:latin typeface="Century Gothic" panose="020B0502020202020204" pitchFamily="34" charset="0"/>
                <a:cs typeface="Arial Narrow"/>
              </a:rPr>
              <a:t>th</a:t>
            </a:r>
            <a:r>
              <a:rPr lang="en-US" sz="5000" dirty="0" smtClean="0">
                <a:solidFill>
                  <a:schemeClr val="bg1"/>
                </a:solidFill>
                <a:latin typeface="Century Gothic" panose="020B0502020202020204" pitchFamily="34" charset="0"/>
                <a:cs typeface="Arial Narrow"/>
              </a:rPr>
              <a:t> grade topics and texts.</a:t>
            </a:r>
            <a:endParaRPr sz="5000" dirty="0">
              <a:solidFill>
                <a:schemeClr val="bg1"/>
              </a:solidFill>
              <a:latin typeface="Century Gothic" panose="020B0502020202020204" pitchFamily="34" charset="0"/>
              <a:cs typeface="Arial Narrow"/>
            </a:endParaRPr>
          </a:p>
        </p:txBody>
      </p:sp>
    </p:spTree>
    <p:extLst>
      <p:ext uri="{BB962C8B-B14F-4D97-AF65-F5344CB8AC3E}">
        <p14:creationId xmlns:p14="http://schemas.microsoft.com/office/powerpoint/2010/main" val="10633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RL.4.3</a:t>
            </a:r>
            <a:endParaRPr lang="en-US" sz="9600" dirty="0">
              <a:latin typeface="KG Sorry Not Sorry Chub" panose="02000506000000020004" pitchFamily="2" charset="0"/>
            </a:endParaRPr>
          </a:p>
        </p:txBody>
      </p:sp>
      <p:sp>
        <p:nvSpPr>
          <p:cNvPr id="9" name="Rectangle 8"/>
          <p:cNvSpPr/>
          <p:nvPr/>
        </p:nvSpPr>
        <p:spPr>
          <a:xfrm>
            <a:off x="6244684" y="5751076"/>
            <a:ext cx="3044282" cy="1263679"/>
          </a:xfrm>
          <a:prstGeom prst="rect">
            <a:avLst/>
          </a:prstGeom>
        </p:spPr>
        <p:txBody>
          <a:bodyPr wrap="square">
            <a:spAutoFit/>
          </a:bodyPr>
          <a:lstStyle/>
          <a:p>
            <a:pPr algn="ctr"/>
            <a:r>
              <a:rPr lang="en-US" dirty="0">
                <a:solidFill>
                  <a:schemeClr val="bg1"/>
                </a:solidFill>
                <a:latin typeface="Champagne &amp; Limousines" panose="020B0502020202020204" pitchFamily="34" charset="0"/>
                <a:ea typeface="Champagne &amp; Limousines" panose="020B0502020202020204" pitchFamily="34" charset="0"/>
              </a:rPr>
              <a:t>Describe in depth a character, setting, or event in a story or drama, drawing on specific details in the </a:t>
            </a:r>
            <a:r>
              <a:rPr lang="en-US" dirty="0" smtClean="0">
                <a:solidFill>
                  <a:schemeClr val="bg1"/>
                </a:solidFill>
                <a:latin typeface="Champagne &amp; Limousines" panose="020B0502020202020204" pitchFamily="34" charset="0"/>
                <a:ea typeface="Champagne &amp; Limousines" panose="020B0502020202020204" pitchFamily="34" charset="0"/>
              </a:rPr>
              <a:t>text.</a:t>
            </a:r>
            <a:endParaRPr lang="en-US" dirty="0">
              <a:solidFill>
                <a:schemeClr val="bg1"/>
              </a:solidFill>
              <a:latin typeface="Champagne &amp; Limousines" panose="020B0502020202020204" pitchFamily="34" charset="0"/>
              <a:ea typeface="Champagne &amp; Limousines" panose="020B0502020202020204" pitchFamily="34" charset="0"/>
            </a:endParaRPr>
          </a:p>
        </p:txBody>
      </p:sp>
      <p:sp>
        <p:nvSpPr>
          <p:cNvPr id="10" name="Rectangle 9"/>
          <p:cNvSpPr/>
          <p:nvPr/>
        </p:nvSpPr>
        <p:spPr>
          <a:xfrm>
            <a:off x="329049" y="1531954"/>
            <a:ext cx="8698891" cy="4093428"/>
          </a:xfrm>
          <a:prstGeom prst="rect">
            <a:avLst/>
          </a:prstGeom>
        </p:spPr>
        <p:txBody>
          <a:bodyPr wrap="square">
            <a:spAutoFit/>
          </a:bodyPr>
          <a:lstStyle/>
          <a:p>
            <a:r>
              <a:rPr lang="en-US" sz="5200" dirty="0" smtClean="0">
                <a:solidFill>
                  <a:schemeClr val="bg1"/>
                </a:solidFill>
                <a:latin typeface="Century Gothic" panose="020B0502020202020204" pitchFamily="34" charset="0"/>
              </a:rPr>
              <a:t>I can describe characters, settings, and events from a story or a drama. I can use details from the text to support my descriptions.</a:t>
            </a:r>
            <a:endParaRPr lang="en-US" sz="5200" dirty="0">
              <a:solidFill>
                <a:schemeClr val="bg1"/>
              </a:solidFill>
              <a:latin typeface="Century Gothic" panose="020B0502020202020204" pitchFamily="34" charset="0"/>
            </a:endParaRPr>
          </a:p>
        </p:txBody>
      </p:sp>
      <p:sp>
        <p:nvSpPr>
          <p:cNvPr id="11" name="TextBox 10"/>
          <p:cNvSpPr txBox="1"/>
          <p:nvPr/>
        </p:nvSpPr>
        <p:spPr>
          <a:xfrm>
            <a:off x="1" y="205474"/>
            <a:ext cx="9601199" cy="1569660"/>
          </a:xfrm>
          <a:prstGeom prst="rect">
            <a:avLst/>
          </a:prstGeom>
          <a:noFill/>
        </p:spPr>
        <p:txBody>
          <a:bodyPr wrap="square" rtlCol="0">
            <a:spAutoFit/>
          </a:bodyPr>
          <a:lstStyle/>
          <a:p>
            <a:pPr algn="ctr"/>
            <a:r>
              <a:rPr lang="en-US" sz="9600" dirty="0" smtClean="0">
                <a:solidFill>
                  <a:schemeClr val="bg1"/>
                </a:solidFill>
                <a:latin typeface="KG Sorry Not Sorry Chub" pitchFamily="2" charset="0"/>
                <a:ea typeface="AGSkinnyPants" panose="02000603000000000000" pitchFamily="2" charset="0"/>
              </a:rPr>
              <a:t>Story elements</a:t>
            </a:r>
            <a:endParaRPr lang="en-US" sz="9600" dirty="0">
              <a:solidFill>
                <a:schemeClr val="bg1"/>
              </a:solidFill>
              <a:latin typeface="KG Sorry Not Sorry Chub" pitchFamily="2" charset="0"/>
              <a:ea typeface="AGSkinnyPants" panose="02000603000000000000" pitchFamily="2" charset="0"/>
            </a:endParaRPr>
          </a:p>
        </p:txBody>
      </p:sp>
    </p:spTree>
    <p:extLst>
      <p:ext uri="{BB962C8B-B14F-4D97-AF65-F5344CB8AC3E}">
        <p14:creationId xmlns:p14="http://schemas.microsoft.com/office/powerpoint/2010/main" val="30535452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SL.4.1.A</a:t>
            </a:r>
            <a:endParaRPr lang="en-US" sz="9600" dirty="0">
              <a:latin typeface="KG Sorry Not Sorry Chub" panose="02000506000000020004" pitchFamily="2" charset="0"/>
            </a:endParaRPr>
          </a:p>
        </p:txBody>
      </p:sp>
      <p:sp>
        <p:nvSpPr>
          <p:cNvPr id="9" name="Rectangle 8"/>
          <p:cNvSpPr/>
          <p:nvPr/>
        </p:nvSpPr>
        <p:spPr>
          <a:xfrm>
            <a:off x="5974389" y="5817579"/>
            <a:ext cx="3515422" cy="1554272"/>
          </a:xfrm>
          <a:prstGeom prst="rect">
            <a:avLst/>
          </a:prstGeom>
        </p:spPr>
        <p:txBody>
          <a:bodyPr wrap="square">
            <a:spAutoFit/>
          </a:bodyPr>
          <a:lstStyle/>
          <a:p>
            <a:pPr algn="ctr"/>
            <a:r>
              <a:rPr lang="en-US" sz="1600" dirty="0">
                <a:solidFill>
                  <a:schemeClr val="bg1"/>
                </a:solidFill>
                <a:latin typeface="Champagne &amp; Limousines" panose="020B0502020202020204" pitchFamily="34" charset="0"/>
                <a:ea typeface="Champagne &amp; Limousines" panose="020B0502020202020204" pitchFamily="34" charset="0"/>
              </a:rPr>
              <a:t>Come to discussions prepared, having read or studied required material; explicitly draw on that preparation and other information known about the topic to explore ideas under discussion.</a:t>
            </a:r>
          </a:p>
          <a:p>
            <a:pPr algn="ctr"/>
            <a:endParaRPr lang="en-US" sz="1500" dirty="0">
              <a:solidFill>
                <a:schemeClr val="bg1"/>
              </a:solidFill>
              <a:latin typeface="Champagne &amp; Limousines" panose="020B0502020202020204" pitchFamily="34" charset="0"/>
              <a:ea typeface="Champagne &amp; Limousines" panose="020B0502020202020204" pitchFamily="34" charset="0"/>
            </a:endParaRPr>
          </a:p>
        </p:txBody>
      </p:sp>
      <p:sp>
        <p:nvSpPr>
          <p:cNvPr id="8" name="TextBox 7"/>
          <p:cNvSpPr txBox="1"/>
          <p:nvPr/>
        </p:nvSpPr>
        <p:spPr>
          <a:xfrm>
            <a:off x="-76663" y="226139"/>
            <a:ext cx="9601199" cy="1508105"/>
          </a:xfrm>
          <a:prstGeom prst="rect">
            <a:avLst/>
          </a:prstGeom>
          <a:noFill/>
        </p:spPr>
        <p:txBody>
          <a:bodyPr wrap="square" rtlCol="0">
            <a:spAutoFit/>
          </a:bodyPr>
          <a:lstStyle/>
          <a:p>
            <a:pPr algn="ctr"/>
            <a:r>
              <a:rPr lang="en-US" sz="9200" dirty="0" smtClean="0">
                <a:solidFill>
                  <a:schemeClr val="bg1"/>
                </a:solidFill>
                <a:latin typeface="KG Sorry Not Sorry Chub" panose="02000506000000020004" pitchFamily="2" charset="0"/>
                <a:ea typeface="AGSkinnyPants" panose="02000603000000000000" pitchFamily="2" charset="0"/>
              </a:rPr>
              <a:t>Speaking &amp; Listening</a:t>
            </a:r>
            <a:endParaRPr lang="en-US" sz="9200" dirty="0">
              <a:solidFill>
                <a:schemeClr val="bg1"/>
              </a:solidFill>
              <a:latin typeface="KG Sorry Not Sorry Chub" panose="02000506000000020004" pitchFamily="2" charset="0"/>
              <a:ea typeface="AGSkinnyPants" panose="02000603000000000000" pitchFamily="2" charset="0"/>
            </a:endParaRPr>
          </a:p>
        </p:txBody>
      </p:sp>
      <p:sp>
        <p:nvSpPr>
          <p:cNvPr id="10" name="object 2"/>
          <p:cNvSpPr txBox="1"/>
          <p:nvPr/>
        </p:nvSpPr>
        <p:spPr>
          <a:xfrm>
            <a:off x="278074" y="1820275"/>
            <a:ext cx="8891723" cy="3847207"/>
          </a:xfrm>
          <a:prstGeom prst="rect">
            <a:avLst/>
          </a:prstGeom>
        </p:spPr>
        <p:txBody>
          <a:bodyPr vert="horz" wrap="square" lIns="0" tIns="0" rIns="0" bIns="0" rtlCol="0">
            <a:spAutoFit/>
          </a:bodyPr>
          <a:lstStyle/>
          <a:p>
            <a:pPr marL="2540">
              <a:lnSpc>
                <a:spcPct val="100000"/>
              </a:lnSpc>
            </a:pPr>
            <a:r>
              <a:rPr sz="5000" dirty="0">
                <a:solidFill>
                  <a:schemeClr val="bg1"/>
                </a:solidFill>
                <a:latin typeface="Century Gothic" panose="020B0502020202020204" pitchFamily="34" charset="0"/>
                <a:cs typeface="Arial Narrow"/>
              </a:rPr>
              <a:t>I can be prepared for a </a:t>
            </a:r>
            <a:r>
              <a:rPr sz="5000" dirty="0" smtClean="0">
                <a:solidFill>
                  <a:schemeClr val="bg1"/>
                </a:solidFill>
                <a:latin typeface="Century Gothic" panose="020B0502020202020204" pitchFamily="34" charset="0"/>
                <a:cs typeface="Arial Narrow"/>
              </a:rPr>
              <a:t>discussion.</a:t>
            </a:r>
            <a:r>
              <a:rPr lang="en-US" sz="5000" dirty="0" smtClean="0">
                <a:solidFill>
                  <a:schemeClr val="bg1"/>
                </a:solidFill>
                <a:latin typeface="Century Gothic" panose="020B0502020202020204" pitchFamily="34" charset="0"/>
                <a:cs typeface="Arial Narrow"/>
              </a:rPr>
              <a:t> </a:t>
            </a:r>
            <a:r>
              <a:rPr sz="5000" dirty="0" smtClean="0">
                <a:solidFill>
                  <a:schemeClr val="bg1"/>
                </a:solidFill>
                <a:latin typeface="Century Gothic" panose="020B0502020202020204" pitchFamily="34" charset="0"/>
                <a:cs typeface="Arial Narrow"/>
              </a:rPr>
              <a:t>I </a:t>
            </a:r>
            <a:r>
              <a:rPr lang="en-US" sz="5000" dirty="0" smtClean="0">
                <a:solidFill>
                  <a:schemeClr val="bg1"/>
                </a:solidFill>
                <a:latin typeface="Century Gothic" panose="020B0502020202020204" pitchFamily="34" charset="0"/>
                <a:cs typeface="Arial Narrow"/>
              </a:rPr>
              <a:t>can read and study resources and topics and use that preparation during discussions.</a:t>
            </a:r>
            <a:endParaRPr sz="5000" dirty="0" smtClean="0">
              <a:solidFill>
                <a:schemeClr val="bg1"/>
              </a:solidFill>
              <a:latin typeface="Century Gothic" panose="020B0502020202020204" pitchFamily="34" charset="0"/>
              <a:cs typeface="Arial Narrow"/>
            </a:endParaRPr>
          </a:p>
        </p:txBody>
      </p:sp>
    </p:spTree>
    <p:extLst>
      <p:ext uri="{BB962C8B-B14F-4D97-AF65-F5344CB8AC3E}">
        <p14:creationId xmlns:p14="http://schemas.microsoft.com/office/powerpoint/2010/main" val="34428994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SL.4.1.B</a:t>
            </a:r>
            <a:endParaRPr lang="en-US" sz="9600" dirty="0">
              <a:latin typeface="KG Sorry Not Sorry Chub" panose="02000506000000020004" pitchFamily="2" charset="0"/>
            </a:endParaRPr>
          </a:p>
        </p:txBody>
      </p:sp>
      <p:sp>
        <p:nvSpPr>
          <p:cNvPr id="9" name="Rectangle 8"/>
          <p:cNvSpPr/>
          <p:nvPr/>
        </p:nvSpPr>
        <p:spPr>
          <a:xfrm>
            <a:off x="6009114" y="6193718"/>
            <a:ext cx="3515422" cy="1200329"/>
          </a:xfrm>
          <a:prstGeom prst="rect">
            <a:avLst/>
          </a:prstGeom>
        </p:spPr>
        <p:txBody>
          <a:bodyPr wrap="square">
            <a:spAutoFit/>
          </a:bodyPr>
          <a:lstStyle/>
          <a:p>
            <a:pPr algn="ctr"/>
            <a:r>
              <a:rPr lang="en-US" sz="1800" dirty="0">
                <a:solidFill>
                  <a:schemeClr val="bg1"/>
                </a:solidFill>
                <a:latin typeface="Champagne &amp; Limousines" panose="020B0502020202020204" pitchFamily="34" charset="0"/>
                <a:ea typeface="Champagne &amp; Limousines" panose="020B0502020202020204" pitchFamily="34" charset="0"/>
              </a:rPr>
              <a:t>Follow agreed-upon rules for discussions and carry out assigned roles.</a:t>
            </a:r>
          </a:p>
          <a:p>
            <a:pPr algn="ctr"/>
            <a:endParaRPr lang="en-US" sz="1800" dirty="0">
              <a:solidFill>
                <a:schemeClr val="bg1"/>
              </a:solidFill>
              <a:latin typeface="Champagne &amp; Limousines" panose="020B0502020202020204" pitchFamily="34" charset="0"/>
              <a:ea typeface="Champagne &amp; Limousines" panose="020B0502020202020204" pitchFamily="34" charset="0"/>
            </a:endParaRPr>
          </a:p>
        </p:txBody>
      </p:sp>
      <p:sp>
        <p:nvSpPr>
          <p:cNvPr id="8" name="TextBox 7"/>
          <p:cNvSpPr txBox="1"/>
          <p:nvPr/>
        </p:nvSpPr>
        <p:spPr>
          <a:xfrm>
            <a:off x="-76663" y="226139"/>
            <a:ext cx="9601199" cy="1508105"/>
          </a:xfrm>
          <a:prstGeom prst="rect">
            <a:avLst/>
          </a:prstGeom>
          <a:noFill/>
        </p:spPr>
        <p:txBody>
          <a:bodyPr wrap="square" rtlCol="0">
            <a:spAutoFit/>
          </a:bodyPr>
          <a:lstStyle/>
          <a:p>
            <a:pPr algn="ctr"/>
            <a:r>
              <a:rPr lang="en-US" sz="9200" dirty="0" smtClean="0">
                <a:solidFill>
                  <a:schemeClr val="bg1"/>
                </a:solidFill>
                <a:latin typeface="KG Sorry Not Sorry Chub" panose="02000506000000020004" pitchFamily="2" charset="0"/>
                <a:ea typeface="AGSkinnyPants" panose="02000603000000000000" pitchFamily="2" charset="0"/>
              </a:rPr>
              <a:t>Speaking &amp; Listening</a:t>
            </a:r>
            <a:endParaRPr lang="en-US" sz="9200" dirty="0">
              <a:solidFill>
                <a:schemeClr val="bg1"/>
              </a:solidFill>
              <a:latin typeface="KG Sorry Not Sorry Chub" panose="02000506000000020004" pitchFamily="2" charset="0"/>
              <a:ea typeface="AGSkinnyPants" panose="02000603000000000000" pitchFamily="2" charset="0"/>
            </a:endParaRPr>
          </a:p>
        </p:txBody>
      </p:sp>
      <p:sp>
        <p:nvSpPr>
          <p:cNvPr id="10" name="object 2"/>
          <p:cNvSpPr txBox="1"/>
          <p:nvPr/>
        </p:nvSpPr>
        <p:spPr>
          <a:xfrm>
            <a:off x="278074" y="2032797"/>
            <a:ext cx="8891723" cy="2539157"/>
          </a:xfrm>
          <a:prstGeom prst="rect">
            <a:avLst/>
          </a:prstGeom>
        </p:spPr>
        <p:txBody>
          <a:bodyPr vert="horz" wrap="square" lIns="0" tIns="0" rIns="0" bIns="0" rtlCol="0">
            <a:spAutoFit/>
          </a:bodyPr>
          <a:lstStyle/>
          <a:p>
            <a:pPr marL="2540">
              <a:lnSpc>
                <a:spcPct val="100000"/>
              </a:lnSpc>
            </a:pPr>
            <a:r>
              <a:rPr sz="5500" dirty="0">
                <a:solidFill>
                  <a:schemeClr val="bg1"/>
                </a:solidFill>
                <a:latin typeface="Century Gothic" panose="020B0502020202020204" pitchFamily="34" charset="0"/>
                <a:cs typeface="Arial Narrow"/>
              </a:rPr>
              <a:t>I can </a:t>
            </a:r>
            <a:r>
              <a:rPr lang="en-US" sz="5500" dirty="0" smtClean="0">
                <a:solidFill>
                  <a:schemeClr val="bg1"/>
                </a:solidFill>
                <a:latin typeface="Century Gothic" panose="020B0502020202020204" pitchFamily="34" charset="0"/>
                <a:cs typeface="Arial Narrow"/>
              </a:rPr>
              <a:t>follow rules for discussions and complete my assigned roles.</a:t>
            </a:r>
            <a:endParaRPr sz="5500" dirty="0">
              <a:solidFill>
                <a:schemeClr val="bg1"/>
              </a:solidFill>
              <a:latin typeface="Century Gothic" panose="020B0502020202020204" pitchFamily="34" charset="0"/>
              <a:cs typeface="Arial Narrow"/>
            </a:endParaRPr>
          </a:p>
        </p:txBody>
      </p:sp>
    </p:spTree>
    <p:extLst>
      <p:ext uri="{BB962C8B-B14F-4D97-AF65-F5344CB8AC3E}">
        <p14:creationId xmlns:p14="http://schemas.microsoft.com/office/powerpoint/2010/main" val="7544835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SL.4.1.C</a:t>
            </a:r>
            <a:endParaRPr lang="en-US" sz="9600" dirty="0">
              <a:latin typeface="KG Sorry Not Sorry Chub" panose="02000506000000020004" pitchFamily="2" charset="0"/>
            </a:endParaRPr>
          </a:p>
        </p:txBody>
      </p:sp>
      <p:sp>
        <p:nvSpPr>
          <p:cNvPr id="9" name="Rectangle 8"/>
          <p:cNvSpPr/>
          <p:nvPr/>
        </p:nvSpPr>
        <p:spPr>
          <a:xfrm>
            <a:off x="6009114" y="5991761"/>
            <a:ext cx="3515422" cy="1077218"/>
          </a:xfrm>
          <a:prstGeom prst="rect">
            <a:avLst/>
          </a:prstGeom>
        </p:spPr>
        <p:txBody>
          <a:bodyPr wrap="square">
            <a:spAutoFit/>
          </a:bodyPr>
          <a:lstStyle/>
          <a:p>
            <a:pPr algn="ctr"/>
            <a:r>
              <a:rPr lang="en-US" sz="1600" dirty="0">
                <a:solidFill>
                  <a:schemeClr val="bg1"/>
                </a:solidFill>
                <a:latin typeface="Champagne &amp; Limousines" panose="020B0502020202020204" pitchFamily="34" charset="0"/>
                <a:ea typeface="Champagne &amp; Limousines" panose="020B0502020202020204" pitchFamily="34" charset="0"/>
              </a:rPr>
              <a:t>Pose and respond to specific questions to clarify or follow up on information, and make comments that contribute to the discussion and link to the remarks of others</a:t>
            </a:r>
            <a:r>
              <a:rPr lang="en-US" sz="1600" dirty="0" smtClean="0">
                <a:solidFill>
                  <a:schemeClr val="bg1"/>
                </a:solidFill>
                <a:latin typeface="Champagne &amp; Limousines" panose="020B0502020202020204" pitchFamily="34" charset="0"/>
                <a:ea typeface="Champagne &amp; Limousines" panose="020B0502020202020204" pitchFamily="34" charset="0"/>
              </a:rPr>
              <a:t>.</a:t>
            </a:r>
            <a:endParaRPr lang="en-US" sz="1600" dirty="0">
              <a:solidFill>
                <a:schemeClr val="bg1"/>
              </a:solidFill>
              <a:latin typeface="Champagne &amp; Limousines" panose="020B0502020202020204" pitchFamily="34" charset="0"/>
              <a:ea typeface="Champagne &amp; Limousines" panose="020B0502020202020204" pitchFamily="34" charset="0"/>
            </a:endParaRPr>
          </a:p>
        </p:txBody>
      </p:sp>
      <p:sp>
        <p:nvSpPr>
          <p:cNvPr id="8" name="TextBox 7"/>
          <p:cNvSpPr txBox="1"/>
          <p:nvPr/>
        </p:nvSpPr>
        <p:spPr>
          <a:xfrm>
            <a:off x="-76663" y="226139"/>
            <a:ext cx="9601199" cy="1508105"/>
          </a:xfrm>
          <a:prstGeom prst="rect">
            <a:avLst/>
          </a:prstGeom>
          <a:noFill/>
        </p:spPr>
        <p:txBody>
          <a:bodyPr wrap="square" rtlCol="0">
            <a:spAutoFit/>
          </a:bodyPr>
          <a:lstStyle/>
          <a:p>
            <a:pPr algn="ctr"/>
            <a:r>
              <a:rPr lang="en-US" sz="9200" dirty="0" smtClean="0">
                <a:solidFill>
                  <a:schemeClr val="bg1"/>
                </a:solidFill>
                <a:latin typeface="KG Sorry Not Sorry Chub" panose="02000506000000020004" pitchFamily="2" charset="0"/>
                <a:ea typeface="AGSkinnyPants" panose="02000603000000000000" pitchFamily="2" charset="0"/>
              </a:rPr>
              <a:t>Speaking &amp; Listening</a:t>
            </a:r>
            <a:endParaRPr lang="en-US" sz="9200" dirty="0">
              <a:solidFill>
                <a:schemeClr val="bg1"/>
              </a:solidFill>
              <a:latin typeface="KG Sorry Not Sorry Chub" panose="02000506000000020004" pitchFamily="2" charset="0"/>
              <a:ea typeface="AGSkinnyPants" panose="02000603000000000000" pitchFamily="2" charset="0"/>
            </a:endParaRPr>
          </a:p>
        </p:txBody>
      </p:sp>
      <p:sp>
        <p:nvSpPr>
          <p:cNvPr id="10" name="object 2"/>
          <p:cNvSpPr txBox="1"/>
          <p:nvPr/>
        </p:nvSpPr>
        <p:spPr>
          <a:xfrm>
            <a:off x="278074" y="1760102"/>
            <a:ext cx="8891723" cy="3847207"/>
          </a:xfrm>
          <a:prstGeom prst="rect">
            <a:avLst/>
          </a:prstGeom>
        </p:spPr>
        <p:txBody>
          <a:bodyPr vert="horz" wrap="square" lIns="0" tIns="0" rIns="0" bIns="0" rtlCol="0">
            <a:spAutoFit/>
          </a:bodyPr>
          <a:lstStyle/>
          <a:p>
            <a:pPr marL="2540">
              <a:lnSpc>
                <a:spcPct val="100000"/>
              </a:lnSpc>
            </a:pPr>
            <a:r>
              <a:rPr lang="en-US" sz="5000" dirty="0" smtClean="0">
                <a:solidFill>
                  <a:schemeClr val="bg1"/>
                </a:solidFill>
                <a:latin typeface="Century Gothic" panose="020B0502020202020204" pitchFamily="34" charset="0"/>
                <a:cs typeface="Arial Narrow"/>
              </a:rPr>
              <a:t>I can ask questions, respond to questions, and make comments to contribute to the discussion and connect to the ideas of others.</a:t>
            </a:r>
            <a:endParaRPr sz="5000" dirty="0">
              <a:solidFill>
                <a:schemeClr val="bg1"/>
              </a:solidFill>
              <a:latin typeface="Century Gothic" panose="020B0502020202020204" pitchFamily="34" charset="0"/>
              <a:cs typeface="Arial Narrow"/>
            </a:endParaRPr>
          </a:p>
        </p:txBody>
      </p:sp>
    </p:spTree>
    <p:extLst>
      <p:ext uri="{BB962C8B-B14F-4D97-AF65-F5344CB8AC3E}">
        <p14:creationId xmlns:p14="http://schemas.microsoft.com/office/powerpoint/2010/main" val="6145269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SL.4.1.D</a:t>
            </a:r>
            <a:endParaRPr lang="en-US" sz="9600" dirty="0">
              <a:latin typeface="KG Sorry Not Sorry Chub" panose="02000506000000020004" pitchFamily="2" charset="0"/>
            </a:endParaRPr>
          </a:p>
        </p:txBody>
      </p:sp>
      <p:sp>
        <p:nvSpPr>
          <p:cNvPr id="9" name="Rectangle 8"/>
          <p:cNvSpPr/>
          <p:nvPr/>
        </p:nvSpPr>
        <p:spPr>
          <a:xfrm>
            <a:off x="5939667" y="6146066"/>
            <a:ext cx="3515422" cy="1200329"/>
          </a:xfrm>
          <a:prstGeom prst="rect">
            <a:avLst/>
          </a:prstGeom>
        </p:spPr>
        <p:txBody>
          <a:bodyPr wrap="square">
            <a:spAutoFit/>
          </a:bodyPr>
          <a:lstStyle/>
          <a:p>
            <a:pPr algn="ctr"/>
            <a:r>
              <a:rPr lang="en-US" sz="1800" dirty="0">
                <a:solidFill>
                  <a:schemeClr val="bg1"/>
                </a:solidFill>
                <a:latin typeface="Champagne &amp; Limousines" panose="020B0502020202020204" pitchFamily="34" charset="0"/>
                <a:ea typeface="Champagne &amp; Limousines" panose="020B0502020202020204" pitchFamily="34" charset="0"/>
              </a:rPr>
              <a:t>Review the key ideas expressed and explain their own ideas and understanding in light of the discussion.</a:t>
            </a:r>
          </a:p>
          <a:p>
            <a:pPr algn="ctr"/>
            <a:endParaRPr lang="en-US" sz="1800" dirty="0">
              <a:solidFill>
                <a:schemeClr val="bg1"/>
              </a:solidFill>
              <a:latin typeface="Champagne &amp; Limousines" panose="020B0502020202020204" pitchFamily="34" charset="0"/>
              <a:ea typeface="Champagne &amp; Limousines" panose="020B0502020202020204" pitchFamily="34" charset="0"/>
            </a:endParaRPr>
          </a:p>
        </p:txBody>
      </p:sp>
      <p:sp>
        <p:nvSpPr>
          <p:cNvPr id="8" name="TextBox 7"/>
          <p:cNvSpPr txBox="1"/>
          <p:nvPr/>
        </p:nvSpPr>
        <p:spPr>
          <a:xfrm>
            <a:off x="-76663" y="226139"/>
            <a:ext cx="9601199" cy="1508105"/>
          </a:xfrm>
          <a:prstGeom prst="rect">
            <a:avLst/>
          </a:prstGeom>
          <a:noFill/>
        </p:spPr>
        <p:txBody>
          <a:bodyPr wrap="square" rtlCol="0">
            <a:spAutoFit/>
          </a:bodyPr>
          <a:lstStyle/>
          <a:p>
            <a:pPr algn="ctr"/>
            <a:r>
              <a:rPr lang="en-US" sz="9200" dirty="0" smtClean="0">
                <a:solidFill>
                  <a:schemeClr val="bg1"/>
                </a:solidFill>
                <a:latin typeface="KG Sorry Not Sorry Chub" panose="02000506000000020004" pitchFamily="2" charset="0"/>
                <a:ea typeface="AGSkinnyPants" panose="02000603000000000000" pitchFamily="2" charset="0"/>
              </a:rPr>
              <a:t>Speaking &amp; Listening</a:t>
            </a:r>
            <a:endParaRPr lang="en-US" sz="9200" dirty="0">
              <a:solidFill>
                <a:schemeClr val="bg1"/>
              </a:solidFill>
              <a:latin typeface="KG Sorry Not Sorry Chub" panose="02000506000000020004" pitchFamily="2" charset="0"/>
              <a:ea typeface="AGSkinnyPants" panose="02000603000000000000" pitchFamily="2" charset="0"/>
            </a:endParaRPr>
          </a:p>
        </p:txBody>
      </p:sp>
      <p:sp>
        <p:nvSpPr>
          <p:cNvPr id="10" name="object 2"/>
          <p:cNvSpPr txBox="1"/>
          <p:nvPr/>
        </p:nvSpPr>
        <p:spPr>
          <a:xfrm>
            <a:off x="278074" y="1823452"/>
            <a:ext cx="8891723" cy="3385542"/>
          </a:xfrm>
          <a:prstGeom prst="rect">
            <a:avLst/>
          </a:prstGeom>
        </p:spPr>
        <p:txBody>
          <a:bodyPr vert="horz" wrap="square" lIns="0" tIns="0" rIns="0" bIns="0" rtlCol="0">
            <a:spAutoFit/>
          </a:bodyPr>
          <a:lstStyle/>
          <a:p>
            <a:pPr marL="2540">
              <a:lnSpc>
                <a:spcPct val="100000"/>
              </a:lnSpc>
            </a:pPr>
            <a:r>
              <a:rPr lang="en-US" sz="5500" dirty="0" smtClean="0">
                <a:solidFill>
                  <a:schemeClr val="bg1"/>
                </a:solidFill>
                <a:latin typeface="Century Gothic" panose="020B0502020202020204" pitchFamily="34" charset="0"/>
                <a:cs typeface="Arial Narrow"/>
              </a:rPr>
              <a:t>I can review the ideas discussed and explain my own ideas formed from the discussion.</a:t>
            </a:r>
            <a:endParaRPr sz="5500" dirty="0">
              <a:solidFill>
                <a:schemeClr val="bg1"/>
              </a:solidFill>
              <a:latin typeface="Century Gothic" panose="020B0502020202020204" pitchFamily="34" charset="0"/>
              <a:cs typeface="Arial Narrow"/>
            </a:endParaRPr>
          </a:p>
        </p:txBody>
      </p:sp>
    </p:spTree>
    <p:extLst>
      <p:ext uri="{BB962C8B-B14F-4D97-AF65-F5344CB8AC3E}">
        <p14:creationId xmlns:p14="http://schemas.microsoft.com/office/powerpoint/2010/main" val="2061268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SL.4.2</a:t>
            </a:r>
            <a:endParaRPr lang="en-US" sz="9600" dirty="0">
              <a:latin typeface="KG Sorry Not Sorry Chub" panose="02000506000000020004" pitchFamily="2" charset="0"/>
            </a:endParaRPr>
          </a:p>
        </p:txBody>
      </p:sp>
      <p:sp>
        <p:nvSpPr>
          <p:cNvPr id="9" name="Rectangle 8"/>
          <p:cNvSpPr/>
          <p:nvPr/>
        </p:nvSpPr>
        <p:spPr>
          <a:xfrm>
            <a:off x="6009114" y="5944904"/>
            <a:ext cx="3328658" cy="1400383"/>
          </a:xfrm>
          <a:prstGeom prst="rect">
            <a:avLst/>
          </a:prstGeom>
        </p:spPr>
        <p:txBody>
          <a:bodyPr wrap="square">
            <a:spAutoFit/>
          </a:bodyPr>
          <a:lstStyle/>
          <a:p>
            <a:pPr algn="ctr"/>
            <a:r>
              <a:rPr lang="en-US" sz="1700" dirty="0">
                <a:solidFill>
                  <a:schemeClr val="bg1"/>
                </a:solidFill>
                <a:latin typeface="Champagne &amp; Limousines" panose="020B0502020202020204" pitchFamily="34" charset="0"/>
                <a:ea typeface="Champagne &amp; Limousines" panose="020B0502020202020204" pitchFamily="34" charset="0"/>
              </a:rPr>
              <a:t>Paraphrase portions of a text read aloud or information presented in diverse media and formats, including visually, quantitatively, and orally.</a:t>
            </a:r>
          </a:p>
          <a:p>
            <a:pPr algn="ctr"/>
            <a:endParaRPr lang="en-US" sz="1700" dirty="0">
              <a:solidFill>
                <a:schemeClr val="bg1"/>
              </a:solidFill>
              <a:latin typeface="Champagne &amp; Limousines" panose="020B0502020202020204" pitchFamily="34" charset="0"/>
              <a:ea typeface="Champagne &amp; Limousines" panose="020B0502020202020204" pitchFamily="34" charset="0"/>
            </a:endParaRPr>
          </a:p>
        </p:txBody>
      </p:sp>
      <p:sp>
        <p:nvSpPr>
          <p:cNvPr id="8" name="TextBox 7"/>
          <p:cNvSpPr txBox="1"/>
          <p:nvPr/>
        </p:nvSpPr>
        <p:spPr>
          <a:xfrm>
            <a:off x="-76663" y="226139"/>
            <a:ext cx="9601199" cy="1508105"/>
          </a:xfrm>
          <a:prstGeom prst="rect">
            <a:avLst/>
          </a:prstGeom>
          <a:noFill/>
        </p:spPr>
        <p:txBody>
          <a:bodyPr wrap="square" rtlCol="0">
            <a:spAutoFit/>
          </a:bodyPr>
          <a:lstStyle/>
          <a:p>
            <a:pPr algn="ctr"/>
            <a:r>
              <a:rPr lang="en-US" sz="9200" dirty="0" smtClean="0">
                <a:solidFill>
                  <a:schemeClr val="bg1"/>
                </a:solidFill>
                <a:latin typeface="KG Sorry Not Sorry Chub" panose="02000506000000020004" pitchFamily="2" charset="0"/>
                <a:ea typeface="AGSkinnyPants" panose="02000603000000000000" pitchFamily="2" charset="0"/>
              </a:rPr>
              <a:t>Speaking &amp; Listening</a:t>
            </a:r>
            <a:endParaRPr lang="en-US" sz="9200" dirty="0">
              <a:solidFill>
                <a:schemeClr val="bg1"/>
              </a:solidFill>
              <a:latin typeface="KG Sorry Not Sorry Chub" panose="02000506000000020004" pitchFamily="2" charset="0"/>
              <a:ea typeface="AGSkinnyPants" panose="02000603000000000000" pitchFamily="2" charset="0"/>
            </a:endParaRPr>
          </a:p>
        </p:txBody>
      </p:sp>
      <p:sp>
        <p:nvSpPr>
          <p:cNvPr id="11" name="object 2"/>
          <p:cNvSpPr txBox="1"/>
          <p:nvPr/>
        </p:nvSpPr>
        <p:spPr>
          <a:xfrm>
            <a:off x="408471" y="1922524"/>
            <a:ext cx="8891723" cy="3693319"/>
          </a:xfrm>
          <a:prstGeom prst="rect">
            <a:avLst/>
          </a:prstGeom>
        </p:spPr>
        <p:txBody>
          <a:bodyPr vert="horz" wrap="square" lIns="0" tIns="0" rIns="0" bIns="0" rtlCol="0">
            <a:spAutoFit/>
          </a:bodyPr>
          <a:lstStyle/>
          <a:p>
            <a:pPr marL="12065" marR="5080">
              <a:lnSpc>
                <a:spcPct val="100000"/>
              </a:lnSpc>
            </a:pPr>
            <a:r>
              <a:rPr sz="6000" dirty="0">
                <a:solidFill>
                  <a:schemeClr val="bg1"/>
                </a:solidFill>
                <a:latin typeface="Century Gothic" panose="020B0502020202020204" pitchFamily="34" charset="0"/>
                <a:cs typeface="Arial Narrow"/>
              </a:rPr>
              <a:t>I can </a:t>
            </a:r>
            <a:r>
              <a:rPr lang="en-US" sz="6000" dirty="0" smtClean="0">
                <a:solidFill>
                  <a:schemeClr val="bg1"/>
                </a:solidFill>
                <a:latin typeface="Century Gothic" panose="020B0502020202020204" pitchFamily="34" charset="0"/>
                <a:cs typeface="Arial Narrow"/>
              </a:rPr>
              <a:t>paraphrase parts of a </a:t>
            </a:r>
            <a:r>
              <a:rPr sz="6000" dirty="0" smtClean="0">
                <a:solidFill>
                  <a:schemeClr val="bg1"/>
                </a:solidFill>
                <a:latin typeface="Century Gothic" panose="020B0502020202020204" pitchFamily="34" charset="0"/>
                <a:cs typeface="Arial Narrow"/>
              </a:rPr>
              <a:t>text </a:t>
            </a:r>
            <a:r>
              <a:rPr sz="6000" dirty="0">
                <a:solidFill>
                  <a:schemeClr val="bg1"/>
                </a:solidFill>
                <a:latin typeface="Century Gothic" panose="020B0502020202020204" pitchFamily="34" charset="0"/>
                <a:cs typeface="Arial Narrow"/>
              </a:rPr>
              <a:t>read aloud or </a:t>
            </a:r>
            <a:r>
              <a:rPr lang="en-US" sz="6000" dirty="0" smtClean="0">
                <a:solidFill>
                  <a:schemeClr val="bg1"/>
                </a:solidFill>
                <a:latin typeface="Century Gothic" panose="020B0502020202020204" pitchFamily="34" charset="0"/>
                <a:cs typeface="Arial Narrow"/>
              </a:rPr>
              <a:t>information from </a:t>
            </a:r>
            <a:r>
              <a:rPr sz="6000" dirty="0" smtClean="0">
                <a:solidFill>
                  <a:schemeClr val="bg1"/>
                </a:solidFill>
                <a:latin typeface="Century Gothic" panose="020B0502020202020204" pitchFamily="34" charset="0"/>
                <a:cs typeface="Arial Narrow"/>
              </a:rPr>
              <a:t>a </a:t>
            </a:r>
            <a:r>
              <a:rPr sz="6000" dirty="0">
                <a:solidFill>
                  <a:schemeClr val="bg1"/>
                </a:solidFill>
                <a:latin typeface="Century Gothic" panose="020B0502020202020204" pitchFamily="34" charset="0"/>
                <a:cs typeface="Arial Narrow"/>
              </a:rPr>
              <a:t>presentation.</a:t>
            </a:r>
          </a:p>
        </p:txBody>
      </p:sp>
    </p:spTree>
    <p:extLst>
      <p:ext uri="{BB962C8B-B14F-4D97-AF65-F5344CB8AC3E}">
        <p14:creationId xmlns:p14="http://schemas.microsoft.com/office/powerpoint/2010/main" val="58206994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SL.4.3</a:t>
            </a:r>
            <a:endParaRPr lang="en-US" sz="9600" dirty="0">
              <a:latin typeface="KG Sorry Not Sorry Chub" panose="02000506000000020004" pitchFamily="2" charset="0"/>
            </a:endParaRPr>
          </a:p>
        </p:txBody>
      </p:sp>
      <p:sp>
        <p:nvSpPr>
          <p:cNvPr id="9" name="Rectangle 8"/>
          <p:cNvSpPr/>
          <p:nvPr/>
        </p:nvSpPr>
        <p:spPr>
          <a:xfrm>
            <a:off x="6009114" y="6089025"/>
            <a:ext cx="3328658" cy="923330"/>
          </a:xfrm>
          <a:prstGeom prst="rect">
            <a:avLst/>
          </a:prstGeom>
        </p:spPr>
        <p:txBody>
          <a:bodyPr wrap="square">
            <a:spAutoFit/>
          </a:bodyPr>
          <a:lstStyle/>
          <a:p>
            <a:pPr algn="ctr"/>
            <a:r>
              <a:rPr lang="en-US" sz="1800" dirty="0">
                <a:solidFill>
                  <a:schemeClr val="bg1"/>
                </a:solidFill>
                <a:latin typeface="Champagne &amp; Limousines" panose="020B0502020202020204" pitchFamily="34" charset="0"/>
                <a:ea typeface="Champagne &amp; Limousines" panose="020B0502020202020204" pitchFamily="34" charset="0"/>
              </a:rPr>
              <a:t>Identify the reasons and evidence a speaker provides to support particular points</a:t>
            </a:r>
            <a:r>
              <a:rPr lang="en-US" sz="1800" dirty="0" smtClean="0">
                <a:solidFill>
                  <a:schemeClr val="bg1"/>
                </a:solidFill>
                <a:latin typeface="Champagne &amp; Limousines" panose="020B0502020202020204" pitchFamily="34" charset="0"/>
                <a:ea typeface="Champagne &amp; Limousines" panose="020B0502020202020204" pitchFamily="34" charset="0"/>
              </a:rPr>
              <a:t>.</a:t>
            </a:r>
            <a:endParaRPr lang="en-US" sz="1800" dirty="0">
              <a:solidFill>
                <a:schemeClr val="bg1"/>
              </a:solidFill>
              <a:latin typeface="Champagne &amp; Limousines" panose="020B0502020202020204" pitchFamily="34" charset="0"/>
              <a:ea typeface="Champagne &amp; Limousines" panose="020B0502020202020204" pitchFamily="34" charset="0"/>
            </a:endParaRPr>
          </a:p>
        </p:txBody>
      </p:sp>
      <p:sp>
        <p:nvSpPr>
          <p:cNvPr id="8" name="TextBox 7"/>
          <p:cNvSpPr txBox="1"/>
          <p:nvPr/>
        </p:nvSpPr>
        <p:spPr>
          <a:xfrm>
            <a:off x="-76663" y="226139"/>
            <a:ext cx="9601199" cy="1508105"/>
          </a:xfrm>
          <a:prstGeom prst="rect">
            <a:avLst/>
          </a:prstGeom>
          <a:noFill/>
        </p:spPr>
        <p:txBody>
          <a:bodyPr wrap="square" rtlCol="0">
            <a:spAutoFit/>
          </a:bodyPr>
          <a:lstStyle/>
          <a:p>
            <a:pPr algn="ctr"/>
            <a:r>
              <a:rPr lang="en-US" sz="9200" dirty="0" smtClean="0">
                <a:solidFill>
                  <a:schemeClr val="bg1"/>
                </a:solidFill>
                <a:latin typeface="KG Sorry Not Sorry Chub" panose="02000506000000020004" pitchFamily="2" charset="0"/>
                <a:ea typeface="AGSkinnyPants" panose="02000603000000000000" pitchFamily="2" charset="0"/>
              </a:rPr>
              <a:t>Speaking &amp; Listening</a:t>
            </a:r>
            <a:endParaRPr lang="en-US" sz="9200" dirty="0">
              <a:solidFill>
                <a:schemeClr val="bg1"/>
              </a:solidFill>
              <a:latin typeface="KG Sorry Not Sorry Chub" panose="02000506000000020004" pitchFamily="2" charset="0"/>
              <a:ea typeface="AGSkinnyPants" panose="02000603000000000000" pitchFamily="2" charset="0"/>
            </a:endParaRPr>
          </a:p>
        </p:txBody>
      </p:sp>
      <p:sp>
        <p:nvSpPr>
          <p:cNvPr id="11" name="object 2"/>
          <p:cNvSpPr txBox="1"/>
          <p:nvPr/>
        </p:nvSpPr>
        <p:spPr>
          <a:xfrm>
            <a:off x="354738" y="1882324"/>
            <a:ext cx="8891723" cy="3385542"/>
          </a:xfrm>
          <a:prstGeom prst="rect">
            <a:avLst/>
          </a:prstGeom>
        </p:spPr>
        <p:txBody>
          <a:bodyPr vert="horz" wrap="square" lIns="0" tIns="0" rIns="0" bIns="0" rtlCol="0">
            <a:spAutoFit/>
          </a:bodyPr>
          <a:lstStyle/>
          <a:p>
            <a:pPr>
              <a:lnSpc>
                <a:spcPct val="100000"/>
              </a:lnSpc>
            </a:pPr>
            <a:r>
              <a:rPr lang="en-US" sz="5500" dirty="0">
                <a:solidFill>
                  <a:schemeClr val="bg1"/>
                </a:solidFill>
                <a:latin typeface="Century Gothic" panose="020B0502020202020204" pitchFamily="34" charset="0"/>
                <a:cs typeface="Arial Narrow"/>
              </a:rPr>
              <a:t>I</a:t>
            </a:r>
            <a:r>
              <a:rPr lang="en-US" sz="5500" dirty="0" smtClean="0">
                <a:solidFill>
                  <a:schemeClr val="bg1"/>
                </a:solidFill>
                <a:latin typeface="Century Gothic" panose="020B0502020202020204" pitchFamily="34" charset="0"/>
                <a:cs typeface="Arial Narrow"/>
              </a:rPr>
              <a:t> </a:t>
            </a:r>
            <a:r>
              <a:rPr lang="en-US" sz="5500" dirty="0">
                <a:solidFill>
                  <a:schemeClr val="bg1"/>
                </a:solidFill>
                <a:latin typeface="Century Gothic" panose="020B0502020202020204" pitchFamily="34" charset="0"/>
                <a:cs typeface="Arial Narrow"/>
              </a:rPr>
              <a:t>can identify the reasons and evidence a speaker provides to support his or her main points.</a:t>
            </a:r>
          </a:p>
        </p:txBody>
      </p:sp>
    </p:spTree>
    <p:extLst>
      <p:ext uri="{BB962C8B-B14F-4D97-AF65-F5344CB8AC3E}">
        <p14:creationId xmlns:p14="http://schemas.microsoft.com/office/powerpoint/2010/main" val="39142111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SL.4.4</a:t>
            </a:r>
            <a:endParaRPr lang="en-US" sz="9600" dirty="0">
              <a:latin typeface="KG Sorry Not Sorry Chub" panose="02000506000000020004" pitchFamily="2" charset="0"/>
            </a:endParaRPr>
          </a:p>
        </p:txBody>
      </p:sp>
      <p:sp>
        <p:nvSpPr>
          <p:cNvPr id="9" name="Rectangle 8"/>
          <p:cNvSpPr/>
          <p:nvPr/>
        </p:nvSpPr>
        <p:spPr>
          <a:xfrm>
            <a:off x="5884369" y="5718471"/>
            <a:ext cx="3515420" cy="1708160"/>
          </a:xfrm>
          <a:prstGeom prst="rect">
            <a:avLst/>
          </a:prstGeom>
        </p:spPr>
        <p:txBody>
          <a:bodyPr wrap="square">
            <a:spAutoFit/>
          </a:bodyPr>
          <a:lstStyle/>
          <a:p>
            <a:pPr algn="ctr"/>
            <a:r>
              <a:rPr lang="en-US" sz="1500" dirty="0">
                <a:solidFill>
                  <a:schemeClr val="bg1"/>
                </a:solidFill>
                <a:latin typeface="Champagne &amp; Limousines" panose="020B0502020202020204" pitchFamily="34" charset="0"/>
                <a:ea typeface="Champagne &amp; Limousines" panose="020B0502020202020204" pitchFamily="34" charset="0"/>
              </a:rPr>
              <a:t>Report on a topic or text, tell a story, or recount an experience in an organized manner, using appropriate facts and relevant, descriptive details to support main ideas or themes; speak clearly at an understandable pace.</a:t>
            </a:r>
          </a:p>
          <a:p>
            <a:pPr algn="ctr"/>
            <a:endParaRPr lang="en-US" sz="1500" dirty="0">
              <a:solidFill>
                <a:schemeClr val="bg1"/>
              </a:solidFill>
              <a:latin typeface="Champagne &amp; Limousines" panose="020B0502020202020204" pitchFamily="34" charset="0"/>
              <a:ea typeface="Champagne &amp; Limousines" panose="020B0502020202020204" pitchFamily="34" charset="0"/>
            </a:endParaRPr>
          </a:p>
        </p:txBody>
      </p:sp>
      <p:sp>
        <p:nvSpPr>
          <p:cNvPr id="8" name="TextBox 7"/>
          <p:cNvSpPr txBox="1"/>
          <p:nvPr/>
        </p:nvSpPr>
        <p:spPr>
          <a:xfrm>
            <a:off x="-76663" y="226139"/>
            <a:ext cx="9601199" cy="1508105"/>
          </a:xfrm>
          <a:prstGeom prst="rect">
            <a:avLst/>
          </a:prstGeom>
          <a:noFill/>
        </p:spPr>
        <p:txBody>
          <a:bodyPr wrap="square" rtlCol="0">
            <a:spAutoFit/>
          </a:bodyPr>
          <a:lstStyle/>
          <a:p>
            <a:pPr algn="ctr"/>
            <a:r>
              <a:rPr lang="en-US" sz="9200" dirty="0" smtClean="0">
                <a:solidFill>
                  <a:schemeClr val="bg1"/>
                </a:solidFill>
                <a:latin typeface="KG Sorry Not Sorry Chub" panose="02000506000000020004" pitchFamily="2" charset="0"/>
                <a:ea typeface="AGSkinnyPants" panose="02000603000000000000" pitchFamily="2" charset="0"/>
              </a:rPr>
              <a:t>Speaking &amp; Listening</a:t>
            </a:r>
            <a:endParaRPr lang="en-US" sz="9200" dirty="0">
              <a:solidFill>
                <a:schemeClr val="bg1"/>
              </a:solidFill>
              <a:latin typeface="KG Sorry Not Sorry Chub" panose="02000506000000020004" pitchFamily="2" charset="0"/>
              <a:ea typeface="AGSkinnyPants" panose="02000603000000000000" pitchFamily="2" charset="0"/>
            </a:endParaRPr>
          </a:p>
        </p:txBody>
      </p:sp>
      <p:sp>
        <p:nvSpPr>
          <p:cNvPr id="11" name="object 2"/>
          <p:cNvSpPr txBox="1"/>
          <p:nvPr/>
        </p:nvSpPr>
        <p:spPr>
          <a:xfrm>
            <a:off x="354738" y="1752976"/>
            <a:ext cx="8891723" cy="3847207"/>
          </a:xfrm>
          <a:prstGeom prst="rect">
            <a:avLst/>
          </a:prstGeom>
        </p:spPr>
        <p:txBody>
          <a:bodyPr vert="horz" wrap="square" lIns="0" tIns="0" rIns="0" bIns="0" rtlCol="0">
            <a:spAutoFit/>
          </a:bodyPr>
          <a:lstStyle/>
          <a:p>
            <a:pPr marL="12700" marR="5080">
              <a:lnSpc>
                <a:spcPct val="100000"/>
              </a:lnSpc>
            </a:pPr>
            <a:r>
              <a:rPr lang="en-US" sz="5000" dirty="0">
                <a:solidFill>
                  <a:schemeClr val="bg1"/>
                </a:solidFill>
                <a:latin typeface="Century Gothic" panose="020B0502020202020204" pitchFamily="34" charset="0"/>
                <a:cs typeface="Arial Narrow"/>
              </a:rPr>
              <a:t>I can report on a </a:t>
            </a:r>
            <a:r>
              <a:rPr lang="en-US" sz="5000" dirty="0" smtClean="0">
                <a:solidFill>
                  <a:schemeClr val="bg1"/>
                </a:solidFill>
                <a:latin typeface="Century Gothic" panose="020B0502020202020204" pitchFamily="34" charset="0"/>
                <a:cs typeface="Arial Narrow"/>
              </a:rPr>
              <a:t>topic, tell a story, or retell an experience in an organized and clear way with appropriate facts and details.</a:t>
            </a:r>
            <a:endParaRPr lang="en-US" sz="5000" dirty="0">
              <a:solidFill>
                <a:schemeClr val="bg1"/>
              </a:solidFill>
              <a:latin typeface="Century Gothic" panose="020B0502020202020204" pitchFamily="34" charset="0"/>
              <a:cs typeface="Arial Narrow"/>
            </a:endParaRPr>
          </a:p>
        </p:txBody>
      </p:sp>
    </p:spTree>
    <p:extLst>
      <p:ext uri="{BB962C8B-B14F-4D97-AF65-F5344CB8AC3E}">
        <p14:creationId xmlns:p14="http://schemas.microsoft.com/office/powerpoint/2010/main" val="104612374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SL.4.5</a:t>
            </a:r>
            <a:endParaRPr lang="en-US" sz="9600" dirty="0">
              <a:latin typeface="KG Sorry Not Sorry Chub" panose="02000506000000020004" pitchFamily="2" charset="0"/>
            </a:endParaRPr>
          </a:p>
        </p:txBody>
      </p:sp>
      <p:sp>
        <p:nvSpPr>
          <p:cNvPr id="9" name="Rectangle 8"/>
          <p:cNvSpPr/>
          <p:nvPr/>
        </p:nvSpPr>
        <p:spPr>
          <a:xfrm>
            <a:off x="6009114" y="5932337"/>
            <a:ext cx="3328658" cy="1138773"/>
          </a:xfrm>
          <a:prstGeom prst="rect">
            <a:avLst/>
          </a:prstGeom>
        </p:spPr>
        <p:txBody>
          <a:bodyPr wrap="square">
            <a:spAutoFit/>
          </a:bodyPr>
          <a:lstStyle/>
          <a:p>
            <a:pPr algn="ctr"/>
            <a:r>
              <a:rPr lang="en-US" sz="1700" dirty="0">
                <a:solidFill>
                  <a:schemeClr val="bg1"/>
                </a:solidFill>
                <a:latin typeface="Champagne &amp; Limousines" panose="020B0502020202020204" pitchFamily="34" charset="0"/>
                <a:ea typeface="Champagne &amp; Limousines" panose="020B0502020202020204" pitchFamily="34" charset="0"/>
              </a:rPr>
              <a:t>Add audio recordings and visual displays to presentations when appropriate to enhance the development of main ideas or themes</a:t>
            </a:r>
            <a:r>
              <a:rPr lang="en-US" sz="1700" dirty="0" smtClean="0">
                <a:solidFill>
                  <a:schemeClr val="bg1"/>
                </a:solidFill>
                <a:latin typeface="Champagne &amp; Limousines" panose="020B0502020202020204" pitchFamily="34" charset="0"/>
                <a:ea typeface="Champagne &amp; Limousines" panose="020B0502020202020204" pitchFamily="34" charset="0"/>
              </a:rPr>
              <a:t>.</a:t>
            </a:r>
            <a:endParaRPr lang="en-US" sz="1700" dirty="0">
              <a:solidFill>
                <a:schemeClr val="bg1"/>
              </a:solidFill>
              <a:latin typeface="Champagne &amp; Limousines" panose="020B0502020202020204" pitchFamily="34" charset="0"/>
              <a:ea typeface="Champagne &amp; Limousines" panose="020B0502020202020204" pitchFamily="34" charset="0"/>
            </a:endParaRPr>
          </a:p>
        </p:txBody>
      </p:sp>
      <p:sp>
        <p:nvSpPr>
          <p:cNvPr id="8" name="TextBox 7"/>
          <p:cNvSpPr txBox="1"/>
          <p:nvPr/>
        </p:nvSpPr>
        <p:spPr>
          <a:xfrm>
            <a:off x="-76663" y="226139"/>
            <a:ext cx="9601199" cy="1508105"/>
          </a:xfrm>
          <a:prstGeom prst="rect">
            <a:avLst/>
          </a:prstGeom>
          <a:noFill/>
        </p:spPr>
        <p:txBody>
          <a:bodyPr wrap="square" rtlCol="0">
            <a:spAutoFit/>
          </a:bodyPr>
          <a:lstStyle/>
          <a:p>
            <a:pPr algn="ctr"/>
            <a:r>
              <a:rPr lang="en-US" sz="9200" dirty="0" smtClean="0">
                <a:solidFill>
                  <a:schemeClr val="bg1"/>
                </a:solidFill>
                <a:latin typeface="KG Sorry Not Sorry Chub" panose="02000506000000020004" pitchFamily="2" charset="0"/>
                <a:ea typeface="AGSkinnyPants" panose="02000603000000000000" pitchFamily="2" charset="0"/>
              </a:rPr>
              <a:t>Speaking &amp; Listening</a:t>
            </a:r>
            <a:endParaRPr lang="en-US" sz="9200" dirty="0">
              <a:solidFill>
                <a:schemeClr val="bg1"/>
              </a:solidFill>
              <a:latin typeface="KG Sorry Not Sorry Chub" panose="02000506000000020004" pitchFamily="2" charset="0"/>
              <a:ea typeface="AGSkinnyPants" panose="02000603000000000000" pitchFamily="2" charset="0"/>
            </a:endParaRPr>
          </a:p>
        </p:txBody>
      </p:sp>
      <p:sp>
        <p:nvSpPr>
          <p:cNvPr id="11" name="object 2"/>
          <p:cNvSpPr txBox="1"/>
          <p:nvPr/>
        </p:nvSpPr>
        <p:spPr>
          <a:xfrm>
            <a:off x="354738" y="1541636"/>
            <a:ext cx="8891723" cy="4231928"/>
          </a:xfrm>
          <a:prstGeom prst="rect">
            <a:avLst/>
          </a:prstGeom>
        </p:spPr>
        <p:txBody>
          <a:bodyPr vert="horz" wrap="square" lIns="0" tIns="0" rIns="0" bIns="0" rtlCol="0">
            <a:spAutoFit/>
          </a:bodyPr>
          <a:lstStyle/>
          <a:p>
            <a:pPr marL="12700" marR="5080" indent="-5715">
              <a:lnSpc>
                <a:spcPct val="100000"/>
              </a:lnSpc>
            </a:pPr>
            <a:r>
              <a:rPr lang="en-US" sz="5500" dirty="0">
                <a:solidFill>
                  <a:schemeClr val="bg1"/>
                </a:solidFill>
                <a:latin typeface="Century Gothic" panose="020B0502020202020204" pitchFamily="34" charset="0"/>
                <a:cs typeface="Arial Narrow"/>
              </a:rPr>
              <a:t>I can include </a:t>
            </a:r>
            <a:r>
              <a:rPr lang="en-US" sz="5500" dirty="0" smtClean="0">
                <a:solidFill>
                  <a:schemeClr val="bg1"/>
                </a:solidFill>
                <a:latin typeface="Century Gothic" panose="020B0502020202020204" pitchFamily="34" charset="0"/>
                <a:cs typeface="Arial Narrow"/>
              </a:rPr>
              <a:t>audio recordings and visuals to add </a:t>
            </a:r>
            <a:r>
              <a:rPr lang="en-US" sz="5500" dirty="0">
                <a:solidFill>
                  <a:schemeClr val="bg1"/>
                </a:solidFill>
                <a:latin typeface="Century Gothic" panose="020B0502020202020204" pitchFamily="34" charset="0"/>
                <a:cs typeface="Arial Narrow"/>
              </a:rPr>
              <a:t>to the main ideas </a:t>
            </a:r>
            <a:r>
              <a:rPr lang="en-US" sz="5500" dirty="0" smtClean="0">
                <a:solidFill>
                  <a:schemeClr val="bg1"/>
                </a:solidFill>
                <a:latin typeface="Century Gothic" panose="020B0502020202020204" pitchFamily="34" charset="0"/>
                <a:cs typeface="Arial Narrow"/>
              </a:rPr>
              <a:t>or themes of </a:t>
            </a:r>
            <a:r>
              <a:rPr lang="en-US" sz="5500" dirty="0">
                <a:solidFill>
                  <a:schemeClr val="bg1"/>
                </a:solidFill>
                <a:latin typeface="Century Gothic" panose="020B0502020202020204" pitchFamily="34" charset="0"/>
                <a:cs typeface="Arial Narrow"/>
              </a:rPr>
              <a:t>my presentation.</a:t>
            </a:r>
          </a:p>
        </p:txBody>
      </p:sp>
    </p:spTree>
    <p:extLst>
      <p:ext uri="{BB962C8B-B14F-4D97-AF65-F5344CB8AC3E}">
        <p14:creationId xmlns:p14="http://schemas.microsoft.com/office/powerpoint/2010/main" val="95310005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SL.4.6</a:t>
            </a:r>
            <a:endParaRPr lang="en-US" sz="9600" dirty="0">
              <a:latin typeface="KG Sorry Not Sorry Chub" panose="02000506000000020004" pitchFamily="2" charset="0"/>
            </a:endParaRPr>
          </a:p>
        </p:txBody>
      </p:sp>
      <p:sp>
        <p:nvSpPr>
          <p:cNvPr id="9" name="Rectangle 8"/>
          <p:cNvSpPr/>
          <p:nvPr/>
        </p:nvSpPr>
        <p:spPr>
          <a:xfrm>
            <a:off x="6009114" y="6002204"/>
            <a:ext cx="3328658" cy="1015663"/>
          </a:xfrm>
          <a:prstGeom prst="rect">
            <a:avLst/>
          </a:prstGeom>
        </p:spPr>
        <p:txBody>
          <a:bodyPr wrap="square">
            <a:spAutoFit/>
          </a:bodyPr>
          <a:lstStyle/>
          <a:p>
            <a:pPr algn="ctr"/>
            <a:r>
              <a:rPr lang="en-US" sz="1500" dirty="0">
                <a:solidFill>
                  <a:schemeClr val="bg1"/>
                </a:solidFill>
                <a:latin typeface="Champagne &amp; Limousines" panose="020B0502020202020204" pitchFamily="34" charset="0"/>
                <a:ea typeface="Champagne &amp; Limousines" panose="020B0502020202020204" pitchFamily="34" charset="0"/>
              </a:rPr>
              <a:t>Differentiate between contexts that call for formal English </a:t>
            </a:r>
            <a:r>
              <a:rPr lang="en-US" sz="1500" dirty="0" smtClean="0">
                <a:solidFill>
                  <a:schemeClr val="bg1"/>
                </a:solidFill>
                <a:latin typeface="Champagne &amp; Limousines" panose="020B0502020202020204" pitchFamily="34" charset="0"/>
                <a:ea typeface="Champagne &amp; Limousines" panose="020B0502020202020204" pitchFamily="34" charset="0"/>
              </a:rPr>
              <a:t>and </a:t>
            </a:r>
            <a:r>
              <a:rPr lang="en-US" sz="1500" dirty="0">
                <a:solidFill>
                  <a:schemeClr val="bg1"/>
                </a:solidFill>
                <a:latin typeface="Champagne &amp; Limousines" panose="020B0502020202020204" pitchFamily="34" charset="0"/>
                <a:ea typeface="Champagne &amp; Limousines" panose="020B0502020202020204" pitchFamily="34" charset="0"/>
              </a:rPr>
              <a:t>situations where informal discourse is </a:t>
            </a:r>
            <a:r>
              <a:rPr lang="en-US" sz="1500" dirty="0" smtClean="0">
                <a:solidFill>
                  <a:schemeClr val="bg1"/>
                </a:solidFill>
                <a:latin typeface="Champagne &amp; Limousines" panose="020B0502020202020204" pitchFamily="34" charset="0"/>
                <a:ea typeface="Champagne &amp; Limousines" panose="020B0502020202020204" pitchFamily="34" charset="0"/>
              </a:rPr>
              <a:t>appropriate; </a:t>
            </a:r>
            <a:r>
              <a:rPr lang="en-US" sz="1500" dirty="0">
                <a:solidFill>
                  <a:schemeClr val="bg1"/>
                </a:solidFill>
                <a:latin typeface="Champagne &amp; Limousines" panose="020B0502020202020204" pitchFamily="34" charset="0"/>
                <a:ea typeface="Champagne &amp; Limousines" panose="020B0502020202020204" pitchFamily="34" charset="0"/>
              </a:rPr>
              <a:t>use formal English when appropriate to task and situation. </a:t>
            </a:r>
          </a:p>
        </p:txBody>
      </p:sp>
      <p:sp>
        <p:nvSpPr>
          <p:cNvPr id="8" name="TextBox 7"/>
          <p:cNvSpPr txBox="1"/>
          <p:nvPr/>
        </p:nvSpPr>
        <p:spPr>
          <a:xfrm>
            <a:off x="-76663" y="226139"/>
            <a:ext cx="9601199" cy="1508105"/>
          </a:xfrm>
          <a:prstGeom prst="rect">
            <a:avLst/>
          </a:prstGeom>
          <a:noFill/>
        </p:spPr>
        <p:txBody>
          <a:bodyPr wrap="square" rtlCol="0">
            <a:spAutoFit/>
          </a:bodyPr>
          <a:lstStyle/>
          <a:p>
            <a:pPr algn="ctr"/>
            <a:r>
              <a:rPr lang="en-US" sz="9200" dirty="0" smtClean="0">
                <a:solidFill>
                  <a:schemeClr val="bg1"/>
                </a:solidFill>
                <a:latin typeface="KG Sorry Not Sorry Chub" panose="02000506000000020004" pitchFamily="2" charset="0"/>
                <a:ea typeface="AGSkinnyPants" panose="02000603000000000000" pitchFamily="2" charset="0"/>
              </a:rPr>
              <a:t>Speaking &amp; Listening</a:t>
            </a:r>
            <a:endParaRPr lang="en-US" sz="9200" dirty="0">
              <a:solidFill>
                <a:schemeClr val="bg1"/>
              </a:solidFill>
              <a:latin typeface="KG Sorry Not Sorry Chub" panose="02000506000000020004" pitchFamily="2" charset="0"/>
              <a:ea typeface="AGSkinnyPants" panose="02000603000000000000" pitchFamily="2" charset="0"/>
            </a:endParaRPr>
          </a:p>
        </p:txBody>
      </p:sp>
      <p:sp>
        <p:nvSpPr>
          <p:cNvPr id="11" name="object 2"/>
          <p:cNvSpPr txBox="1"/>
          <p:nvPr/>
        </p:nvSpPr>
        <p:spPr>
          <a:xfrm>
            <a:off x="354738" y="2043314"/>
            <a:ext cx="8891723" cy="3385542"/>
          </a:xfrm>
          <a:prstGeom prst="rect">
            <a:avLst/>
          </a:prstGeom>
        </p:spPr>
        <p:txBody>
          <a:bodyPr vert="horz" wrap="square" lIns="0" tIns="0" rIns="0" bIns="0" rtlCol="0">
            <a:spAutoFit/>
          </a:bodyPr>
          <a:lstStyle/>
          <a:p>
            <a:pPr marL="12700" marR="5080" indent="-5715">
              <a:lnSpc>
                <a:spcPct val="100000"/>
              </a:lnSpc>
            </a:pPr>
            <a:r>
              <a:rPr lang="en-US" sz="5500" dirty="0" smtClean="0">
                <a:solidFill>
                  <a:schemeClr val="bg1"/>
                </a:solidFill>
                <a:latin typeface="Century Gothic" panose="020B0502020202020204" pitchFamily="34" charset="0"/>
                <a:cs typeface="Arial Narrow"/>
              </a:rPr>
              <a:t>I can determine when formal English is needed and when informal English is appropriate. </a:t>
            </a:r>
            <a:endParaRPr lang="en-US" sz="5500" dirty="0">
              <a:solidFill>
                <a:schemeClr val="bg1"/>
              </a:solidFill>
              <a:latin typeface="Century Gothic" panose="020B0502020202020204" pitchFamily="34" charset="0"/>
              <a:cs typeface="Arial Narrow"/>
            </a:endParaRPr>
          </a:p>
        </p:txBody>
      </p:sp>
    </p:spTree>
    <p:extLst>
      <p:ext uri="{BB962C8B-B14F-4D97-AF65-F5344CB8AC3E}">
        <p14:creationId xmlns:p14="http://schemas.microsoft.com/office/powerpoint/2010/main" val="35482483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11" name="TextBox 10"/>
          <p:cNvSpPr txBox="1"/>
          <p:nvPr/>
        </p:nvSpPr>
        <p:spPr>
          <a:xfrm>
            <a:off x="1" y="2150427"/>
            <a:ext cx="9601199" cy="2554545"/>
          </a:xfrm>
          <a:prstGeom prst="rect">
            <a:avLst/>
          </a:prstGeom>
          <a:noFill/>
        </p:spPr>
        <p:txBody>
          <a:bodyPr wrap="square" rtlCol="0">
            <a:spAutoFit/>
          </a:bodyPr>
          <a:lstStyle/>
          <a:p>
            <a:pPr algn="ctr"/>
            <a:r>
              <a:rPr lang="en-US" sz="16000" dirty="0" smtClean="0">
                <a:solidFill>
                  <a:schemeClr val="bg1"/>
                </a:solidFill>
                <a:latin typeface="AGStayInYourLane" panose="02000603000000000000" pitchFamily="2" charset="0"/>
                <a:ea typeface="AGStayInYourLane" panose="02000603000000000000" pitchFamily="2" charset="0"/>
              </a:rPr>
              <a:t>language</a:t>
            </a:r>
            <a:endParaRPr lang="en-US" sz="16000" dirty="0">
              <a:solidFill>
                <a:schemeClr val="bg1"/>
              </a:solidFill>
              <a:latin typeface="AGStayInYourLane" panose="02000603000000000000" pitchFamily="2" charset="0"/>
              <a:ea typeface="AGStayInYourLane" panose="02000603000000000000" pitchFamily="2" charset="0"/>
            </a:endParaRPr>
          </a:p>
        </p:txBody>
      </p:sp>
    </p:spTree>
    <p:extLst>
      <p:ext uri="{BB962C8B-B14F-4D97-AF65-F5344CB8AC3E}">
        <p14:creationId xmlns:p14="http://schemas.microsoft.com/office/powerpoint/2010/main" val="795581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RL.4.4</a:t>
            </a:r>
            <a:endParaRPr lang="en-US" sz="9600" dirty="0">
              <a:latin typeface="KG Sorry Not Sorry Chub" panose="02000506000000020004" pitchFamily="2" charset="0"/>
            </a:endParaRPr>
          </a:p>
        </p:txBody>
      </p:sp>
      <p:sp>
        <p:nvSpPr>
          <p:cNvPr id="9" name="Rectangle 8"/>
          <p:cNvSpPr/>
          <p:nvPr/>
        </p:nvSpPr>
        <p:spPr>
          <a:xfrm>
            <a:off x="5928093" y="5992392"/>
            <a:ext cx="3515422" cy="1138773"/>
          </a:xfrm>
          <a:prstGeom prst="rect">
            <a:avLst/>
          </a:prstGeom>
        </p:spPr>
        <p:txBody>
          <a:bodyPr wrap="square">
            <a:spAutoFit/>
          </a:bodyPr>
          <a:lstStyle/>
          <a:p>
            <a:pPr algn="ctr"/>
            <a:r>
              <a:rPr lang="en-US" sz="1700" dirty="0">
                <a:solidFill>
                  <a:schemeClr val="bg1"/>
                </a:solidFill>
                <a:latin typeface="Champagne &amp; Limousines" panose="020B0502020202020204" pitchFamily="34" charset="0"/>
                <a:ea typeface="Champagne &amp; Limousines" panose="020B0502020202020204" pitchFamily="34" charset="0"/>
              </a:rPr>
              <a:t>Determine the meaning of words and phrases as they are used in a text, including those that allude to significant characters found in </a:t>
            </a:r>
            <a:r>
              <a:rPr lang="en-US" sz="1700" dirty="0" smtClean="0">
                <a:solidFill>
                  <a:schemeClr val="bg1"/>
                </a:solidFill>
                <a:latin typeface="Champagne &amp; Limousines" panose="020B0502020202020204" pitchFamily="34" charset="0"/>
                <a:ea typeface="Champagne &amp; Limousines" panose="020B0502020202020204" pitchFamily="34" charset="0"/>
              </a:rPr>
              <a:t>mythology.</a:t>
            </a:r>
            <a:endParaRPr lang="en-US" sz="1700" dirty="0">
              <a:solidFill>
                <a:schemeClr val="bg1"/>
              </a:solidFill>
              <a:latin typeface="Champagne &amp; Limousines" panose="020B0502020202020204" pitchFamily="34" charset="0"/>
              <a:ea typeface="Champagne &amp; Limousines" panose="020B0502020202020204" pitchFamily="34" charset="0"/>
            </a:endParaRPr>
          </a:p>
        </p:txBody>
      </p:sp>
      <p:sp>
        <p:nvSpPr>
          <p:cNvPr id="8" name="Rectangle 7"/>
          <p:cNvSpPr/>
          <p:nvPr/>
        </p:nvSpPr>
        <p:spPr>
          <a:xfrm>
            <a:off x="243068" y="1562154"/>
            <a:ext cx="9281468" cy="4324261"/>
          </a:xfrm>
          <a:prstGeom prst="rect">
            <a:avLst/>
          </a:prstGeom>
        </p:spPr>
        <p:txBody>
          <a:bodyPr wrap="square">
            <a:spAutoFit/>
          </a:bodyPr>
          <a:lstStyle/>
          <a:p>
            <a:r>
              <a:rPr lang="en-US" sz="5500" dirty="0" smtClean="0">
                <a:solidFill>
                  <a:schemeClr val="bg1"/>
                </a:solidFill>
                <a:latin typeface="Century Gothic" panose="020B0502020202020204" pitchFamily="34" charset="0"/>
              </a:rPr>
              <a:t>I can determine the meaning of words and phrases used in a text, including phrases that allude to mythology.</a:t>
            </a:r>
            <a:endParaRPr lang="en-US" sz="5500" dirty="0">
              <a:solidFill>
                <a:schemeClr val="bg1"/>
              </a:solidFill>
              <a:latin typeface="Century Gothic" panose="020B0502020202020204" pitchFamily="34" charset="0"/>
            </a:endParaRPr>
          </a:p>
        </p:txBody>
      </p:sp>
      <p:sp>
        <p:nvSpPr>
          <p:cNvPr id="12" name="TextBox 11"/>
          <p:cNvSpPr txBox="1"/>
          <p:nvPr/>
        </p:nvSpPr>
        <p:spPr>
          <a:xfrm>
            <a:off x="76665" y="252177"/>
            <a:ext cx="9524535" cy="1631216"/>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ea typeface="AGSkinnyPants" panose="02000603000000000000" pitchFamily="2" charset="0"/>
              </a:rPr>
              <a:t>Words and phrases</a:t>
            </a:r>
            <a:endParaRPr lang="en-US" sz="9600" dirty="0">
              <a:solidFill>
                <a:schemeClr val="bg1"/>
              </a:solidFill>
              <a:latin typeface="KG Sorry Not Sorry Chub" panose="02000506000000020004" pitchFamily="2" charset="0"/>
              <a:ea typeface="AGSkinnyPants" panose="02000603000000000000" pitchFamily="2" charset="0"/>
            </a:endParaRPr>
          </a:p>
        </p:txBody>
      </p:sp>
    </p:spTree>
    <p:extLst>
      <p:ext uri="{BB962C8B-B14F-4D97-AF65-F5344CB8AC3E}">
        <p14:creationId xmlns:p14="http://schemas.microsoft.com/office/powerpoint/2010/main" val="30535452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L.4.1.A</a:t>
            </a:r>
            <a:endParaRPr lang="en-US" sz="9600" dirty="0">
              <a:latin typeface="KG Sorry Not Sorry Chub" panose="02000506000000020004" pitchFamily="2" charset="0"/>
            </a:endParaRPr>
          </a:p>
        </p:txBody>
      </p:sp>
      <p:sp>
        <p:nvSpPr>
          <p:cNvPr id="9" name="Rectangle 8"/>
          <p:cNvSpPr/>
          <p:nvPr/>
        </p:nvSpPr>
        <p:spPr>
          <a:xfrm>
            <a:off x="6293490" y="5876695"/>
            <a:ext cx="3044282" cy="1263679"/>
          </a:xfrm>
          <a:prstGeom prst="rect">
            <a:avLst/>
          </a:prstGeom>
        </p:spPr>
        <p:txBody>
          <a:bodyPr wrap="square">
            <a:spAutoFit/>
          </a:bodyPr>
          <a:lstStyle/>
          <a:p>
            <a:pPr algn="ctr"/>
            <a:r>
              <a:rPr lang="en-US" dirty="0">
                <a:solidFill>
                  <a:schemeClr val="bg1"/>
                </a:solidFill>
                <a:latin typeface="Champagne &amp; Limousines" panose="020B0502020202020204" pitchFamily="34" charset="0"/>
                <a:ea typeface="Champagne &amp; Limousines" panose="020B0502020202020204" pitchFamily="34" charset="0"/>
              </a:rPr>
              <a:t>Use relative pronouns (</a:t>
            </a:r>
            <a:r>
              <a:rPr lang="en-US" i="1" dirty="0">
                <a:solidFill>
                  <a:schemeClr val="bg1"/>
                </a:solidFill>
                <a:latin typeface="Champagne &amp; Limousines" panose="020B0502020202020204" pitchFamily="34" charset="0"/>
                <a:ea typeface="Champagne &amp; Limousines" panose="020B0502020202020204" pitchFamily="34" charset="0"/>
              </a:rPr>
              <a:t>who, whose, whom, which, that</a:t>
            </a:r>
            <a:r>
              <a:rPr lang="en-US" dirty="0">
                <a:solidFill>
                  <a:schemeClr val="bg1"/>
                </a:solidFill>
                <a:latin typeface="Champagne &amp; Limousines" panose="020B0502020202020204" pitchFamily="34" charset="0"/>
                <a:ea typeface="Champagne &amp; Limousines" panose="020B0502020202020204" pitchFamily="34" charset="0"/>
              </a:rPr>
              <a:t>) and relative adverbs (</a:t>
            </a:r>
            <a:r>
              <a:rPr lang="en-US" i="1" dirty="0">
                <a:solidFill>
                  <a:schemeClr val="bg1"/>
                </a:solidFill>
                <a:latin typeface="Champagne &amp; Limousines" panose="020B0502020202020204" pitchFamily="34" charset="0"/>
                <a:ea typeface="Champagne &amp; Limousines" panose="020B0502020202020204" pitchFamily="34" charset="0"/>
              </a:rPr>
              <a:t>where, when, why</a:t>
            </a:r>
            <a:r>
              <a:rPr lang="en-US" dirty="0">
                <a:solidFill>
                  <a:schemeClr val="bg1"/>
                </a:solidFill>
                <a:latin typeface="Champagne &amp; Limousines" panose="020B0502020202020204" pitchFamily="34" charset="0"/>
                <a:ea typeface="Champagne &amp; Limousines" panose="020B0502020202020204" pitchFamily="34" charset="0"/>
              </a:rPr>
              <a:t>).</a:t>
            </a:r>
          </a:p>
        </p:txBody>
      </p:sp>
      <p:sp>
        <p:nvSpPr>
          <p:cNvPr id="10" name="Rectangle 9"/>
          <p:cNvSpPr/>
          <p:nvPr/>
        </p:nvSpPr>
        <p:spPr>
          <a:xfrm>
            <a:off x="357490" y="2165266"/>
            <a:ext cx="8496474" cy="2123658"/>
          </a:xfrm>
          <a:prstGeom prst="rect">
            <a:avLst/>
          </a:prstGeom>
        </p:spPr>
        <p:txBody>
          <a:bodyPr wrap="square">
            <a:spAutoFit/>
          </a:bodyPr>
          <a:lstStyle/>
          <a:p>
            <a:r>
              <a:rPr lang="en-US" sz="6600" dirty="0" smtClean="0">
                <a:solidFill>
                  <a:schemeClr val="bg1"/>
                </a:solidFill>
                <a:latin typeface="Century Gothic" panose="020B0502020202020204" pitchFamily="34" charset="0"/>
              </a:rPr>
              <a:t>I can use relative pronouns correctly.</a:t>
            </a:r>
            <a:endParaRPr lang="en-US" sz="6600" dirty="0">
              <a:solidFill>
                <a:schemeClr val="bg1"/>
              </a:solidFill>
              <a:latin typeface="Century Gothic" panose="020B0502020202020204" pitchFamily="34" charset="0"/>
            </a:endParaRPr>
          </a:p>
        </p:txBody>
      </p:sp>
      <p:sp>
        <p:nvSpPr>
          <p:cNvPr id="11" name="TextBox 10"/>
          <p:cNvSpPr txBox="1"/>
          <p:nvPr/>
        </p:nvSpPr>
        <p:spPr>
          <a:xfrm>
            <a:off x="1" y="342654"/>
            <a:ext cx="9601199" cy="1708160"/>
          </a:xfrm>
          <a:prstGeom prst="rect">
            <a:avLst/>
          </a:prstGeom>
          <a:noFill/>
        </p:spPr>
        <p:txBody>
          <a:bodyPr wrap="square" rtlCol="0">
            <a:spAutoFit/>
          </a:bodyPr>
          <a:lstStyle/>
          <a:p>
            <a:pPr algn="ctr"/>
            <a:r>
              <a:rPr lang="en-US" sz="10500" dirty="0" smtClean="0">
                <a:solidFill>
                  <a:schemeClr val="bg1"/>
                </a:solidFill>
                <a:latin typeface="KG Sorry Not Sorry Chub" pitchFamily="2" charset="0"/>
                <a:ea typeface="AGSkinnyPants" panose="02000603000000000000" pitchFamily="2" charset="0"/>
              </a:rPr>
              <a:t>Relative Pronouns</a:t>
            </a:r>
            <a:endParaRPr lang="en-US" sz="10500" dirty="0">
              <a:solidFill>
                <a:schemeClr val="bg1"/>
              </a:solidFill>
              <a:latin typeface="KG Sorry Not Sorry Chub" pitchFamily="2" charset="0"/>
              <a:ea typeface="AGSkinnyPants" panose="02000603000000000000" pitchFamily="2" charset="0"/>
            </a:endParaRPr>
          </a:p>
        </p:txBody>
      </p:sp>
    </p:spTree>
    <p:extLst>
      <p:ext uri="{BB962C8B-B14F-4D97-AF65-F5344CB8AC3E}">
        <p14:creationId xmlns:p14="http://schemas.microsoft.com/office/powerpoint/2010/main" val="305354520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L.4.1.A</a:t>
            </a:r>
            <a:endParaRPr lang="en-US" sz="9600" dirty="0">
              <a:latin typeface="KG Sorry Not Sorry Chub" panose="02000506000000020004" pitchFamily="2" charset="0"/>
            </a:endParaRPr>
          </a:p>
        </p:txBody>
      </p:sp>
      <p:sp>
        <p:nvSpPr>
          <p:cNvPr id="9" name="Rectangle 8"/>
          <p:cNvSpPr/>
          <p:nvPr/>
        </p:nvSpPr>
        <p:spPr>
          <a:xfrm>
            <a:off x="6293490" y="5876695"/>
            <a:ext cx="3044282" cy="1263679"/>
          </a:xfrm>
          <a:prstGeom prst="rect">
            <a:avLst/>
          </a:prstGeom>
        </p:spPr>
        <p:txBody>
          <a:bodyPr wrap="square">
            <a:spAutoFit/>
          </a:bodyPr>
          <a:lstStyle/>
          <a:p>
            <a:pPr algn="ctr"/>
            <a:r>
              <a:rPr lang="en-US" dirty="0">
                <a:solidFill>
                  <a:schemeClr val="bg1"/>
                </a:solidFill>
                <a:latin typeface="Champagne &amp; Limousines" panose="020B0502020202020204" pitchFamily="34" charset="0"/>
                <a:ea typeface="Champagne &amp; Limousines" panose="020B0502020202020204" pitchFamily="34" charset="0"/>
              </a:rPr>
              <a:t>Use relative pronouns (</a:t>
            </a:r>
            <a:r>
              <a:rPr lang="en-US" i="1" dirty="0">
                <a:solidFill>
                  <a:schemeClr val="bg1"/>
                </a:solidFill>
                <a:latin typeface="Champagne &amp; Limousines" panose="020B0502020202020204" pitchFamily="34" charset="0"/>
                <a:ea typeface="Champagne &amp; Limousines" panose="020B0502020202020204" pitchFamily="34" charset="0"/>
              </a:rPr>
              <a:t>who, whose, whom, which, that</a:t>
            </a:r>
            <a:r>
              <a:rPr lang="en-US" dirty="0">
                <a:solidFill>
                  <a:schemeClr val="bg1"/>
                </a:solidFill>
                <a:latin typeface="Champagne &amp; Limousines" panose="020B0502020202020204" pitchFamily="34" charset="0"/>
                <a:ea typeface="Champagne &amp; Limousines" panose="020B0502020202020204" pitchFamily="34" charset="0"/>
              </a:rPr>
              <a:t>) and relative adverbs (</a:t>
            </a:r>
            <a:r>
              <a:rPr lang="en-US" i="1" dirty="0">
                <a:solidFill>
                  <a:schemeClr val="bg1"/>
                </a:solidFill>
                <a:latin typeface="Champagne &amp; Limousines" panose="020B0502020202020204" pitchFamily="34" charset="0"/>
                <a:ea typeface="Champagne &amp; Limousines" panose="020B0502020202020204" pitchFamily="34" charset="0"/>
              </a:rPr>
              <a:t>where, when, why</a:t>
            </a:r>
            <a:r>
              <a:rPr lang="en-US" dirty="0">
                <a:solidFill>
                  <a:schemeClr val="bg1"/>
                </a:solidFill>
                <a:latin typeface="Champagne &amp; Limousines" panose="020B0502020202020204" pitchFamily="34" charset="0"/>
                <a:ea typeface="Champagne &amp; Limousines" panose="020B0502020202020204" pitchFamily="34" charset="0"/>
              </a:rPr>
              <a:t>).</a:t>
            </a:r>
          </a:p>
        </p:txBody>
      </p:sp>
      <p:sp>
        <p:nvSpPr>
          <p:cNvPr id="10" name="Rectangle 9"/>
          <p:cNvSpPr/>
          <p:nvPr/>
        </p:nvSpPr>
        <p:spPr>
          <a:xfrm>
            <a:off x="357490" y="2165266"/>
            <a:ext cx="8496474" cy="2123658"/>
          </a:xfrm>
          <a:prstGeom prst="rect">
            <a:avLst/>
          </a:prstGeom>
        </p:spPr>
        <p:txBody>
          <a:bodyPr wrap="square">
            <a:spAutoFit/>
          </a:bodyPr>
          <a:lstStyle/>
          <a:p>
            <a:r>
              <a:rPr lang="en-US" sz="6600" dirty="0" smtClean="0">
                <a:solidFill>
                  <a:schemeClr val="bg1"/>
                </a:solidFill>
                <a:latin typeface="Century Gothic" panose="020B0502020202020204" pitchFamily="34" charset="0"/>
              </a:rPr>
              <a:t>I can use relative adverbs correctly.</a:t>
            </a:r>
            <a:endParaRPr lang="en-US" sz="6600" dirty="0">
              <a:solidFill>
                <a:schemeClr val="bg1"/>
              </a:solidFill>
              <a:latin typeface="Century Gothic" panose="020B0502020202020204" pitchFamily="34" charset="0"/>
            </a:endParaRPr>
          </a:p>
        </p:txBody>
      </p:sp>
      <p:sp>
        <p:nvSpPr>
          <p:cNvPr id="11" name="TextBox 10"/>
          <p:cNvSpPr txBox="1"/>
          <p:nvPr/>
        </p:nvSpPr>
        <p:spPr>
          <a:xfrm>
            <a:off x="1" y="342654"/>
            <a:ext cx="9601199" cy="1708160"/>
          </a:xfrm>
          <a:prstGeom prst="rect">
            <a:avLst/>
          </a:prstGeom>
          <a:noFill/>
        </p:spPr>
        <p:txBody>
          <a:bodyPr wrap="square" rtlCol="0">
            <a:spAutoFit/>
          </a:bodyPr>
          <a:lstStyle/>
          <a:p>
            <a:pPr algn="ctr"/>
            <a:r>
              <a:rPr lang="en-US" sz="10500" dirty="0" smtClean="0">
                <a:solidFill>
                  <a:schemeClr val="bg1"/>
                </a:solidFill>
                <a:latin typeface="KG Sorry Not Sorry Chub" pitchFamily="2" charset="0"/>
                <a:ea typeface="AGSkinnyPants" panose="02000603000000000000" pitchFamily="2" charset="0"/>
              </a:rPr>
              <a:t>Relative adverbs</a:t>
            </a:r>
            <a:endParaRPr lang="en-US" sz="10500" dirty="0">
              <a:solidFill>
                <a:schemeClr val="bg1"/>
              </a:solidFill>
              <a:latin typeface="KG Sorry Not Sorry Chub" pitchFamily="2" charset="0"/>
              <a:ea typeface="AGSkinnyPants" panose="02000603000000000000" pitchFamily="2" charset="0"/>
            </a:endParaRPr>
          </a:p>
        </p:txBody>
      </p:sp>
    </p:spTree>
    <p:extLst>
      <p:ext uri="{BB962C8B-B14F-4D97-AF65-F5344CB8AC3E}">
        <p14:creationId xmlns:p14="http://schemas.microsoft.com/office/powerpoint/2010/main" val="52028246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L.4.1.B</a:t>
            </a:r>
            <a:endParaRPr lang="en-US" sz="9600" dirty="0">
              <a:latin typeface="KG Sorry Not Sorry Chub" panose="02000506000000020004" pitchFamily="2" charset="0"/>
            </a:endParaRPr>
          </a:p>
        </p:txBody>
      </p:sp>
      <p:sp>
        <p:nvSpPr>
          <p:cNvPr id="9" name="Rectangle 8"/>
          <p:cNvSpPr/>
          <p:nvPr/>
        </p:nvSpPr>
        <p:spPr>
          <a:xfrm>
            <a:off x="6154590" y="6027170"/>
            <a:ext cx="3044282" cy="970843"/>
          </a:xfrm>
          <a:prstGeom prst="rect">
            <a:avLst/>
          </a:prstGeom>
        </p:spPr>
        <p:txBody>
          <a:bodyPr wrap="square">
            <a:spAutoFit/>
          </a:bodyPr>
          <a:lstStyle/>
          <a:p>
            <a:pPr algn="ctr"/>
            <a:r>
              <a:rPr lang="en-US" dirty="0">
                <a:solidFill>
                  <a:schemeClr val="bg1"/>
                </a:solidFill>
                <a:latin typeface="Champagne &amp; Limousines" panose="020B0502020202020204" pitchFamily="34" charset="0"/>
                <a:ea typeface="Champagne &amp; Limousines" panose="020B0502020202020204" pitchFamily="34" charset="0"/>
              </a:rPr>
              <a:t>Form and use the progressive (e.g., </a:t>
            </a:r>
            <a:r>
              <a:rPr lang="en-US" i="1" dirty="0">
                <a:solidFill>
                  <a:schemeClr val="bg1"/>
                </a:solidFill>
                <a:latin typeface="Champagne &amp; Limousines" panose="020B0502020202020204" pitchFamily="34" charset="0"/>
                <a:ea typeface="Champagne &amp; Limousines" panose="020B0502020202020204" pitchFamily="34" charset="0"/>
              </a:rPr>
              <a:t>I was walking; I am walking; I will be walking</a:t>
            </a:r>
            <a:r>
              <a:rPr lang="en-US" dirty="0">
                <a:solidFill>
                  <a:schemeClr val="bg1"/>
                </a:solidFill>
                <a:latin typeface="Champagne &amp; Limousines" panose="020B0502020202020204" pitchFamily="34" charset="0"/>
                <a:ea typeface="Champagne &amp; Limousines" panose="020B0502020202020204" pitchFamily="34" charset="0"/>
              </a:rPr>
              <a:t>) verb tenses.</a:t>
            </a:r>
          </a:p>
        </p:txBody>
      </p:sp>
      <p:sp>
        <p:nvSpPr>
          <p:cNvPr id="10" name="Rectangle 9"/>
          <p:cNvSpPr/>
          <p:nvPr/>
        </p:nvSpPr>
        <p:spPr>
          <a:xfrm>
            <a:off x="446049" y="2050814"/>
            <a:ext cx="8496474" cy="3139321"/>
          </a:xfrm>
          <a:prstGeom prst="rect">
            <a:avLst/>
          </a:prstGeom>
        </p:spPr>
        <p:txBody>
          <a:bodyPr wrap="square">
            <a:spAutoFit/>
          </a:bodyPr>
          <a:lstStyle/>
          <a:p>
            <a:r>
              <a:rPr lang="en-US" sz="6600" dirty="0" smtClean="0">
                <a:solidFill>
                  <a:schemeClr val="bg1"/>
                </a:solidFill>
                <a:latin typeface="Century Gothic" panose="020B0502020202020204" pitchFamily="34" charset="0"/>
              </a:rPr>
              <a:t>I can form and use progressive verb tenses correctly.</a:t>
            </a:r>
            <a:endParaRPr lang="en-US" sz="6600" dirty="0">
              <a:solidFill>
                <a:schemeClr val="bg1"/>
              </a:solidFill>
              <a:latin typeface="Century Gothic" panose="020B0502020202020204" pitchFamily="34" charset="0"/>
            </a:endParaRPr>
          </a:p>
        </p:txBody>
      </p:sp>
      <p:sp>
        <p:nvSpPr>
          <p:cNvPr id="11" name="TextBox 10"/>
          <p:cNvSpPr txBox="1"/>
          <p:nvPr/>
        </p:nvSpPr>
        <p:spPr>
          <a:xfrm>
            <a:off x="1" y="342654"/>
            <a:ext cx="9601199" cy="1708160"/>
          </a:xfrm>
          <a:prstGeom prst="rect">
            <a:avLst/>
          </a:prstGeom>
          <a:noFill/>
        </p:spPr>
        <p:txBody>
          <a:bodyPr wrap="square" rtlCol="0">
            <a:spAutoFit/>
          </a:bodyPr>
          <a:lstStyle/>
          <a:p>
            <a:pPr algn="ctr"/>
            <a:r>
              <a:rPr lang="en-US" sz="10500" dirty="0" smtClean="0">
                <a:solidFill>
                  <a:schemeClr val="bg1"/>
                </a:solidFill>
                <a:latin typeface="KG Sorry Not Sorry Chub" pitchFamily="2" charset="0"/>
                <a:ea typeface="AGSkinnyPants" panose="02000603000000000000" pitchFamily="2" charset="0"/>
              </a:rPr>
              <a:t>Progressive verbs</a:t>
            </a:r>
            <a:endParaRPr lang="en-US" sz="10500" dirty="0">
              <a:solidFill>
                <a:schemeClr val="bg1"/>
              </a:solidFill>
              <a:latin typeface="KG Sorry Not Sorry Chub" pitchFamily="2" charset="0"/>
              <a:ea typeface="AGSkinnyPants" panose="02000603000000000000" pitchFamily="2" charset="0"/>
            </a:endParaRPr>
          </a:p>
        </p:txBody>
      </p:sp>
    </p:spTree>
    <p:extLst>
      <p:ext uri="{BB962C8B-B14F-4D97-AF65-F5344CB8AC3E}">
        <p14:creationId xmlns:p14="http://schemas.microsoft.com/office/powerpoint/2010/main" val="30535452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L.4.1.c</a:t>
            </a:r>
            <a:endParaRPr lang="en-US" sz="9600" dirty="0">
              <a:latin typeface="KG Sorry Not Sorry Chub" panose="02000506000000020004" pitchFamily="2" charset="0"/>
            </a:endParaRPr>
          </a:p>
        </p:txBody>
      </p:sp>
      <p:sp>
        <p:nvSpPr>
          <p:cNvPr id="9" name="Rectangle 8"/>
          <p:cNvSpPr/>
          <p:nvPr/>
        </p:nvSpPr>
        <p:spPr>
          <a:xfrm>
            <a:off x="6154593" y="6085040"/>
            <a:ext cx="3044282" cy="970843"/>
          </a:xfrm>
          <a:prstGeom prst="rect">
            <a:avLst/>
          </a:prstGeom>
        </p:spPr>
        <p:txBody>
          <a:bodyPr wrap="square">
            <a:spAutoFit/>
          </a:bodyPr>
          <a:lstStyle/>
          <a:p>
            <a:pPr algn="ctr"/>
            <a:r>
              <a:rPr lang="en-US" dirty="0">
                <a:solidFill>
                  <a:schemeClr val="bg1"/>
                </a:solidFill>
                <a:latin typeface="Champagne &amp; Limousines" panose="020B0502020202020204" pitchFamily="34" charset="0"/>
                <a:ea typeface="Champagne &amp; Limousines" panose="020B0502020202020204" pitchFamily="34" charset="0"/>
              </a:rPr>
              <a:t>Use modal auxiliaries (e.g., </a:t>
            </a:r>
            <a:r>
              <a:rPr lang="en-US" i="1" dirty="0">
                <a:solidFill>
                  <a:schemeClr val="bg1"/>
                </a:solidFill>
                <a:latin typeface="Champagne &amp; Limousines" panose="020B0502020202020204" pitchFamily="34" charset="0"/>
                <a:ea typeface="Champagne &amp; Limousines" panose="020B0502020202020204" pitchFamily="34" charset="0"/>
              </a:rPr>
              <a:t>can, may, must</a:t>
            </a:r>
            <a:r>
              <a:rPr lang="en-US" dirty="0">
                <a:solidFill>
                  <a:schemeClr val="bg1"/>
                </a:solidFill>
                <a:latin typeface="Champagne &amp; Limousines" panose="020B0502020202020204" pitchFamily="34" charset="0"/>
                <a:ea typeface="Champagne &amp; Limousines" panose="020B0502020202020204" pitchFamily="34" charset="0"/>
              </a:rPr>
              <a:t>) to convey various conditions.</a:t>
            </a:r>
          </a:p>
        </p:txBody>
      </p:sp>
      <p:sp>
        <p:nvSpPr>
          <p:cNvPr id="10" name="Rectangle 9"/>
          <p:cNvSpPr/>
          <p:nvPr/>
        </p:nvSpPr>
        <p:spPr>
          <a:xfrm>
            <a:off x="600559" y="2050814"/>
            <a:ext cx="8496474" cy="2123658"/>
          </a:xfrm>
          <a:prstGeom prst="rect">
            <a:avLst/>
          </a:prstGeom>
        </p:spPr>
        <p:txBody>
          <a:bodyPr wrap="square">
            <a:spAutoFit/>
          </a:bodyPr>
          <a:lstStyle/>
          <a:p>
            <a:r>
              <a:rPr lang="en-US" sz="6600" dirty="0" smtClean="0">
                <a:solidFill>
                  <a:schemeClr val="bg1"/>
                </a:solidFill>
                <a:latin typeface="Century Gothic" panose="020B0502020202020204" pitchFamily="34" charset="0"/>
              </a:rPr>
              <a:t>I can use modal verbs correctly.</a:t>
            </a:r>
            <a:endParaRPr lang="en-US" sz="6600" dirty="0">
              <a:solidFill>
                <a:schemeClr val="bg1"/>
              </a:solidFill>
              <a:latin typeface="Century Gothic" panose="020B0502020202020204" pitchFamily="34" charset="0"/>
            </a:endParaRPr>
          </a:p>
        </p:txBody>
      </p:sp>
      <p:sp>
        <p:nvSpPr>
          <p:cNvPr id="11" name="TextBox 10"/>
          <p:cNvSpPr txBox="1"/>
          <p:nvPr/>
        </p:nvSpPr>
        <p:spPr>
          <a:xfrm>
            <a:off x="1" y="342654"/>
            <a:ext cx="9601199" cy="1785104"/>
          </a:xfrm>
          <a:prstGeom prst="rect">
            <a:avLst/>
          </a:prstGeom>
          <a:noFill/>
        </p:spPr>
        <p:txBody>
          <a:bodyPr wrap="square" rtlCol="0">
            <a:spAutoFit/>
          </a:bodyPr>
          <a:lstStyle/>
          <a:p>
            <a:pPr algn="ctr"/>
            <a:r>
              <a:rPr lang="en-US" sz="11000" dirty="0" smtClean="0">
                <a:solidFill>
                  <a:schemeClr val="bg1"/>
                </a:solidFill>
                <a:latin typeface="KG Sorry Not Sorry Chub" pitchFamily="2" charset="0"/>
                <a:ea typeface="AGSkinnyPants" panose="02000603000000000000" pitchFamily="2" charset="0"/>
              </a:rPr>
              <a:t>Modal Verbs</a:t>
            </a:r>
            <a:endParaRPr lang="en-US" sz="11000" dirty="0">
              <a:solidFill>
                <a:schemeClr val="bg1"/>
              </a:solidFill>
              <a:latin typeface="KG Sorry Not Sorry Chub" pitchFamily="2" charset="0"/>
              <a:ea typeface="AGSkinnyPants" panose="02000603000000000000" pitchFamily="2" charset="0"/>
            </a:endParaRPr>
          </a:p>
        </p:txBody>
      </p:sp>
    </p:spTree>
    <p:extLst>
      <p:ext uri="{BB962C8B-B14F-4D97-AF65-F5344CB8AC3E}">
        <p14:creationId xmlns:p14="http://schemas.microsoft.com/office/powerpoint/2010/main" val="30535452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L.4.1.D</a:t>
            </a:r>
            <a:endParaRPr lang="en-US" sz="9600" dirty="0">
              <a:latin typeface="KG Sorry Not Sorry Chub" panose="02000506000000020004" pitchFamily="2" charset="0"/>
            </a:endParaRPr>
          </a:p>
        </p:txBody>
      </p:sp>
      <p:sp>
        <p:nvSpPr>
          <p:cNvPr id="9" name="Rectangle 8"/>
          <p:cNvSpPr/>
          <p:nvPr/>
        </p:nvSpPr>
        <p:spPr>
          <a:xfrm>
            <a:off x="6244684" y="5981568"/>
            <a:ext cx="3044282" cy="970843"/>
          </a:xfrm>
          <a:prstGeom prst="rect">
            <a:avLst/>
          </a:prstGeom>
        </p:spPr>
        <p:txBody>
          <a:bodyPr wrap="square">
            <a:spAutoFit/>
          </a:bodyPr>
          <a:lstStyle/>
          <a:p>
            <a:pPr algn="ctr"/>
            <a:r>
              <a:rPr lang="en-US" dirty="0">
                <a:solidFill>
                  <a:schemeClr val="bg1"/>
                </a:solidFill>
                <a:latin typeface="Champagne &amp; Limousines" panose="020B0502020202020204" pitchFamily="34" charset="0"/>
                <a:ea typeface="Champagne &amp; Limousines" panose="020B0502020202020204" pitchFamily="34" charset="0"/>
              </a:rPr>
              <a:t>Order adjectives within sentences according to conventional </a:t>
            </a:r>
            <a:r>
              <a:rPr lang="en-US" dirty="0" smtClean="0">
                <a:solidFill>
                  <a:schemeClr val="bg1"/>
                </a:solidFill>
                <a:latin typeface="Champagne &amp; Limousines" panose="020B0502020202020204" pitchFamily="34" charset="0"/>
                <a:ea typeface="Champagne &amp; Limousines" panose="020B0502020202020204" pitchFamily="34" charset="0"/>
              </a:rPr>
              <a:t>patterns.</a:t>
            </a:r>
            <a:endParaRPr lang="en-US" dirty="0">
              <a:solidFill>
                <a:schemeClr val="bg1"/>
              </a:solidFill>
              <a:latin typeface="Champagne &amp; Limousines" panose="020B0502020202020204" pitchFamily="34" charset="0"/>
              <a:ea typeface="Champagne &amp; Limousines" panose="020B0502020202020204" pitchFamily="34" charset="0"/>
            </a:endParaRPr>
          </a:p>
        </p:txBody>
      </p:sp>
      <p:sp>
        <p:nvSpPr>
          <p:cNvPr id="10" name="Rectangle 9"/>
          <p:cNvSpPr/>
          <p:nvPr/>
        </p:nvSpPr>
        <p:spPr>
          <a:xfrm>
            <a:off x="311192" y="2001522"/>
            <a:ext cx="8496474" cy="3139321"/>
          </a:xfrm>
          <a:prstGeom prst="rect">
            <a:avLst/>
          </a:prstGeom>
        </p:spPr>
        <p:txBody>
          <a:bodyPr wrap="square">
            <a:spAutoFit/>
          </a:bodyPr>
          <a:lstStyle/>
          <a:p>
            <a:r>
              <a:rPr lang="en-US" sz="6600" dirty="0" smtClean="0">
                <a:solidFill>
                  <a:schemeClr val="bg1"/>
                </a:solidFill>
                <a:latin typeface="Century Gothic" panose="020B0502020202020204" pitchFamily="34" charset="0"/>
              </a:rPr>
              <a:t>I can order adjectives correctly in sentences.</a:t>
            </a:r>
            <a:endParaRPr lang="en-US" sz="6600" dirty="0">
              <a:solidFill>
                <a:schemeClr val="bg1"/>
              </a:solidFill>
              <a:latin typeface="Century Gothic" panose="020B0502020202020204" pitchFamily="34" charset="0"/>
            </a:endParaRPr>
          </a:p>
        </p:txBody>
      </p:sp>
      <p:sp>
        <p:nvSpPr>
          <p:cNvPr id="11" name="TextBox 10"/>
          <p:cNvSpPr txBox="1"/>
          <p:nvPr/>
        </p:nvSpPr>
        <p:spPr>
          <a:xfrm>
            <a:off x="1" y="342654"/>
            <a:ext cx="9601199" cy="1569660"/>
          </a:xfrm>
          <a:prstGeom prst="rect">
            <a:avLst/>
          </a:prstGeom>
          <a:noFill/>
        </p:spPr>
        <p:txBody>
          <a:bodyPr wrap="square" rtlCol="0">
            <a:spAutoFit/>
          </a:bodyPr>
          <a:lstStyle/>
          <a:p>
            <a:pPr algn="ctr"/>
            <a:r>
              <a:rPr lang="en-US" sz="9600" dirty="0" smtClean="0">
                <a:solidFill>
                  <a:schemeClr val="bg1"/>
                </a:solidFill>
                <a:latin typeface="KG Sorry Not Sorry Chub" pitchFamily="2" charset="0"/>
                <a:ea typeface="AGSkinnyPants" panose="02000603000000000000" pitchFamily="2" charset="0"/>
              </a:rPr>
              <a:t>Ordering adjectives</a:t>
            </a:r>
            <a:endParaRPr lang="en-US" sz="9600" dirty="0">
              <a:solidFill>
                <a:schemeClr val="bg1"/>
              </a:solidFill>
              <a:latin typeface="KG Sorry Not Sorry Chub" pitchFamily="2" charset="0"/>
              <a:ea typeface="AGSkinnyPants" panose="02000603000000000000" pitchFamily="2" charset="0"/>
            </a:endParaRPr>
          </a:p>
        </p:txBody>
      </p:sp>
    </p:spTree>
    <p:extLst>
      <p:ext uri="{BB962C8B-B14F-4D97-AF65-F5344CB8AC3E}">
        <p14:creationId xmlns:p14="http://schemas.microsoft.com/office/powerpoint/2010/main" val="305354520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L.4.1.E</a:t>
            </a:r>
            <a:endParaRPr lang="en-US" sz="9600" dirty="0">
              <a:latin typeface="KG Sorry Not Sorry Chub" panose="02000506000000020004" pitchFamily="2" charset="0"/>
            </a:endParaRPr>
          </a:p>
        </p:txBody>
      </p:sp>
      <p:sp>
        <p:nvSpPr>
          <p:cNvPr id="9" name="Rectangle 8"/>
          <p:cNvSpPr/>
          <p:nvPr/>
        </p:nvSpPr>
        <p:spPr>
          <a:xfrm>
            <a:off x="6085778" y="6247579"/>
            <a:ext cx="3044282" cy="707886"/>
          </a:xfrm>
          <a:prstGeom prst="rect">
            <a:avLst/>
          </a:prstGeom>
        </p:spPr>
        <p:txBody>
          <a:bodyPr wrap="square">
            <a:spAutoFit/>
          </a:bodyPr>
          <a:lstStyle/>
          <a:p>
            <a:pPr algn="ctr"/>
            <a:r>
              <a:rPr lang="en-US" sz="2000" dirty="0">
                <a:solidFill>
                  <a:schemeClr val="bg1"/>
                </a:solidFill>
                <a:latin typeface="Champagne &amp; Limousines" panose="020B0502020202020204" pitchFamily="34" charset="0"/>
                <a:ea typeface="Champagne &amp; Limousines" panose="020B0502020202020204" pitchFamily="34" charset="0"/>
              </a:rPr>
              <a:t>Form and use prepositional phrases.</a:t>
            </a:r>
          </a:p>
        </p:txBody>
      </p:sp>
      <p:sp>
        <p:nvSpPr>
          <p:cNvPr id="10" name="Rectangle 9"/>
          <p:cNvSpPr/>
          <p:nvPr/>
        </p:nvSpPr>
        <p:spPr>
          <a:xfrm>
            <a:off x="450086" y="2050814"/>
            <a:ext cx="8848241" cy="3139321"/>
          </a:xfrm>
          <a:prstGeom prst="rect">
            <a:avLst/>
          </a:prstGeom>
        </p:spPr>
        <p:txBody>
          <a:bodyPr wrap="square">
            <a:spAutoFit/>
          </a:bodyPr>
          <a:lstStyle/>
          <a:p>
            <a:r>
              <a:rPr lang="en-US" sz="6600" dirty="0" smtClean="0">
                <a:solidFill>
                  <a:schemeClr val="bg1"/>
                </a:solidFill>
                <a:latin typeface="Century Gothic" panose="020B0502020202020204" pitchFamily="34" charset="0"/>
              </a:rPr>
              <a:t>I can form and use prepositional phrases correctly.</a:t>
            </a:r>
            <a:endParaRPr lang="en-US" sz="6600" dirty="0">
              <a:solidFill>
                <a:schemeClr val="bg1"/>
              </a:solidFill>
              <a:latin typeface="Century Gothic" panose="020B0502020202020204" pitchFamily="34" charset="0"/>
            </a:endParaRPr>
          </a:p>
        </p:txBody>
      </p:sp>
      <p:sp>
        <p:nvSpPr>
          <p:cNvPr id="11" name="TextBox 10"/>
          <p:cNvSpPr txBox="1"/>
          <p:nvPr/>
        </p:nvSpPr>
        <p:spPr>
          <a:xfrm>
            <a:off x="1" y="342654"/>
            <a:ext cx="9601199" cy="1477328"/>
          </a:xfrm>
          <a:prstGeom prst="rect">
            <a:avLst/>
          </a:prstGeom>
          <a:noFill/>
        </p:spPr>
        <p:txBody>
          <a:bodyPr wrap="square" rtlCol="0">
            <a:spAutoFit/>
          </a:bodyPr>
          <a:lstStyle/>
          <a:p>
            <a:pPr algn="ctr"/>
            <a:r>
              <a:rPr lang="en-US" sz="8800" dirty="0" smtClean="0">
                <a:solidFill>
                  <a:schemeClr val="bg1"/>
                </a:solidFill>
                <a:latin typeface="KG Sorry Not Sorry Chub" pitchFamily="2" charset="0"/>
                <a:ea typeface="AGSkinnyPants" panose="02000603000000000000" pitchFamily="2" charset="0"/>
              </a:rPr>
              <a:t>Prepositional phrases</a:t>
            </a:r>
            <a:endParaRPr lang="en-US" sz="8800" dirty="0">
              <a:solidFill>
                <a:schemeClr val="bg1"/>
              </a:solidFill>
              <a:latin typeface="KG Sorry Not Sorry Chub" pitchFamily="2" charset="0"/>
              <a:ea typeface="AGSkinnyPants" panose="02000603000000000000" pitchFamily="2" charset="0"/>
            </a:endParaRPr>
          </a:p>
        </p:txBody>
      </p:sp>
    </p:spTree>
    <p:extLst>
      <p:ext uri="{BB962C8B-B14F-4D97-AF65-F5344CB8AC3E}">
        <p14:creationId xmlns:p14="http://schemas.microsoft.com/office/powerpoint/2010/main" val="305354520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L.4.1.F</a:t>
            </a:r>
            <a:endParaRPr lang="en-US" sz="9600" dirty="0">
              <a:latin typeface="KG Sorry Not Sorry Chub" panose="02000506000000020004" pitchFamily="2" charset="0"/>
            </a:endParaRPr>
          </a:p>
        </p:txBody>
      </p:sp>
      <p:sp>
        <p:nvSpPr>
          <p:cNvPr id="9" name="Rectangle 8"/>
          <p:cNvSpPr/>
          <p:nvPr/>
        </p:nvSpPr>
        <p:spPr>
          <a:xfrm>
            <a:off x="6293490" y="5876695"/>
            <a:ext cx="3044282" cy="1263679"/>
          </a:xfrm>
          <a:prstGeom prst="rect">
            <a:avLst/>
          </a:prstGeom>
        </p:spPr>
        <p:txBody>
          <a:bodyPr wrap="square">
            <a:spAutoFit/>
          </a:bodyPr>
          <a:lstStyle/>
          <a:p>
            <a:pPr algn="ctr"/>
            <a:r>
              <a:rPr lang="en-US" dirty="0">
                <a:solidFill>
                  <a:schemeClr val="bg1"/>
                </a:solidFill>
                <a:latin typeface="Champagne &amp; Limousines" panose="020B0502020202020204" pitchFamily="34" charset="0"/>
                <a:ea typeface="Champagne &amp; Limousines" panose="020B0502020202020204" pitchFamily="34" charset="0"/>
              </a:rPr>
              <a:t>Produce complete sentences, recognizing and correcting inappropriate fragments and run-ons</a:t>
            </a:r>
            <a:r>
              <a:rPr lang="en-US" dirty="0" smtClean="0">
                <a:solidFill>
                  <a:schemeClr val="bg1"/>
                </a:solidFill>
                <a:latin typeface="Champagne &amp; Limousines" panose="020B0502020202020204" pitchFamily="34" charset="0"/>
                <a:ea typeface="Champagne &amp; Limousines" panose="020B0502020202020204" pitchFamily="34" charset="0"/>
              </a:rPr>
              <a:t>.</a:t>
            </a:r>
            <a:endParaRPr lang="en-US" dirty="0">
              <a:solidFill>
                <a:schemeClr val="bg1"/>
              </a:solidFill>
              <a:latin typeface="Champagne &amp; Limousines" panose="020B0502020202020204" pitchFamily="34" charset="0"/>
              <a:ea typeface="Champagne &amp; Limousines" panose="020B0502020202020204" pitchFamily="34" charset="0"/>
            </a:endParaRPr>
          </a:p>
        </p:txBody>
      </p:sp>
      <p:sp>
        <p:nvSpPr>
          <p:cNvPr id="11" name="TextBox 10"/>
          <p:cNvSpPr txBox="1"/>
          <p:nvPr/>
        </p:nvSpPr>
        <p:spPr>
          <a:xfrm>
            <a:off x="1" y="153262"/>
            <a:ext cx="9601199" cy="2092881"/>
          </a:xfrm>
          <a:prstGeom prst="rect">
            <a:avLst/>
          </a:prstGeom>
          <a:noFill/>
        </p:spPr>
        <p:txBody>
          <a:bodyPr wrap="square" rtlCol="0">
            <a:spAutoFit/>
          </a:bodyPr>
          <a:lstStyle/>
          <a:p>
            <a:pPr algn="ctr"/>
            <a:r>
              <a:rPr lang="en-US" sz="13000" dirty="0" smtClean="0">
                <a:solidFill>
                  <a:schemeClr val="bg1"/>
                </a:solidFill>
                <a:latin typeface="KG Sorry Not Sorry Chub" pitchFamily="2" charset="0"/>
                <a:ea typeface="AGSkinnyPants" panose="02000603000000000000" pitchFamily="2" charset="0"/>
              </a:rPr>
              <a:t>sentences</a:t>
            </a:r>
            <a:endParaRPr lang="en-US" sz="13000" dirty="0">
              <a:solidFill>
                <a:schemeClr val="bg1"/>
              </a:solidFill>
              <a:latin typeface="KG Sorry Not Sorry Chub" pitchFamily="2" charset="0"/>
              <a:ea typeface="AGSkinnyPants" panose="02000603000000000000" pitchFamily="2" charset="0"/>
            </a:endParaRPr>
          </a:p>
        </p:txBody>
      </p:sp>
      <p:sp>
        <p:nvSpPr>
          <p:cNvPr id="8" name="Rectangle 7"/>
          <p:cNvSpPr/>
          <p:nvPr/>
        </p:nvSpPr>
        <p:spPr>
          <a:xfrm>
            <a:off x="484812" y="2050814"/>
            <a:ext cx="8496474" cy="3477875"/>
          </a:xfrm>
          <a:prstGeom prst="rect">
            <a:avLst/>
          </a:prstGeom>
        </p:spPr>
        <p:txBody>
          <a:bodyPr wrap="square">
            <a:spAutoFit/>
          </a:bodyPr>
          <a:lstStyle/>
          <a:p>
            <a:r>
              <a:rPr lang="en-US" sz="5500" dirty="0" smtClean="0">
                <a:solidFill>
                  <a:schemeClr val="bg1"/>
                </a:solidFill>
                <a:latin typeface="Century Gothic" panose="020B0502020202020204" pitchFamily="34" charset="0"/>
              </a:rPr>
              <a:t>I can write complete sentences. I can recognize and correct fragments and run-ons.</a:t>
            </a:r>
            <a:endParaRPr lang="en-US" sz="55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05354520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L.4.1.G</a:t>
            </a:r>
            <a:endParaRPr lang="en-US" sz="9600" dirty="0">
              <a:latin typeface="KG Sorry Not Sorry Chub" panose="02000506000000020004" pitchFamily="2" charset="0"/>
            </a:endParaRPr>
          </a:p>
        </p:txBody>
      </p:sp>
      <p:sp>
        <p:nvSpPr>
          <p:cNvPr id="9" name="Rectangle 8"/>
          <p:cNvSpPr/>
          <p:nvPr/>
        </p:nvSpPr>
        <p:spPr>
          <a:xfrm>
            <a:off x="6244684" y="6139989"/>
            <a:ext cx="3044282" cy="707886"/>
          </a:xfrm>
          <a:prstGeom prst="rect">
            <a:avLst/>
          </a:prstGeom>
        </p:spPr>
        <p:txBody>
          <a:bodyPr wrap="square">
            <a:spAutoFit/>
          </a:bodyPr>
          <a:lstStyle/>
          <a:p>
            <a:pPr algn="ctr"/>
            <a:r>
              <a:rPr lang="en-US" sz="2000" dirty="0">
                <a:solidFill>
                  <a:schemeClr val="bg1"/>
                </a:solidFill>
                <a:latin typeface="Champagne &amp; Limousines" panose="020B0502020202020204" pitchFamily="34" charset="0"/>
                <a:ea typeface="Champagne &amp; Limousines" panose="020B0502020202020204" pitchFamily="34" charset="0"/>
              </a:rPr>
              <a:t>Correctly use frequently confused </a:t>
            </a:r>
            <a:r>
              <a:rPr lang="en-US" sz="2000" dirty="0" smtClean="0">
                <a:solidFill>
                  <a:schemeClr val="bg1"/>
                </a:solidFill>
                <a:latin typeface="Champagne &amp; Limousines" panose="020B0502020202020204" pitchFamily="34" charset="0"/>
                <a:ea typeface="Champagne &amp; Limousines" panose="020B0502020202020204" pitchFamily="34" charset="0"/>
              </a:rPr>
              <a:t>words.</a:t>
            </a:r>
            <a:endParaRPr lang="en-US" sz="2000" dirty="0">
              <a:solidFill>
                <a:schemeClr val="bg1"/>
              </a:solidFill>
              <a:latin typeface="Champagne &amp; Limousines" panose="020B0502020202020204" pitchFamily="34" charset="0"/>
              <a:ea typeface="Champagne &amp; Limousines" panose="020B0502020202020204" pitchFamily="34" charset="0"/>
            </a:endParaRPr>
          </a:p>
        </p:txBody>
      </p:sp>
      <p:sp>
        <p:nvSpPr>
          <p:cNvPr id="11" name="TextBox 10"/>
          <p:cNvSpPr txBox="1"/>
          <p:nvPr/>
        </p:nvSpPr>
        <p:spPr>
          <a:xfrm>
            <a:off x="1" y="153262"/>
            <a:ext cx="9601199" cy="1785104"/>
          </a:xfrm>
          <a:prstGeom prst="rect">
            <a:avLst/>
          </a:prstGeom>
          <a:noFill/>
        </p:spPr>
        <p:txBody>
          <a:bodyPr wrap="square" rtlCol="0">
            <a:spAutoFit/>
          </a:bodyPr>
          <a:lstStyle/>
          <a:p>
            <a:pPr algn="ctr"/>
            <a:r>
              <a:rPr lang="en-US" sz="11000" dirty="0" smtClean="0">
                <a:solidFill>
                  <a:schemeClr val="bg1"/>
                </a:solidFill>
                <a:latin typeface="KG Sorry Not Sorry Chub" pitchFamily="2" charset="0"/>
                <a:ea typeface="AGSkinnyPants" panose="02000603000000000000" pitchFamily="2" charset="0"/>
              </a:rPr>
              <a:t>confused words</a:t>
            </a:r>
            <a:endParaRPr lang="en-US" sz="11000" dirty="0">
              <a:solidFill>
                <a:schemeClr val="bg1"/>
              </a:solidFill>
              <a:latin typeface="KG Sorry Not Sorry Chub" pitchFamily="2" charset="0"/>
              <a:ea typeface="AGSkinnyPants" panose="02000603000000000000" pitchFamily="2" charset="0"/>
            </a:endParaRPr>
          </a:p>
        </p:txBody>
      </p:sp>
      <p:sp>
        <p:nvSpPr>
          <p:cNvPr id="8" name="Rectangle 7"/>
          <p:cNvSpPr/>
          <p:nvPr/>
        </p:nvSpPr>
        <p:spPr>
          <a:xfrm>
            <a:off x="484812" y="2050814"/>
            <a:ext cx="8496474" cy="3477875"/>
          </a:xfrm>
          <a:prstGeom prst="rect">
            <a:avLst/>
          </a:prstGeom>
        </p:spPr>
        <p:txBody>
          <a:bodyPr wrap="square">
            <a:spAutoFit/>
          </a:bodyPr>
          <a:lstStyle/>
          <a:p>
            <a:r>
              <a:rPr lang="en-US" sz="5500" dirty="0" smtClean="0">
                <a:solidFill>
                  <a:schemeClr val="bg1"/>
                </a:solidFill>
                <a:latin typeface="Century Gothic" panose="020B0502020202020204" pitchFamily="34" charset="0"/>
              </a:rPr>
              <a:t>I can correctly use frequently confused words such as to, too, and two.</a:t>
            </a:r>
            <a:endParaRPr lang="en-US" sz="55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01347565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dirty="0">
              <a:solidFill>
                <a:schemeClr val="bg1"/>
              </a:solidFill>
              <a:latin typeface="Champagne &amp; Limousines" panose="020B0502020202020204" pitchFamily="34" charset="0"/>
              <a:ea typeface="Champagne &amp; Limousines" panose="020B0502020202020204" pitchFamily="34" charset="0"/>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L.4.2.A</a:t>
            </a:r>
            <a:endParaRPr lang="en-US" sz="9600" dirty="0">
              <a:latin typeface="KG Sorry Not Sorry Chub" panose="02000506000000020004" pitchFamily="2" charset="0"/>
            </a:endParaRPr>
          </a:p>
        </p:txBody>
      </p:sp>
      <p:sp>
        <p:nvSpPr>
          <p:cNvPr id="9" name="Rectangle 8"/>
          <p:cNvSpPr/>
          <p:nvPr/>
        </p:nvSpPr>
        <p:spPr>
          <a:xfrm>
            <a:off x="6227734" y="6261415"/>
            <a:ext cx="3044282" cy="400110"/>
          </a:xfrm>
          <a:prstGeom prst="rect">
            <a:avLst/>
          </a:prstGeom>
        </p:spPr>
        <p:txBody>
          <a:bodyPr wrap="square">
            <a:spAutoFit/>
          </a:bodyPr>
          <a:lstStyle/>
          <a:p>
            <a:pPr algn="ctr"/>
            <a:r>
              <a:rPr lang="en-US" sz="2000" dirty="0">
                <a:solidFill>
                  <a:schemeClr val="bg1"/>
                </a:solidFill>
                <a:latin typeface="Champagne &amp; Limousines" panose="020B0502020202020204" pitchFamily="34" charset="0"/>
                <a:ea typeface="Champagne &amp; Limousines" panose="020B0502020202020204" pitchFamily="34" charset="0"/>
              </a:rPr>
              <a:t>Use correct capitalization.</a:t>
            </a:r>
          </a:p>
        </p:txBody>
      </p:sp>
      <p:sp>
        <p:nvSpPr>
          <p:cNvPr id="10" name="Rectangle 9"/>
          <p:cNvSpPr/>
          <p:nvPr/>
        </p:nvSpPr>
        <p:spPr>
          <a:xfrm>
            <a:off x="446049" y="2216966"/>
            <a:ext cx="8671457" cy="3139321"/>
          </a:xfrm>
          <a:prstGeom prst="rect">
            <a:avLst/>
          </a:prstGeom>
        </p:spPr>
        <p:txBody>
          <a:bodyPr wrap="square">
            <a:spAutoFit/>
          </a:bodyPr>
          <a:lstStyle/>
          <a:p>
            <a:r>
              <a:rPr lang="en-US" sz="6600" dirty="0" smtClean="0">
                <a:solidFill>
                  <a:schemeClr val="bg1"/>
                </a:solidFill>
                <a:latin typeface="Century Gothic" panose="020B0502020202020204" pitchFamily="34" charset="0"/>
              </a:rPr>
              <a:t>I can use correct capitalization when writing.</a:t>
            </a:r>
            <a:endParaRPr lang="en-US" sz="6600" dirty="0">
              <a:solidFill>
                <a:schemeClr val="bg1"/>
              </a:solidFill>
              <a:latin typeface="Century Gothic" panose="020B0502020202020204" pitchFamily="34" charset="0"/>
            </a:endParaRPr>
          </a:p>
        </p:txBody>
      </p:sp>
      <p:sp>
        <p:nvSpPr>
          <p:cNvPr id="11" name="TextBox 10"/>
          <p:cNvSpPr txBox="1"/>
          <p:nvPr/>
        </p:nvSpPr>
        <p:spPr>
          <a:xfrm>
            <a:off x="1" y="342654"/>
            <a:ext cx="9601199" cy="1785104"/>
          </a:xfrm>
          <a:prstGeom prst="rect">
            <a:avLst/>
          </a:prstGeom>
          <a:noFill/>
        </p:spPr>
        <p:txBody>
          <a:bodyPr wrap="square" rtlCol="0">
            <a:spAutoFit/>
          </a:bodyPr>
          <a:lstStyle/>
          <a:p>
            <a:pPr algn="ctr"/>
            <a:r>
              <a:rPr lang="en-US" sz="11000" dirty="0" smtClean="0">
                <a:solidFill>
                  <a:schemeClr val="bg1"/>
                </a:solidFill>
                <a:latin typeface="KG Sorry Not Sorry Chub" pitchFamily="2" charset="0"/>
                <a:ea typeface="AGSkinnyPants" panose="02000603000000000000" pitchFamily="2" charset="0"/>
              </a:rPr>
              <a:t>Capitalization </a:t>
            </a:r>
            <a:endParaRPr lang="en-US" sz="11000" dirty="0">
              <a:solidFill>
                <a:schemeClr val="bg1"/>
              </a:solidFill>
              <a:latin typeface="KG Sorry Not Sorry Chub" pitchFamily="2" charset="0"/>
              <a:ea typeface="AGSkinnyPants" panose="02000603000000000000" pitchFamily="2" charset="0"/>
            </a:endParaRPr>
          </a:p>
        </p:txBody>
      </p:sp>
    </p:spTree>
    <p:extLst>
      <p:ext uri="{BB962C8B-B14F-4D97-AF65-F5344CB8AC3E}">
        <p14:creationId xmlns:p14="http://schemas.microsoft.com/office/powerpoint/2010/main" val="305354520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L.4.2.B</a:t>
            </a:r>
            <a:endParaRPr lang="en-US" sz="9600" dirty="0">
              <a:latin typeface="KG Sorry Not Sorry Chub" panose="02000506000000020004" pitchFamily="2" charset="0"/>
            </a:endParaRPr>
          </a:p>
        </p:txBody>
      </p:sp>
      <p:sp>
        <p:nvSpPr>
          <p:cNvPr id="9" name="Rectangle 8"/>
          <p:cNvSpPr/>
          <p:nvPr/>
        </p:nvSpPr>
        <p:spPr>
          <a:xfrm>
            <a:off x="6085778" y="6004718"/>
            <a:ext cx="3044282" cy="970843"/>
          </a:xfrm>
          <a:prstGeom prst="rect">
            <a:avLst/>
          </a:prstGeom>
        </p:spPr>
        <p:txBody>
          <a:bodyPr wrap="square">
            <a:spAutoFit/>
          </a:bodyPr>
          <a:lstStyle/>
          <a:p>
            <a:pPr algn="ctr"/>
            <a:r>
              <a:rPr lang="en-US" dirty="0">
                <a:solidFill>
                  <a:schemeClr val="bg1"/>
                </a:solidFill>
                <a:latin typeface="Champagne &amp; Limousines" panose="020B0502020202020204" pitchFamily="34" charset="0"/>
                <a:ea typeface="Champagne &amp; Limousines" panose="020B0502020202020204" pitchFamily="34" charset="0"/>
              </a:rPr>
              <a:t>Use commas and quotation marks to mark direct speech and quotations from a text.</a:t>
            </a:r>
          </a:p>
        </p:txBody>
      </p:sp>
      <p:sp>
        <p:nvSpPr>
          <p:cNvPr id="10" name="Rectangle 9"/>
          <p:cNvSpPr/>
          <p:nvPr/>
        </p:nvSpPr>
        <p:spPr>
          <a:xfrm>
            <a:off x="444796" y="1968445"/>
            <a:ext cx="8496474" cy="3477875"/>
          </a:xfrm>
          <a:prstGeom prst="rect">
            <a:avLst/>
          </a:prstGeom>
        </p:spPr>
        <p:txBody>
          <a:bodyPr wrap="square">
            <a:spAutoFit/>
          </a:bodyPr>
          <a:lstStyle/>
          <a:p>
            <a:r>
              <a:rPr lang="en-US" sz="5500" dirty="0" smtClean="0">
                <a:solidFill>
                  <a:schemeClr val="bg1"/>
                </a:solidFill>
                <a:latin typeface="Century Gothic" panose="020B0502020202020204" pitchFamily="34" charset="0"/>
              </a:rPr>
              <a:t>I can use commas and quotation marks correctly in direct speech and quotations.</a:t>
            </a:r>
            <a:endParaRPr lang="en-US" sz="5500" dirty="0">
              <a:solidFill>
                <a:schemeClr val="bg1"/>
              </a:solidFill>
              <a:latin typeface="Century Gothic" panose="020B0502020202020204" pitchFamily="34" charset="0"/>
            </a:endParaRPr>
          </a:p>
        </p:txBody>
      </p:sp>
      <p:sp>
        <p:nvSpPr>
          <p:cNvPr id="11" name="TextBox 10"/>
          <p:cNvSpPr txBox="1"/>
          <p:nvPr/>
        </p:nvSpPr>
        <p:spPr>
          <a:xfrm>
            <a:off x="1" y="261631"/>
            <a:ext cx="9601199" cy="1938992"/>
          </a:xfrm>
          <a:prstGeom prst="rect">
            <a:avLst/>
          </a:prstGeom>
          <a:noFill/>
        </p:spPr>
        <p:txBody>
          <a:bodyPr wrap="square" rtlCol="0">
            <a:spAutoFit/>
          </a:bodyPr>
          <a:lstStyle/>
          <a:p>
            <a:pPr algn="ctr"/>
            <a:r>
              <a:rPr lang="en-US" sz="12000" dirty="0" smtClean="0">
                <a:solidFill>
                  <a:schemeClr val="bg1"/>
                </a:solidFill>
                <a:latin typeface="KG Sorry Not Sorry Chub" pitchFamily="2" charset="0"/>
                <a:ea typeface="AGSkinnyPants" panose="02000603000000000000" pitchFamily="2" charset="0"/>
              </a:rPr>
              <a:t>Quotations</a:t>
            </a:r>
            <a:endParaRPr lang="en-US" sz="12000" dirty="0">
              <a:solidFill>
                <a:schemeClr val="bg1"/>
              </a:solidFill>
              <a:latin typeface="KG Sorry Not Sorry Chub" pitchFamily="2" charset="0"/>
              <a:ea typeface="AGSkinnyPants" panose="02000603000000000000" pitchFamily="2" charset="0"/>
            </a:endParaRPr>
          </a:p>
        </p:txBody>
      </p:sp>
    </p:spTree>
    <p:extLst>
      <p:ext uri="{BB962C8B-B14F-4D97-AF65-F5344CB8AC3E}">
        <p14:creationId xmlns:p14="http://schemas.microsoft.com/office/powerpoint/2010/main" val="3053545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latin typeface="Champagne &amp; Limousines" panose="020B0502020202020204" pitchFamily="34" charset="0"/>
              <a:ea typeface="Champagne &amp; Limousines" panose="020B0502020202020204" pitchFamily="34" charset="0"/>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RL.4.5</a:t>
            </a:r>
            <a:endParaRPr lang="en-US" sz="9600" dirty="0">
              <a:latin typeface="KG Sorry Not Sorry Chub" panose="02000506000000020004" pitchFamily="2" charset="0"/>
            </a:endParaRPr>
          </a:p>
        </p:txBody>
      </p:sp>
      <p:sp>
        <p:nvSpPr>
          <p:cNvPr id="9" name="Rectangle 8"/>
          <p:cNvSpPr/>
          <p:nvPr/>
        </p:nvSpPr>
        <p:spPr>
          <a:xfrm>
            <a:off x="6085778" y="5759814"/>
            <a:ext cx="3251994" cy="1477328"/>
          </a:xfrm>
          <a:prstGeom prst="rect">
            <a:avLst/>
          </a:prstGeom>
        </p:spPr>
        <p:txBody>
          <a:bodyPr wrap="square">
            <a:spAutoFit/>
          </a:bodyPr>
          <a:lstStyle/>
          <a:p>
            <a:pPr algn="ctr"/>
            <a:r>
              <a:rPr lang="en-US" sz="1800" dirty="0">
                <a:solidFill>
                  <a:schemeClr val="bg1"/>
                </a:solidFill>
                <a:latin typeface="Champagne &amp; Limousines" panose="020B0502020202020204" pitchFamily="34" charset="0"/>
                <a:ea typeface="Champagne &amp; Limousines" panose="020B0502020202020204" pitchFamily="34" charset="0"/>
              </a:rPr>
              <a:t>Explain major differences between poems, drama, and prose, and refer to the structural elements of poems </a:t>
            </a:r>
            <a:r>
              <a:rPr lang="en-US" sz="1800" dirty="0" smtClean="0">
                <a:solidFill>
                  <a:schemeClr val="bg1"/>
                </a:solidFill>
                <a:latin typeface="Champagne &amp; Limousines" panose="020B0502020202020204" pitchFamily="34" charset="0"/>
                <a:ea typeface="Champagne &amp; Limousines" panose="020B0502020202020204" pitchFamily="34" charset="0"/>
              </a:rPr>
              <a:t>and </a:t>
            </a:r>
            <a:r>
              <a:rPr lang="en-US" sz="1800" dirty="0">
                <a:solidFill>
                  <a:schemeClr val="bg1"/>
                </a:solidFill>
                <a:latin typeface="Champagne &amp; Limousines" panose="020B0502020202020204" pitchFamily="34" charset="0"/>
                <a:ea typeface="Champagne &amp; Limousines" panose="020B0502020202020204" pitchFamily="34" charset="0"/>
              </a:rPr>
              <a:t>drama </a:t>
            </a:r>
            <a:r>
              <a:rPr lang="en-US" sz="1800" dirty="0" smtClean="0">
                <a:solidFill>
                  <a:schemeClr val="bg1"/>
                </a:solidFill>
                <a:latin typeface="Champagne &amp; Limousines" panose="020B0502020202020204" pitchFamily="34" charset="0"/>
                <a:ea typeface="Champagne &amp; Limousines" panose="020B0502020202020204" pitchFamily="34" charset="0"/>
              </a:rPr>
              <a:t>when </a:t>
            </a:r>
            <a:r>
              <a:rPr lang="en-US" sz="1800" dirty="0">
                <a:solidFill>
                  <a:schemeClr val="bg1"/>
                </a:solidFill>
                <a:latin typeface="Champagne &amp; Limousines" panose="020B0502020202020204" pitchFamily="34" charset="0"/>
                <a:ea typeface="Champagne &amp; Limousines" panose="020B0502020202020204" pitchFamily="34" charset="0"/>
              </a:rPr>
              <a:t>writing or speaking about a text.</a:t>
            </a:r>
          </a:p>
        </p:txBody>
      </p:sp>
      <p:sp>
        <p:nvSpPr>
          <p:cNvPr id="10" name="Rectangle 9"/>
          <p:cNvSpPr/>
          <p:nvPr/>
        </p:nvSpPr>
        <p:spPr>
          <a:xfrm>
            <a:off x="446049" y="1581677"/>
            <a:ext cx="8691487" cy="4324261"/>
          </a:xfrm>
          <a:prstGeom prst="rect">
            <a:avLst/>
          </a:prstGeom>
        </p:spPr>
        <p:txBody>
          <a:bodyPr wrap="square">
            <a:spAutoFit/>
          </a:bodyPr>
          <a:lstStyle/>
          <a:p>
            <a:r>
              <a:rPr lang="en-US" sz="5500" dirty="0" smtClean="0">
                <a:solidFill>
                  <a:schemeClr val="bg1"/>
                </a:solidFill>
                <a:latin typeface="Century Gothic" panose="020B0502020202020204" pitchFamily="34" charset="0"/>
              </a:rPr>
              <a:t>I can explain the differences between poems, drama, and prose and understand the structure of each.</a:t>
            </a:r>
          </a:p>
        </p:txBody>
      </p:sp>
      <p:sp>
        <p:nvSpPr>
          <p:cNvPr id="11" name="TextBox 10"/>
          <p:cNvSpPr txBox="1"/>
          <p:nvPr/>
        </p:nvSpPr>
        <p:spPr>
          <a:xfrm>
            <a:off x="1" y="273204"/>
            <a:ext cx="9601199" cy="1569660"/>
          </a:xfrm>
          <a:prstGeom prst="rect">
            <a:avLst/>
          </a:prstGeom>
          <a:noFill/>
        </p:spPr>
        <p:txBody>
          <a:bodyPr wrap="square" rtlCol="0">
            <a:spAutoFit/>
          </a:bodyPr>
          <a:lstStyle/>
          <a:p>
            <a:pPr algn="ctr"/>
            <a:r>
              <a:rPr lang="en-US" sz="9600" dirty="0" smtClean="0">
                <a:solidFill>
                  <a:schemeClr val="bg1"/>
                </a:solidFill>
                <a:latin typeface="KG Sorry Not Sorry Chub" pitchFamily="2" charset="0"/>
                <a:ea typeface="AGSkinnyPants" panose="02000603000000000000" pitchFamily="2" charset="0"/>
              </a:rPr>
              <a:t>types of stories</a:t>
            </a:r>
            <a:endParaRPr lang="en-US" sz="9600" dirty="0">
              <a:solidFill>
                <a:schemeClr val="bg1"/>
              </a:solidFill>
              <a:latin typeface="KG Sorry Not Sorry Chub" pitchFamily="2" charset="0"/>
              <a:ea typeface="AGSkinnyPants" panose="02000603000000000000" pitchFamily="2" charset="0"/>
            </a:endParaRPr>
          </a:p>
        </p:txBody>
      </p:sp>
    </p:spTree>
    <p:extLst>
      <p:ext uri="{BB962C8B-B14F-4D97-AF65-F5344CB8AC3E}">
        <p14:creationId xmlns:p14="http://schemas.microsoft.com/office/powerpoint/2010/main" val="305354520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L.4.2.C</a:t>
            </a:r>
            <a:endParaRPr lang="en-US" sz="9600" dirty="0">
              <a:latin typeface="KG Sorry Not Sorry Chub" panose="02000506000000020004" pitchFamily="2" charset="0"/>
            </a:endParaRPr>
          </a:p>
        </p:txBody>
      </p:sp>
      <p:sp>
        <p:nvSpPr>
          <p:cNvPr id="9" name="Rectangle 8"/>
          <p:cNvSpPr/>
          <p:nvPr/>
        </p:nvSpPr>
        <p:spPr>
          <a:xfrm>
            <a:off x="6244684" y="5973238"/>
            <a:ext cx="3044282" cy="970843"/>
          </a:xfrm>
          <a:prstGeom prst="rect">
            <a:avLst/>
          </a:prstGeom>
        </p:spPr>
        <p:txBody>
          <a:bodyPr wrap="square">
            <a:spAutoFit/>
          </a:bodyPr>
          <a:lstStyle/>
          <a:p>
            <a:pPr algn="ctr"/>
            <a:r>
              <a:rPr lang="en-US" dirty="0">
                <a:solidFill>
                  <a:schemeClr val="bg1"/>
                </a:solidFill>
                <a:latin typeface="Champagne &amp; Limousines" panose="020B0502020202020204" pitchFamily="34" charset="0"/>
                <a:ea typeface="Champagne &amp; Limousines" panose="020B0502020202020204" pitchFamily="34" charset="0"/>
              </a:rPr>
              <a:t>Use a comma before a coordinating conjunction in a compound sentence.</a:t>
            </a:r>
          </a:p>
        </p:txBody>
      </p:sp>
      <p:sp>
        <p:nvSpPr>
          <p:cNvPr id="10" name="Rectangle 9"/>
          <p:cNvSpPr/>
          <p:nvPr/>
        </p:nvSpPr>
        <p:spPr>
          <a:xfrm>
            <a:off x="446049" y="2027664"/>
            <a:ext cx="8496474" cy="2631490"/>
          </a:xfrm>
          <a:prstGeom prst="rect">
            <a:avLst/>
          </a:prstGeom>
        </p:spPr>
        <p:txBody>
          <a:bodyPr wrap="square">
            <a:spAutoFit/>
          </a:bodyPr>
          <a:lstStyle/>
          <a:p>
            <a:r>
              <a:rPr lang="en-US" sz="5500" dirty="0" smtClean="0">
                <a:solidFill>
                  <a:schemeClr val="bg1"/>
                </a:solidFill>
                <a:latin typeface="Century Gothic" panose="020B0502020202020204" pitchFamily="34" charset="0"/>
              </a:rPr>
              <a:t>I can use a comma before a conjunction in a compound sentence.</a:t>
            </a:r>
            <a:endParaRPr lang="en-US" sz="5500" dirty="0">
              <a:solidFill>
                <a:schemeClr val="bg1"/>
              </a:solidFill>
              <a:latin typeface="Century Gothic" panose="020B0502020202020204" pitchFamily="34" charset="0"/>
            </a:endParaRPr>
          </a:p>
        </p:txBody>
      </p:sp>
      <p:sp>
        <p:nvSpPr>
          <p:cNvPr id="11" name="TextBox 10"/>
          <p:cNvSpPr txBox="1"/>
          <p:nvPr/>
        </p:nvSpPr>
        <p:spPr>
          <a:xfrm>
            <a:off x="1" y="342654"/>
            <a:ext cx="9601199" cy="1569660"/>
          </a:xfrm>
          <a:prstGeom prst="rect">
            <a:avLst/>
          </a:prstGeom>
          <a:noFill/>
        </p:spPr>
        <p:txBody>
          <a:bodyPr wrap="square" rtlCol="0">
            <a:spAutoFit/>
          </a:bodyPr>
          <a:lstStyle/>
          <a:p>
            <a:pPr algn="ctr"/>
            <a:r>
              <a:rPr lang="en-US" sz="9500" dirty="0" smtClean="0">
                <a:solidFill>
                  <a:schemeClr val="bg1"/>
                </a:solidFill>
                <a:latin typeface="KG Sorry Not Sorry Chub" pitchFamily="2" charset="0"/>
                <a:ea typeface="AGSkinnyPants" panose="02000603000000000000" pitchFamily="2" charset="0"/>
              </a:rPr>
              <a:t>Compound sentences</a:t>
            </a:r>
            <a:endParaRPr lang="en-US" sz="9500" dirty="0">
              <a:solidFill>
                <a:schemeClr val="bg1"/>
              </a:solidFill>
              <a:latin typeface="KG Sorry Not Sorry Chub" pitchFamily="2" charset="0"/>
              <a:ea typeface="AGSkinnyPants" panose="02000603000000000000" pitchFamily="2" charset="0"/>
            </a:endParaRPr>
          </a:p>
        </p:txBody>
      </p:sp>
    </p:spTree>
    <p:extLst>
      <p:ext uri="{BB962C8B-B14F-4D97-AF65-F5344CB8AC3E}">
        <p14:creationId xmlns:p14="http://schemas.microsoft.com/office/powerpoint/2010/main" val="305354520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L.4.2.D</a:t>
            </a:r>
            <a:endParaRPr lang="en-US" sz="9600" dirty="0">
              <a:latin typeface="KG Sorry Not Sorry Chub" panose="02000506000000020004" pitchFamily="2" charset="0"/>
            </a:endParaRPr>
          </a:p>
        </p:txBody>
      </p:sp>
      <p:sp>
        <p:nvSpPr>
          <p:cNvPr id="9" name="Rectangle 8"/>
          <p:cNvSpPr/>
          <p:nvPr/>
        </p:nvSpPr>
        <p:spPr>
          <a:xfrm>
            <a:off x="6085778" y="6058225"/>
            <a:ext cx="3044282" cy="969496"/>
          </a:xfrm>
          <a:prstGeom prst="rect">
            <a:avLst/>
          </a:prstGeom>
        </p:spPr>
        <p:txBody>
          <a:bodyPr wrap="square">
            <a:spAutoFit/>
          </a:bodyPr>
          <a:lstStyle/>
          <a:p>
            <a:pPr algn="ctr"/>
            <a:r>
              <a:rPr lang="en-US" sz="1900" dirty="0">
                <a:solidFill>
                  <a:schemeClr val="bg1"/>
                </a:solidFill>
                <a:latin typeface="Champagne &amp; Limousines" panose="020B0502020202020204" pitchFamily="34" charset="0"/>
                <a:ea typeface="Champagne &amp; Limousines" panose="020B0502020202020204" pitchFamily="34" charset="0"/>
              </a:rPr>
              <a:t>Spell grade-appropriate words correctly, consulting references as needed.</a:t>
            </a:r>
          </a:p>
        </p:txBody>
      </p:sp>
      <p:sp>
        <p:nvSpPr>
          <p:cNvPr id="10" name="Rectangle 9"/>
          <p:cNvSpPr/>
          <p:nvPr/>
        </p:nvSpPr>
        <p:spPr>
          <a:xfrm>
            <a:off x="264894" y="2189399"/>
            <a:ext cx="8496474" cy="3477875"/>
          </a:xfrm>
          <a:prstGeom prst="rect">
            <a:avLst/>
          </a:prstGeom>
        </p:spPr>
        <p:txBody>
          <a:bodyPr wrap="square">
            <a:spAutoFit/>
          </a:bodyPr>
          <a:lstStyle/>
          <a:p>
            <a:r>
              <a:rPr lang="en-US" sz="5500" dirty="0" smtClean="0">
                <a:solidFill>
                  <a:schemeClr val="bg1"/>
                </a:solidFill>
                <a:latin typeface="Century Gothic" panose="020B0502020202020204" pitchFamily="34" charset="0"/>
              </a:rPr>
              <a:t>I can spell grade level words correctly, using spelling resources if needed.</a:t>
            </a:r>
            <a:endParaRPr lang="en-US" sz="5500" dirty="0">
              <a:solidFill>
                <a:schemeClr val="bg1"/>
              </a:solidFill>
              <a:latin typeface="Century Gothic" panose="020B0502020202020204" pitchFamily="34" charset="0"/>
            </a:endParaRPr>
          </a:p>
        </p:txBody>
      </p:sp>
      <p:sp>
        <p:nvSpPr>
          <p:cNvPr id="11" name="TextBox 10"/>
          <p:cNvSpPr txBox="1"/>
          <p:nvPr/>
        </p:nvSpPr>
        <p:spPr>
          <a:xfrm>
            <a:off x="1" y="226907"/>
            <a:ext cx="9601199" cy="2092881"/>
          </a:xfrm>
          <a:prstGeom prst="rect">
            <a:avLst/>
          </a:prstGeom>
          <a:noFill/>
        </p:spPr>
        <p:txBody>
          <a:bodyPr wrap="square" rtlCol="0">
            <a:spAutoFit/>
          </a:bodyPr>
          <a:lstStyle/>
          <a:p>
            <a:pPr algn="ctr"/>
            <a:r>
              <a:rPr lang="en-US" sz="13000" dirty="0" smtClean="0">
                <a:solidFill>
                  <a:schemeClr val="bg1"/>
                </a:solidFill>
                <a:latin typeface="KG Sorry Not Sorry Chub" pitchFamily="2" charset="0"/>
                <a:ea typeface="AGSkinnyPants" panose="02000603000000000000" pitchFamily="2" charset="0"/>
              </a:rPr>
              <a:t>spelling</a:t>
            </a:r>
            <a:endParaRPr lang="en-US" sz="13000" dirty="0">
              <a:solidFill>
                <a:schemeClr val="bg1"/>
              </a:solidFill>
              <a:latin typeface="KG Sorry Not Sorry Chub" pitchFamily="2" charset="0"/>
              <a:ea typeface="AGSkinnyPants" panose="02000603000000000000" pitchFamily="2" charset="0"/>
            </a:endParaRPr>
          </a:p>
        </p:txBody>
      </p:sp>
    </p:spTree>
    <p:extLst>
      <p:ext uri="{BB962C8B-B14F-4D97-AF65-F5344CB8AC3E}">
        <p14:creationId xmlns:p14="http://schemas.microsoft.com/office/powerpoint/2010/main" val="305354520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L.4.3.A</a:t>
            </a:r>
            <a:endParaRPr lang="en-US" sz="9600" dirty="0">
              <a:latin typeface="KG Sorry Not Sorry Chub" panose="02000506000000020004" pitchFamily="2" charset="0"/>
            </a:endParaRPr>
          </a:p>
        </p:txBody>
      </p:sp>
      <p:sp>
        <p:nvSpPr>
          <p:cNvPr id="9" name="Rectangle 8"/>
          <p:cNvSpPr/>
          <p:nvPr/>
        </p:nvSpPr>
        <p:spPr>
          <a:xfrm>
            <a:off x="6244684" y="6154488"/>
            <a:ext cx="3044282" cy="707886"/>
          </a:xfrm>
          <a:prstGeom prst="rect">
            <a:avLst/>
          </a:prstGeom>
        </p:spPr>
        <p:txBody>
          <a:bodyPr wrap="square">
            <a:spAutoFit/>
          </a:bodyPr>
          <a:lstStyle/>
          <a:p>
            <a:pPr algn="ctr"/>
            <a:r>
              <a:rPr lang="en-US" sz="2000" dirty="0">
                <a:solidFill>
                  <a:schemeClr val="bg1"/>
                </a:solidFill>
                <a:latin typeface="Champagne &amp; Limousines" panose="020B0502020202020204" pitchFamily="34" charset="0"/>
                <a:ea typeface="Champagne &amp; Limousines" panose="020B0502020202020204" pitchFamily="34" charset="0"/>
              </a:rPr>
              <a:t>Choose words and phrases to convey ideas precisely</a:t>
            </a:r>
            <a:r>
              <a:rPr lang="en-US" sz="2000" dirty="0" smtClean="0">
                <a:solidFill>
                  <a:schemeClr val="bg1"/>
                </a:solidFill>
                <a:latin typeface="Champagne &amp; Limousines" panose="020B0502020202020204" pitchFamily="34" charset="0"/>
                <a:ea typeface="Champagne &amp; Limousines" panose="020B0502020202020204" pitchFamily="34" charset="0"/>
              </a:rPr>
              <a:t>.</a:t>
            </a:r>
            <a:endParaRPr lang="en-US" sz="2000" dirty="0">
              <a:solidFill>
                <a:schemeClr val="bg1"/>
              </a:solidFill>
              <a:latin typeface="Champagne &amp; Limousines" panose="020B0502020202020204" pitchFamily="34" charset="0"/>
              <a:ea typeface="Champagne &amp; Limousines" panose="020B0502020202020204" pitchFamily="34" charset="0"/>
            </a:endParaRPr>
          </a:p>
        </p:txBody>
      </p:sp>
      <p:sp>
        <p:nvSpPr>
          <p:cNvPr id="10" name="Rectangle 9"/>
          <p:cNvSpPr/>
          <p:nvPr/>
        </p:nvSpPr>
        <p:spPr>
          <a:xfrm>
            <a:off x="325634" y="1635236"/>
            <a:ext cx="8711184" cy="4154984"/>
          </a:xfrm>
          <a:prstGeom prst="rect">
            <a:avLst/>
          </a:prstGeom>
        </p:spPr>
        <p:txBody>
          <a:bodyPr wrap="square">
            <a:spAutoFit/>
          </a:bodyPr>
          <a:lstStyle/>
          <a:p>
            <a:r>
              <a:rPr lang="en-US" sz="6600" dirty="0" smtClean="0">
                <a:solidFill>
                  <a:schemeClr val="bg1"/>
                </a:solidFill>
                <a:latin typeface="Century Gothic" panose="020B0502020202020204" pitchFamily="34" charset="0"/>
              </a:rPr>
              <a:t>I can choose precise words and phrases to describe my ideas.</a:t>
            </a:r>
            <a:endParaRPr lang="en-US" sz="6600" dirty="0">
              <a:solidFill>
                <a:schemeClr val="bg1"/>
              </a:solidFill>
              <a:latin typeface="Century Gothic" panose="020B0502020202020204" pitchFamily="34" charset="0"/>
            </a:endParaRPr>
          </a:p>
        </p:txBody>
      </p:sp>
      <p:sp>
        <p:nvSpPr>
          <p:cNvPr id="11" name="TextBox 10"/>
          <p:cNvSpPr txBox="1"/>
          <p:nvPr/>
        </p:nvSpPr>
        <p:spPr>
          <a:xfrm>
            <a:off x="1" y="342654"/>
            <a:ext cx="9601199" cy="1354217"/>
          </a:xfrm>
          <a:prstGeom prst="rect">
            <a:avLst/>
          </a:prstGeom>
          <a:noFill/>
        </p:spPr>
        <p:txBody>
          <a:bodyPr wrap="square" rtlCol="0">
            <a:spAutoFit/>
          </a:bodyPr>
          <a:lstStyle/>
          <a:p>
            <a:pPr algn="ctr"/>
            <a:r>
              <a:rPr lang="en-US" sz="8200" dirty="0" smtClean="0">
                <a:solidFill>
                  <a:schemeClr val="bg1"/>
                </a:solidFill>
                <a:latin typeface="KG Sorry Not Sorry Chub" pitchFamily="2" charset="0"/>
                <a:ea typeface="AGSkinnyPants" panose="02000603000000000000" pitchFamily="2" charset="0"/>
              </a:rPr>
              <a:t>Precise words &amp; Phrases</a:t>
            </a:r>
            <a:endParaRPr lang="en-US" sz="8200" dirty="0">
              <a:solidFill>
                <a:schemeClr val="bg1"/>
              </a:solidFill>
              <a:latin typeface="KG Sorry Not Sorry Chub" pitchFamily="2" charset="0"/>
              <a:ea typeface="AGSkinnyPants" panose="02000603000000000000" pitchFamily="2" charset="0"/>
            </a:endParaRPr>
          </a:p>
        </p:txBody>
      </p:sp>
    </p:spTree>
    <p:extLst>
      <p:ext uri="{BB962C8B-B14F-4D97-AF65-F5344CB8AC3E}">
        <p14:creationId xmlns:p14="http://schemas.microsoft.com/office/powerpoint/2010/main" val="305354520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L.4.3.B</a:t>
            </a:r>
            <a:endParaRPr lang="en-US" sz="9600" dirty="0">
              <a:latin typeface="KG Sorry Not Sorry Chub" panose="02000506000000020004" pitchFamily="2" charset="0"/>
            </a:endParaRPr>
          </a:p>
        </p:txBody>
      </p:sp>
      <p:sp>
        <p:nvSpPr>
          <p:cNvPr id="9" name="Rectangle 8"/>
          <p:cNvSpPr/>
          <p:nvPr/>
        </p:nvSpPr>
        <p:spPr>
          <a:xfrm>
            <a:off x="6085778" y="6262519"/>
            <a:ext cx="3044282" cy="707886"/>
          </a:xfrm>
          <a:prstGeom prst="rect">
            <a:avLst/>
          </a:prstGeom>
        </p:spPr>
        <p:txBody>
          <a:bodyPr wrap="square">
            <a:spAutoFit/>
          </a:bodyPr>
          <a:lstStyle/>
          <a:p>
            <a:pPr algn="ctr"/>
            <a:r>
              <a:rPr lang="en-US" sz="2000" dirty="0">
                <a:solidFill>
                  <a:schemeClr val="bg1"/>
                </a:solidFill>
                <a:latin typeface="Champagne &amp; Limousines" panose="020B0502020202020204" pitchFamily="34" charset="0"/>
                <a:ea typeface="Champagne &amp; Limousines" panose="020B0502020202020204" pitchFamily="34" charset="0"/>
              </a:rPr>
              <a:t>Choose punctuation for effect</a:t>
            </a:r>
            <a:r>
              <a:rPr lang="en-US" sz="2000" dirty="0" smtClean="0">
                <a:solidFill>
                  <a:schemeClr val="bg1"/>
                </a:solidFill>
                <a:latin typeface="Champagne &amp; Limousines" panose="020B0502020202020204" pitchFamily="34" charset="0"/>
                <a:ea typeface="Champagne &amp; Limousines" panose="020B0502020202020204" pitchFamily="34" charset="0"/>
              </a:rPr>
              <a:t>.</a:t>
            </a:r>
            <a:endParaRPr lang="en-US" sz="2000" dirty="0">
              <a:solidFill>
                <a:schemeClr val="bg1"/>
              </a:solidFill>
              <a:latin typeface="Champagne &amp; Limousines" panose="020B0502020202020204" pitchFamily="34" charset="0"/>
              <a:ea typeface="Champagne &amp; Limousines" panose="020B0502020202020204" pitchFamily="34" charset="0"/>
            </a:endParaRPr>
          </a:p>
        </p:txBody>
      </p:sp>
      <p:sp>
        <p:nvSpPr>
          <p:cNvPr id="10" name="Rectangle 9"/>
          <p:cNvSpPr/>
          <p:nvPr/>
        </p:nvSpPr>
        <p:spPr>
          <a:xfrm>
            <a:off x="600559" y="2050814"/>
            <a:ext cx="8496474" cy="3139321"/>
          </a:xfrm>
          <a:prstGeom prst="rect">
            <a:avLst/>
          </a:prstGeom>
        </p:spPr>
        <p:txBody>
          <a:bodyPr wrap="square">
            <a:spAutoFit/>
          </a:bodyPr>
          <a:lstStyle/>
          <a:p>
            <a:r>
              <a:rPr lang="en-US" sz="6600" dirty="0" smtClean="0">
                <a:solidFill>
                  <a:schemeClr val="bg1"/>
                </a:solidFill>
                <a:latin typeface="Century Gothic" panose="020B0502020202020204" pitchFamily="34" charset="0"/>
              </a:rPr>
              <a:t>I can choose punctuation to add effect.</a:t>
            </a:r>
            <a:endParaRPr lang="en-US" sz="6600" dirty="0">
              <a:solidFill>
                <a:schemeClr val="bg1"/>
              </a:solidFill>
              <a:latin typeface="Century Gothic" panose="020B0502020202020204" pitchFamily="34" charset="0"/>
            </a:endParaRPr>
          </a:p>
        </p:txBody>
      </p:sp>
      <p:sp>
        <p:nvSpPr>
          <p:cNvPr id="11" name="TextBox 10"/>
          <p:cNvSpPr txBox="1"/>
          <p:nvPr/>
        </p:nvSpPr>
        <p:spPr>
          <a:xfrm>
            <a:off x="1" y="228605"/>
            <a:ext cx="9601199" cy="2092881"/>
          </a:xfrm>
          <a:prstGeom prst="rect">
            <a:avLst/>
          </a:prstGeom>
          <a:noFill/>
        </p:spPr>
        <p:txBody>
          <a:bodyPr wrap="square" rtlCol="0">
            <a:spAutoFit/>
          </a:bodyPr>
          <a:lstStyle/>
          <a:p>
            <a:pPr algn="ctr"/>
            <a:r>
              <a:rPr lang="en-US" sz="13000" dirty="0" smtClean="0">
                <a:solidFill>
                  <a:schemeClr val="bg1"/>
                </a:solidFill>
                <a:latin typeface="KG Sorry Not Sorry Chub" pitchFamily="2" charset="0"/>
                <a:ea typeface="AGSkinnyPants" panose="02000603000000000000" pitchFamily="2" charset="0"/>
              </a:rPr>
              <a:t>punctuation</a:t>
            </a:r>
            <a:endParaRPr lang="en-US" sz="13000" dirty="0">
              <a:solidFill>
                <a:schemeClr val="bg1"/>
              </a:solidFill>
              <a:latin typeface="KG Sorry Not Sorry Chub" pitchFamily="2" charset="0"/>
              <a:ea typeface="AGSkinnyPants" panose="02000603000000000000" pitchFamily="2" charset="0"/>
            </a:endParaRPr>
          </a:p>
        </p:txBody>
      </p:sp>
    </p:spTree>
    <p:extLst>
      <p:ext uri="{BB962C8B-B14F-4D97-AF65-F5344CB8AC3E}">
        <p14:creationId xmlns:p14="http://schemas.microsoft.com/office/powerpoint/2010/main" val="305354520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L.4.3.C</a:t>
            </a:r>
            <a:endParaRPr lang="en-US" sz="9600" dirty="0">
              <a:latin typeface="KG Sorry Not Sorry Chub" panose="02000506000000020004" pitchFamily="2" charset="0"/>
            </a:endParaRPr>
          </a:p>
        </p:txBody>
      </p:sp>
      <p:sp>
        <p:nvSpPr>
          <p:cNvPr id="9" name="Rectangle 8"/>
          <p:cNvSpPr/>
          <p:nvPr/>
        </p:nvSpPr>
        <p:spPr>
          <a:xfrm>
            <a:off x="6244684" y="5965903"/>
            <a:ext cx="3044282" cy="1200329"/>
          </a:xfrm>
          <a:prstGeom prst="rect">
            <a:avLst/>
          </a:prstGeom>
        </p:spPr>
        <p:txBody>
          <a:bodyPr wrap="square">
            <a:spAutoFit/>
          </a:bodyPr>
          <a:lstStyle/>
          <a:p>
            <a:pPr algn="ctr"/>
            <a:r>
              <a:rPr lang="en-US" sz="1800" dirty="0">
                <a:solidFill>
                  <a:schemeClr val="bg1"/>
                </a:solidFill>
                <a:latin typeface="Champagne &amp; Limousines" panose="020B0502020202020204" pitchFamily="34" charset="0"/>
                <a:ea typeface="Champagne &amp; Limousines" panose="020B0502020202020204" pitchFamily="34" charset="0"/>
              </a:rPr>
              <a:t>Differentiate between contexts that call for formal English </a:t>
            </a:r>
            <a:r>
              <a:rPr lang="en-US" sz="1800" dirty="0" smtClean="0">
                <a:solidFill>
                  <a:schemeClr val="bg1"/>
                </a:solidFill>
                <a:latin typeface="Champagne &amp; Limousines" panose="020B0502020202020204" pitchFamily="34" charset="0"/>
                <a:ea typeface="Champagne &amp; Limousines" panose="020B0502020202020204" pitchFamily="34" charset="0"/>
              </a:rPr>
              <a:t>and </a:t>
            </a:r>
            <a:r>
              <a:rPr lang="en-US" sz="1800" dirty="0">
                <a:solidFill>
                  <a:schemeClr val="bg1"/>
                </a:solidFill>
                <a:latin typeface="Champagne &amp; Limousines" panose="020B0502020202020204" pitchFamily="34" charset="0"/>
                <a:ea typeface="Champagne &amp; Limousines" panose="020B0502020202020204" pitchFamily="34" charset="0"/>
              </a:rPr>
              <a:t>situations where informal discourse is </a:t>
            </a:r>
            <a:r>
              <a:rPr lang="en-US" sz="1800" dirty="0" smtClean="0">
                <a:solidFill>
                  <a:schemeClr val="bg1"/>
                </a:solidFill>
                <a:latin typeface="Champagne &amp; Limousines" panose="020B0502020202020204" pitchFamily="34" charset="0"/>
                <a:ea typeface="Champagne &amp; Limousines" panose="020B0502020202020204" pitchFamily="34" charset="0"/>
              </a:rPr>
              <a:t>appropriate.</a:t>
            </a:r>
            <a:endParaRPr lang="en-US" sz="1800" dirty="0">
              <a:solidFill>
                <a:schemeClr val="bg1"/>
              </a:solidFill>
              <a:latin typeface="Champagne &amp; Limousines" panose="020B0502020202020204" pitchFamily="34" charset="0"/>
              <a:ea typeface="Champagne &amp; Limousines" panose="020B0502020202020204" pitchFamily="34" charset="0"/>
            </a:endParaRPr>
          </a:p>
        </p:txBody>
      </p:sp>
      <p:sp>
        <p:nvSpPr>
          <p:cNvPr id="10" name="Rectangle 9"/>
          <p:cNvSpPr/>
          <p:nvPr/>
        </p:nvSpPr>
        <p:spPr>
          <a:xfrm>
            <a:off x="322767" y="1629747"/>
            <a:ext cx="8496474" cy="4324261"/>
          </a:xfrm>
          <a:prstGeom prst="rect">
            <a:avLst/>
          </a:prstGeom>
        </p:spPr>
        <p:txBody>
          <a:bodyPr wrap="square">
            <a:spAutoFit/>
          </a:bodyPr>
          <a:lstStyle/>
          <a:p>
            <a:r>
              <a:rPr lang="en-US" sz="5500" dirty="0" smtClean="0">
                <a:solidFill>
                  <a:schemeClr val="bg1"/>
                </a:solidFill>
                <a:latin typeface="Century Gothic" panose="020B0502020202020204" pitchFamily="34" charset="0"/>
              </a:rPr>
              <a:t>I can determine when to use formal English and when informal language is appropriate.</a:t>
            </a:r>
            <a:endParaRPr lang="en-US" sz="5500" dirty="0">
              <a:solidFill>
                <a:schemeClr val="bg1"/>
              </a:solidFill>
              <a:latin typeface="Century Gothic" panose="020B0502020202020204" pitchFamily="34" charset="0"/>
            </a:endParaRPr>
          </a:p>
        </p:txBody>
      </p:sp>
      <p:sp>
        <p:nvSpPr>
          <p:cNvPr id="11" name="TextBox 10"/>
          <p:cNvSpPr txBox="1"/>
          <p:nvPr/>
        </p:nvSpPr>
        <p:spPr>
          <a:xfrm>
            <a:off x="1" y="296354"/>
            <a:ext cx="9601199" cy="1569660"/>
          </a:xfrm>
          <a:prstGeom prst="rect">
            <a:avLst/>
          </a:prstGeom>
          <a:noFill/>
        </p:spPr>
        <p:txBody>
          <a:bodyPr wrap="square" rtlCol="0">
            <a:spAutoFit/>
          </a:bodyPr>
          <a:lstStyle/>
          <a:p>
            <a:pPr algn="ctr"/>
            <a:r>
              <a:rPr lang="en-US" sz="9600" dirty="0" smtClean="0">
                <a:solidFill>
                  <a:schemeClr val="bg1"/>
                </a:solidFill>
                <a:latin typeface="KG Sorry Not Sorry Chub" pitchFamily="2" charset="0"/>
                <a:ea typeface="AGSkinnyPants" panose="02000603000000000000" pitchFamily="2" charset="0"/>
              </a:rPr>
              <a:t>Formal vs. informal</a:t>
            </a:r>
            <a:endParaRPr lang="en-US" sz="9600" dirty="0">
              <a:solidFill>
                <a:schemeClr val="bg1"/>
              </a:solidFill>
              <a:latin typeface="KG Sorry Not Sorry Chub" pitchFamily="2" charset="0"/>
              <a:ea typeface="AGSkinnyPants" panose="02000603000000000000" pitchFamily="2" charset="0"/>
            </a:endParaRPr>
          </a:p>
        </p:txBody>
      </p:sp>
    </p:spTree>
    <p:extLst>
      <p:ext uri="{BB962C8B-B14F-4D97-AF65-F5344CB8AC3E}">
        <p14:creationId xmlns:p14="http://schemas.microsoft.com/office/powerpoint/2010/main" val="305354520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L.4.4.A</a:t>
            </a:r>
            <a:endParaRPr lang="en-US" sz="9600" dirty="0">
              <a:latin typeface="KG Sorry Not Sorry Chub" panose="02000506000000020004" pitchFamily="2" charset="0"/>
            </a:endParaRPr>
          </a:p>
        </p:txBody>
      </p:sp>
      <p:sp>
        <p:nvSpPr>
          <p:cNvPr id="9" name="Rectangle 8"/>
          <p:cNvSpPr/>
          <p:nvPr/>
        </p:nvSpPr>
        <p:spPr>
          <a:xfrm>
            <a:off x="6218590" y="6085039"/>
            <a:ext cx="3044282" cy="707886"/>
          </a:xfrm>
          <a:prstGeom prst="rect">
            <a:avLst/>
          </a:prstGeom>
        </p:spPr>
        <p:txBody>
          <a:bodyPr wrap="square">
            <a:spAutoFit/>
          </a:bodyPr>
          <a:lstStyle/>
          <a:p>
            <a:pPr algn="ctr"/>
            <a:r>
              <a:rPr lang="en-US" sz="2000" dirty="0">
                <a:solidFill>
                  <a:schemeClr val="bg1"/>
                </a:solidFill>
                <a:latin typeface="Champagne &amp; Limousines" panose="020B0502020202020204" pitchFamily="34" charset="0"/>
                <a:ea typeface="Champagne &amp; Limousines" panose="020B0502020202020204" pitchFamily="34" charset="0"/>
              </a:rPr>
              <a:t>Use context </a:t>
            </a:r>
            <a:r>
              <a:rPr lang="en-US" sz="2000" dirty="0" smtClean="0">
                <a:solidFill>
                  <a:schemeClr val="bg1"/>
                </a:solidFill>
                <a:latin typeface="Champagne &amp; Limousines" panose="020B0502020202020204" pitchFamily="34" charset="0"/>
                <a:ea typeface="Champagne &amp; Limousines" panose="020B0502020202020204" pitchFamily="34" charset="0"/>
              </a:rPr>
              <a:t>as </a:t>
            </a:r>
            <a:r>
              <a:rPr lang="en-US" sz="2000" dirty="0">
                <a:solidFill>
                  <a:schemeClr val="bg1"/>
                </a:solidFill>
                <a:latin typeface="Champagne &amp; Limousines" panose="020B0502020202020204" pitchFamily="34" charset="0"/>
                <a:ea typeface="Champagne &amp; Limousines" panose="020B0502020202020204" pitchFamily="34" charset="0"/>
              </a:rPr>
              <a:t>a clue to the meaning of a word or phrase.</a:t>
            </a:r>
          </a:p>
        </p:txBody>
      </p:sp>
      <p:sp>
        <p:nvSpPr>
          <p:cNvPr id="10" name="Rectangle 9"/>
          <p:cNvSpPr/>
          <p:nvPr/>
        </p:nvSpPr>
        <p:spPr>
          <a:xfrm>
            <a:off x="392057" y="1989986"/>
            <a:ext cx="8622792" cy="3785652"/>
          </a:xfrm>
          <a:prstGeom prst="rect">
            <a:avLst/>
          </a:prstGeom>
        </p:spPr>
        <p:txBody>
          <a:bodyPr wrap="square">
            <a:spAutoFit/>
          </a:bodyPr>
          <a:lstStyle/>
          <a:p>
            <a:r>
              <a:rPr lang="en-US" sz="6000" dirty="0" smtClean="0">
                <a:solidFill>
                  <a:schemeClr val="bg1"/>
                </a:solidFill>
                <a:latin typeface="Century Gothic" panose="020B0502020202020204" pitchFamily="34" charset="0"/>
              </a:rPr>
              <a:t>I can use context clues to determine the meanings of unknown words.</a:t>
            </a:r>
            <a:endParaRPr lang="en-US" sz="6000" dirty="0">
              <a:solidFill>
                <a:schemeClr val="bg1"/>
              </a:solidFill>
              <a:latin typeface="Century Gothic" panose="020B0502020202020204" pitchFamily="34" charset="0"/>
            </a:endParaRPr>
          </a:p>
        </p:txBody>
      </p:sp>
      <p:sp>
        <p:nvSpPr>
          <p:cNvPr id="11" name="TextBox 10"/>
          <p:cNvSpPr txBox="1"/>
          <p:nvPr/>
        </p:nvSpPr>
        <p:spPr>
          <a:xfrm>
            <a:off x="1" y="163925"/>
            <a:ext cx="9601199" cy="2092881"/>
          </a:xfrm>
          <a:prstGeom prst="rect">
            <a:avLst/>
          </a:prstGeom>
          <a:noFill/>
        </p:spPr>
        <p:txBody>
          <a:bodyPr wrap="square" rtlCol="0">
            <a:spAutoFit/>
          </a:bodyPr>
          <a:lstStyle/>
          <a:p>
            <a:pPr algn="ctr"/>
            <a:r>
              <a:rPr lang="en-US" sz="13000" dirty="0" smtClean="0">
                <a:solidFill>
                  <a:schemeClr val="bg1"/>
                </a:solidFill>
                <a:latin typeface="KG Sorry Not Sorry Chub" pitchFamily="2" charset="0"/>
                <a:ea typeface="AGSkinnyPants" panose="02000603000000000000" pitchFamily="2" charset="0"/>
              </a:rPr>
              <a:t>Context clues</a:t>
            </a:r>
            <a:endParaRPr lang="en-US" sz="13000" dirty="0">
              <a:solidFill>
                <a:schemeClr val="bg1"/>
              </a:solidFill>
              <a:latin typeface="KG Sorry Not Sorry Chub" pitchFamily="2" charset="0"/>
              <a:ea typeface="AGSkinnyPants" panose="02000603000000000000" pitchFamily="2" charset="0"/>
            </a:endParaRPr>
          </a:p>
        </p:txBody>
      </p:sp>
    </p:spTree>
    <p:extLst>
      <p:ext uri="{BB962C8B-B14F-4D97-AF65-F5344CB8AC3E}">
        <p14:creationId xmlns:p14="http://schemas.microsoft.com/office/powerpoint/2010/main" val="305354520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L.4.4.B</a:t>
            </a:r>
            <a:endParaRPr lang="en-US" sz="9600" dirty="0">
              <a:latin typeface="KG Sorry Not Sorry Chub" panose="02000506000000020004" pitchFamily="2" charset="0"/>
            </a:endParaRPr>
          </a:p>
        </p:txBody>
      </p:sp>
      <p:sp>
        <p:nvSpPr>
          <p:cNvPr id="9" name="Rectangle 8"/>
          <p:cNvSpPr/>
          <p:nvPr/>
        </p:nvSpPr>
        <p:spPr>
          <a:xfrm>
            <a:off x="6293490" y="5876695"/>
            <a:ext cx="3044282" cy="1263679"/>
          </a:xfrm>
          <a:prstGeom prst="rect">
            <a:avLst/>
          </a:prstGeom>
        </p:spPr>
        <p:txBody>
          <a:bodyPr wrap="square">
            <a:spAutoFit/>
          </a:bodyPr>
          <a:lstStyle/>
          <a:p>
            <a:pPr algn="ctr"/>
            <a:r>
              <a:rPr lang="en-US" dirty="0">
                <a:solidFill>
                  <a:schemeClr val="bg1"/>
                </a:solidFill>
                <a:latin typeface="Champagne &amp; Limousines" panose="020B0502020202020204" pitchFamily="34" charset="0"/>
                <a:ea typeface="Champagne &amp; Limousines" panose="020B0502020202020204" pitchFamily="34" charset="0"/>
              </a:rPr>
              <a:t>Use common, grade-appropriate Greek and Latin affixes and roots as clues to the meaning of a </a:t>
            </a:r>
            <a:r>
              <a:rPr lang="en-US" dirty="0" smtClean="0">
                <a:solidFill>
                  <a:schemeClr val="bg1"/>
                </a:solidFill>
                <a:latin typeface="Champagne &amp; Limousines" panose="020B0502020202020204" pitchFamily="34" charset="0"/>
                <a:ea typeface="Champagne &amp; Limousines" panose="020B0502020202020204" pitchFamily="34" charset="0"/>
              </a:rPr>
              <a:t>word.</a:t>
            </a:r>
            <a:endParaRPr lang="en-US" dirty="0">
              <a:solidFill>
                <a:schemeClr val="bg1"/>
              </a:solidFill>
              <a:latin typeface="Champagne &amp; Limousines" panose="020B0502020202020204" pitchFamily="34" charset="0"/>
              <a:ea typeface="Champagne &amp; Limousines" panose="020B0502020202020204" pitchFamily="34" charset="0"/>
            </a:endParaRPr>
          </a:p>
        </p:txBody>
      </p:sp>
      <p:sp>
        <p:nvSpPr>
          <p:cNvPr id="10" name="Rectangle 9"/>
          <p:cNvSpPr/>
          <p:nvPr/>
        </p:nvSpPr>
        <p:spPr>
          <a:xfrm>
            <a:off x="288043" y="2063078"/>
            <a:ext cx="8830824" cy="3477875"/>
          </a:xfrm>
          <a:prstGeom prst="rect">
            <a:avLst/>
          </a:prstGeom>
        </p:spPr>
        <p:txBody>
          <a:bodyPr wrap="square">
            <a:spAutoFit/>
          </a:bodyPr>
          <a:lstStyle/>
          <a:p>
            <a:r>
              <a:rPr lang="en-US" sz="5500" dirty="0" smtClean="0">
                <a:solidFill>
                  <a:schemeClr val="bg1"/>
                </a:solidFill>
                <a:latin typeface="Century Gothic" panose="020B0502020202020204" pitchFamily="34" charset="0"/>
              </a:rPr>
              <a:t>I can use Greek and Latin roots to determine the meanings of unknown words.</a:t>
            </a:r>
            <a:endParaRPr lang="en-US" sz="5500" dirty="0">
              <a:solidFill>
                <a:schemeClr val="bg1"/>
              </a:solidFill>
              <a:latin typeface="Century Gothic" panose="020B0502020202020204" pitchFamily="34" charset="0"/>
            </a:endParaRPr>
          </a:p>
        </p:txBody>
      </p:sp>
      <p:sp>
        <p:nvSpPr>
          <p:cNvPr id="11" name="TextBox 10"/>
          <p:cNvSpPr txBox="1"/>
          <p:nvPr/>
        </p:nvSpPr>
        <p:spPr>
          <a:xfrm>
            <a:off x="1" y="342654"/>
            <a:ext cx="9601199" cy="1631216"/>
          </a:xfrm>
          <a:prstGeom prst="rect">
            <a:avLst/>
          </a:prstGeom>
          <a:noFill/>
        </p:spPr>
        <p:txBody>
          <a:bodyPr wrap="square" rtlCol="0">
            <a:spAutoFit/>
          </a:bodyPr>
          <a:lstStyle/>
          <a:p>
            <a:pPr algn="ctr"/>
            <a:r>
              <a:rPr lang="en-US" sz="10000" dirty="0" smtClean="0">
                <a:solidFill>
                  <a:schemeClr val="bg1"/>
                </a:solidFill>
                <a:latin typeface="KG Sorry Not Sorry Chub" pitchFamily="2" charset="0"/>
                <a:ea typeface="AGSkinnyPants" panose="02000603000000000000" pitchFamily="2" charset="0"/>
              </a:rPr>
              <a:t>Greek &amp; Latin Roots</a:t>
            </a:r>
            <a:endParaRPr lang="en-US" sz="10000" dirty="0">
              <a:solidFill>
                <a:schemeClr val="bg1"/>
              </a:solidFill>
              <a:latin typeface="KG Sorry Not Sorry Chub" pitchFamily="2" charset="0"/>
              <a:ea typeface="AGSkinnyPants" panose="02000603000000000000" pitchFamily="2" charset="0"/>
            </a:endParaRPr>
          </a:p>
        </p:txBody>
      </p:sp>
    </p:spTree>
    <p:extLst>
      <p:ext uri="{BB962C8B-B14F-4D97-AF65-F5344CB8AC3E}">
        <p14:creationId xmlns:p14="http://schemas.microsoft.com/office/powerpoint/2010/main" val="305354520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L.4.4.C</a:t>
            </a:r>
            <a:endParaRPr lang="en-US" sz="9600" dirty="0">
              <a:latin typeface="KG Sorry Not Sorry Chub" panose="02000506000000020004" pitchFamily="2" charset="0"/>
            </a:endParaRPr>
          </a:p>
        </p:txBody>
      </p:sp>
      <p:sp>
        <p:nvSpPr>
          <p:cNvPr id="9" name="Rectangle 8"/>
          <p:cNvSpPr/>
          <p:nvPr/>
        </p:nvSpPr>
        <p:spPr>
          <a:xfrm>
            <a:off x="6244684" y="5768145"/>
            <a:ext cx="3044282" cy="1400383"/>
          </a:xfrm>
          <a:prstGeom prst="rect">
            <a:avLst/>
          </a:prstGeom>
        </p:spPr>
        <p:txBody>
          <a:bodyPr wrap="square">
            <a:spAutoFit/>
          </a:bodyPr>
          <a:lstStyle/>
          <a:p>
            <a:pPr algn="ctr"/>
            <a:r>
              <a:rPr lang="en-US" sz="1700" dirty="0">
                <a:solidFill>
                  <a:schemeClr val="bg1"/>
                </a:solidFill>
                <a:latin typeface="Champagne &amp; Limousines" panose="020B0502020202020204" pitchFamily="34" charset="0"/>
                <a:ea typeface="Champagne &amp; Limousines" panose="020B0502020202020204" pitchFamily="34" charset="0"/>
              </a:rPr>
              <a:t>Consult reference </a:t>
            </a:r>
            <a:r>
              <a:rPr lang="en-US" sz="1700" dirty="0" smtClean="0">
                <a:solidFill>
                  <a:schemeClr val="bg1"/>
                </a:solidFill>
                <a:latin typeface="Champagne &amp; Limousines" panose="020B0502020202020204" pitchFamily="34" charset="0"/>
                <a:ea typeface="Champagne &amp; Limousines" panose="020B0502020202020204" pitchFamily="34" charset="0"/>
              </a:rPr>
              <a:t>materials, </a:t>
            </a:r>
            <a:r>
              <a:rPr lang="en-US" sz="1700" dirty="0">
                <a:solidFill>
                  <a:schemeClr val="bg1"/>
                </a:solidFill>
                <a:latin typeface="Champagne &amp; Limousines" panose="020B0502020202020204" pitchFamily="34" charset="0"/>
                <a:ea typeface="Champagne &amp; Limousines" panose="020B0502020202020204" pitchFamily="34" charset="0"/>
              </a:rPr>
              <a:t>both print and digital, to find the pronunciation and determine or clarify the precise meaning of key words and phrases.</a:t>
            </a:r>
          </a:p>
        </p:txBody>
      </p:sp>
      <p:sp>
        <p:nvSpPr>
          <p:cNvPr id="10" name="Rectangle 9"/>
          <p:cNvSpPr/>
          <p:nvPr/>
        </p:nvSpPr>
        <p:spPr>
          <a:xfrm>
            <a:off x="276468" y="1619392"/>
            <a:ext cx="8496474" cy="3939540"/>
          </a:xfrm>
          <a:prstGeom prst="rect">
            <a:avLst/>
          </a:prstGeom>
        </p:spPr>
        <p:txBody>
          <a:bodyPr wrap="square">
            <a:spAutoFit/>
          </a:bodyPr>
          <a:lstStyle/>
          <a:p>
            <a:r>
              <a:rPr lang="en-US" sz="5000" dirty="0" smtClean="0">
                <a:solidFill>
                  <a:schemeClr val="bg1"/>
                </a:solidFill>
                <a:latin typeface="Century Gothic" panose="020B0502020202020204" pitchFamily="34" charset="0"/>
              </a:rPr>
              <a:t>I can use reference materials to help determine the meanings and pronunciations of words.</a:t>
            </a:r>
            <a:endParaRPr lang="en-US" sz="5000" dirty="0">
              <a:solidFill>
                <a:schemeClr val="bg1"/>
              </a:solidFill>
              <a:latin typeface="Century Gothic" panose="020B0502020202020204" pitchFamily="34" charset="0"/>
            </a:endParaRPr>
          </a:p>
        </p:txBody>
      </p:sp>
      <p:sp>
        <p:nvSpPr>
          <p:cNvPr id="11" name="TextBox 10"/>
          <p:cNvSpPr txBox="1"/>
          <p:nvPr/>
        </p:nvSpPr>
        <p:spPr>
          <a:xfrm>
            <a:off x="0" y="78059"/>
            <a:ext cx="9601199" cy="1600438"/>
          </a:xfrm>
          <a:prstGeom prst="rect">
            <a:avLst/>
          </a:prstGeom>
          <a:noFill/>
        </p:spPr>
        <p:txBody>
          <a:bodyPr wrap="square" rtlCol="0">
            <a:spAutoFit/>
          </a:bodyPr>
          <a:lstStyle/>
          <a:p>
            <a:pPr algn="ctr"/>
            <a:r>
              <a:rPr lang="en-US" sz="9800" dirty="0" smtClean="0">
                <a:solidFill>
                  <a:schemeClr val="bg1"/>
                </a:solidFill>
                <a:latin typeface="KG Sorry Not Sorry Chub" pitchFamily="2" charset="0"/>
                <a:ea typeface="AGSkinnyPants" panose="02000603000000000000" pitchFamily="2" charset="0"/>
              </a:rPr>
              <a:t>Reference materials</a:t>
            </a:r>
            <a:endParaRPr lang="en-US" sz="9800" dirty="0">
              <a:solidFill>
                <a:schemeClr val="bg1"/>
              </a:solidFill>
              <a:latin typeface="KG Sorry Not Sorry Chub" pitchFamily="2" charset="0"/>
              <a:ea typeface="AGSkinnyPants" panose="02000603000000000000" pitchFamily="2" charset="0"/>
            </a:endParaRPr>
          </a:p>
        </p:txBody>
      </p:sp>
    </p:spTree>
    <p:extLst>
      <p:ext uri="{BB962C8B-B14F-4D97-AF65-F5344CB8AC3E}">
        <p14:creationId xmlns:p14="http://schemas.microsoft.com/office/powerpoint/2010/main" val="305354520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L.4.5.A</a:t>
            </a:r>
            <a:endParaRPr lang="en-US" sz="9600" dirty="0">
              <a:latin typeface="KG Sorry Not Sorry Chub" panose="02000506000000020004" pitchFamily="2" charset="0"/>
            </a:endParaRPr>
          </a:p>
        </p:txBody>
      </p:sp>
      <p:sp>
        <p:nvSpPr>
          <p:cNvPr id="9" name="Rectangle 8"/>
          <p:cNvSpPr/>
          <p:nvPr/>
        </p:nvSpPr>
        <p:spPr>
          <a:xfrm>
            <a:off x="6244684" y="6116100"/>
            <a:ext cx="3044282" cy="970843"/>
          </a:xfrm>
          <a:prstGeom prst="rect">
            <a:avLst/>
          </a:prstGeom>
        </p:spPr>
        <p:txBody>
          <a:bodyPr wrap="square">
            <a:spAutoFit/>
          </a:bodyPr>
          <a:lstStyle/>
          <a:p>
            <a:pPr algn="ctr"/>
            <a:r>
              <a:rPr lang="en-US" dirty="0" smtClean="0">
                <a:solidFill>
                  <a:schemeClr val="bg1"/>
                </a:solidFill>
                <a:latin typeface="Champagne &amp; Limousines" panose="020B0502020202020204" pitchFamily="34" charset="0"/>
                <a:ea typeface="Champagne &amp; Limousines" panose="020B0502020202020204" pitchFamily="34" charset="0"/>
              </a:rPr>
              <a:t>Explain the meaning of simple similes and metaphors in context.</a:t>
            </a:r>
            <a:endParaRPr lang="en-US" dirty="0">
              <a:solidFill>
                <a:schemeClr val="bg1"/>
              </a:solidFill>
              <a:latin typeface="Champagne &amp; Limousines" panose="020B0502020202020204" pitchFamily="34" charset="0"/>
              <a:ea typeface="Champagne &amp; Limousines" panose="020B0502020202020204" pitchFamily="34" charset="0"/>
            </a:endParaRPr>
          </a:p>
        </p:txBody>
      </p:sp>
      <p:sp>
        <p:nvSpPr>
          <p:cNvPr id="10" name="Rectangle 9"/>
          <p:cNvSpPr/>
          <p:nvPr/>
        </p:nvSpPr>
        <p:spPr>
          <a:xfrm>
            <a:off x="334342" y="1668849"/>
            <a:ext cx="8496474" cy="3785652"/>
          </a:xfrm>
          <a:prstGeom prst="rect">
            <a:avLst/>
          </a:prstGeom>
        </p:spPr>
        <p:txBody>
          <a:bodyPr wrap="square">
            <a:spAutoFit/>
          </a:bodyPr>
          <a:lstStyle/>
          <a:p>
            <a:r>
              <a:rPr lang="en-US" sz="6000" dirty="0" smtClean="0">
                <a:solidFill>
                  <a:schemeClr val="bg1"/>
                </a:solidFill>
                <a:latin typeface="Century Gothic" panose="020B0502020202020204" pitchFamily="34" charset="0"/>
              </a:rPr>
              <a:t>I can explain the meaning of similes and metaphors used in sentences or stories.</a:t>
            </a:r>
            <a:endParaRPr lang="en-US" sz="6000" dirty="0">
              <a:solidFill>
                <a:schemeClr val="bg1"/>
              </a:solidFill>
              <a:latin typeface="Century Gothic" panose="020B0502020202020204" pitchFamily="34" charset="0"/>
            </a:endParaRPr>
          </a:p>
        </p:txBody>
      </p:sp>
      <p:sp>
        <p:nvSpPr>
          <p:cNvPr id="11" name="TextBox 10"/>
          <p:cNvSpPr txBox="1"/>
          <p:nvPr/>
        </p:nvSpPr>
        <p:spPr>
          <a:xfrm>
            <a:off x="1" y="342654"/>
            <a:ext cx="9601199" cy="1415772"/>
          </a:xfrm>
          <a:prstGeom prst="rect">
            <a:avLst/>
          </a:prstGeom>
          <a:noFill/>
        </p:spPr>
        <p:txBody>
          <a:bodyPr wrap="square" rtlCol="0">
            <a:spAutoFit/>
          </a:bodyPr>
          <a:lstStyle/>
          <a:p>
            <a:pPr algn="ctr"/>
            <a:r>
              <a:rPr lang="en-US" sz="8600" dirty="0" smtClean="0">
                <a:solidFill>
                  <a:schemeClr val="bg1"/>
                </a:solidFill>
                <a:latin typeface="KG Sorry Not Sorry Chub" pitchFamily="2" charset="0"/>
                <a:ea typeface="AGSkinnyPants" panose="02000603000000000000" pitchFamily="2" charset="0"/>
              </a:rPr>
              <a:t>Similes and metaphors</a:t>
            </a:r>
            <a:endParaRPr lang="en-US" sz="8600" dirty="0">
              <a:solidFill>
                <a:schemeClr val="bg1"/>
              </a:solidFill>
              <a:latin typeface="KG Sorry Not Sorry Chub" pitchFamily="2" charset="0"/>
              <a:ea typeface="AGSkinnyPants" panose="02000603000000000000" pitchFamily="2" charset="0"/>
            </a:endParaRPr>
          </a:p>
        </p:txBody>
      </p:sp>
    </p:spTree>
    <p:extLst>
      <p:ext uri="{BB962C8B-B14F-4D97-AF65-F5344CB8AC3E}">
        <p14:creationId xmlns:p14="http://schemas.microsoft.com/office/powerpoint/2010/main" val="305354520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5" y="78059"/>
            <a:ext cx="9447871" cy="7159083"/>
          </a:xfrm>
          <a:prstGeom prst="rect">
            <a:avLst/>
          </a:prstGeom>
          <a:solidFill>
            <a:schemeClr val="tx1"/>
          </a:solid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5" name="Pentagon 4"/>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446049" y="5876695"/>
            <a:ext cx="4694663" cy="1569660"/>
          </a:xfrm>
          <a:prstGeom prst="rect">
            <a:avLst/>
          </a:prstGeom>
          <a:noFill/>
        </p:spPr>
        <p:txBody>
          <a:bodyPr wrap="square" rtlCol="0">
            <a:spAutoFit/>
          </a:bodyPr>
          <a:lstStyle/>
          <a:p>
            <a:pPr algn="ctr"/>
            <a:r>
              <a:rPr lang="en-US" sz="9600" dirty="0" smtClean="0">
                <a:latin typeface="KG Sorry Not Sorry Chub" panose="02000506000000020004" pitchFamily="2" charset="0"/>
              </a:rPr>
              <a:t>L.4.5.B</a:t>
            </a:r>
            <a:endParaRPr lang="en-US" sz="9600" dirty="0">
              <a:latin typeface="KG Sorry Not Sorry Chub" panose="02000506000000020004" pitchFamily="2" charset="0"/>
            </a:endParaRPr>
          </a:p>
        </p:txBody>
      </p:sp>
      <p:sp>
        <p:nvSpPr>
          <p:cNvPr id="9" name="Rectangle 8"/>
          <p:cNvSpPr/>
          <p:nvPr/>
        </p:nvSpPr>
        <p:spPr>
          <a:xfrm>
            <a:off x="6085778" y="6004718"/>
            <a:ext cx="3044282" cy="970843"/>
          </a:xfrm>
          <a:prstGeom prst="rect">
            <a:avLst/>
          </a:prstGeom>
        </p:spPr>
        <p:txBody>
          <a:bodyPr wrap="square">
            <a:spAutoFit/>
          </a:bodyPr>
          <a:lstStyle/>
          <a:p>
            <a:pPr algn="ctr"/>
            <a:r>
              <a:rPr lang="en-US" dirty="0">
                <a:solidFill>
                  <a:schemeClr val="bg1"/>
                </a:solidFill>
                <a:latin typeface="Champagne &amp; Limousines" panose="020B0502020202020204" pitchFamily="34" charset="0"/>
                <a:ea typeface="Champagne &amp; Limousines" panose="020B0502020202020204" pitchFamily="34" charset="0"/>
              </a:rPr>
              <a:t>Recognize and explain the meaning of common idioms, adages, and proverbs.</a:t>
            </a:r>
          </a:p>
        </p:txBody>
      </p:sp>
      <p:sp>
        <p:nvSpPr>
          <p:cNvPr id="10" name="Rectangle 9"/>
          <p:cNvSpPr/>
          <p:nvPr/>
        </p:nvSpPr>
        <p:spPr>
          <a:xfrm>
            <a:off x="314747" y="1689455"/>
            <a:ext cx="8971705" cy="3785652"/>
          </a:xfrm>
          <a:prstGeom prst="rect">
            <a:avLst/>
          </a:prstGeom>
        </p:spPr>
        <p:txBody>
          <a:bodyPr wrap="square">
            <a:spAutoFit/>
          </a:bodyPr>
          <a:lstStyle/>
          <a:p>
            <a:r>
              <a:rPr lang="en-US" sz="6000" dirty="0" smtClean="0">
                <a:solidFill>
                  <a:schemeClr val="bg1"/>
                </a:solidFill>
                <a:latin typeface="Century Gothic" panose="020B0502020202020204" pitchFamily="34" charset="0"/>
              </a:rPr>
              <a:t>I can identify and explain the meaning of common idioms, adages, and proverbs.</a:t>
            </a:r>
            <a:endParaRPr lang="en-US" sz="6000" dirty="0">
              <a:solidFill>
                <a:schemeClr val="bg1"/>
              </a:solidFill>
              <a:latin typeface="Century Gothic" panose="020B0502020202020204" pitchFamily="34" charset="0"/>
            </a:endParaRPr>
          </a:p>
        </p:txBody>
      </p:sp>
      <p:sp>
        <p:nvSpPr>
          <p:cNvPr id="11" name="TextBox 10"/>
          <p:cNvSpPr txBox="1"/>
          <p:nvPr/>
        </p:nvSpPr>
        <p:spPr>
          <a:xfrm>
            <a:off x="1" y="342654"/>
            <a:ext cx="9601199" cy="1323439"/>
          </a:xfrm>
          <a:prstGeom prst="rect">
            <a:avLst/>
          </a:prstGeom>
          <a:noFill/>
        </p:spPr>
        <p:txBody>
          <a:bodyPr wrap="square" rtlCol="0">
            <a:spAutoFit/>
          </a:bodyPr>
          <a:lstStyle/>
          <a:p>
            <a:pPr algn="ctr"/>
            <a:r>
              <a:rPr lang="en-US" sz="7800" dirty="0" smtClean="0">
                <a:solidFill>
                  <a:schemeClr val="bg1"/>
                </a:solidFill>
                <a:latin typeface="KG Sorry Not Sorry Chub" pitchFamily="2" charset="0"/>
                <a:ea typeface="AGSkinnyPants" panose="02000603000000000000" pitchFamily="2" charset="0"/>
              </a:rPr>
              <a:t>Idioms, adages &amp; proverbs</a:t>
            </a:r>
            <a:endParaRPr lang="en-US" sz="7800" dirty="0">
              <a:solidFill>
                <a:schemeClr val="bg1"/>
              </a:solidFill>
              <a:latin typeface="KG Sorry Not Sorry Chub" pitchFamily="2" charset="0"/>
              <a:ea typeface="AGSkinnyPants" panose="02000603000000000000" pitchFamily="2" charset="0"/>
            </a:endParaRPr>
          </a:p>
        </p:txBody>
      </p:sp>
    </p:spTree>
    <p:extLst>
      <p:ext uri="{BB962C8B-B14F-4D97-AF65-F5344CB8AC3E}">
        <p14:creationId xmlns:p14="http://schemas.microsoft.com/office/powerpoint/2010/main" val="305354520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1044</TotalTime>
  <Words>3924</Words>
  <Application>Microsoft Office PowerPoint</Application>
  <PresentationFormat>Custom</PresentationFormat>
  <Paragraphs>532</Paragraphs>
  <Slides>102</Slides>
  <Notes>102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102</vt:i4>
      </vt:variant>
    </vt:vector>
  </HeadingPairs>
  <TitlesOfParts>
    <vt:vector size="113" baseType="lpstr">
      <vt:lpstr>KG Sorry Not Sorry Chub</vt:lpstr>
      <vt:lpstr>AGSkinnyPants</vt:lpstr>
      <vt:lpstr>AGStayInYourLane</vt:lpstr>
      <vt:lpstr>Calibri Light</vt:lpstr>
      <vt:lpstr>Arial Narrow</vt:lpstr>
      <vt:lpstr>Arial</vt:lpstr>
      <vt:lpstr>Champagne &amp; Limousines</vt:lpstr>
      <vt:lpstr>Calibri</vt:lpstr>
      <vt:lpstr>Lucida Sans Unicode</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jrfindl</dc:creator>
  <cp:lastModifiedBy>jrfindl</cp:lastModifiedBy>
  <cp:revision>89</cp:revision>
  <dcterms:created xsi:type="dcterms:W3CDTF">2017-08-26T17:51:32Z</dcterms:created>
  <dcterms:modified xsi:type="dcterms:W3CDTF">2019-06-18T14:56:16Z</dcterms:modified>
</cp:coreProperties>
</file>