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98"/>
  </p:notesMasterIdLst>
  <p:sldIdLst>
    <p:sldId id="348" r:id="rId2"/>
    <p:sldId id="349" r:id="rId3"/>
    <p:sldId id="256" r:id="rId4"/>
    <p:sldId id="258" r:id="rId5"/>
    <p:sldId id="257" r:id="rId6"/>
    <p:sldId id="259" r:id="rId7"/>
    <p:sldId id="260" r:id="rId8"/>
    <p:sldId id="261" r:id="rId9"/>
    <p:sldId id="262" r:id="rId10"/>
    <p:sldId id="263" r:id="rId11"/>
    <p:sldId id="264" r:id="rId12"/>
    <p:sldId id="265" r:id="rId13"/>
    <p:sldId id="266" r:id="rId14"/>
    <p:sldId id="350" r:id="rId15"/>
    <p:sldId id="267" r:id="rId16"/>
    <p:sldId id="268" r:id="rId17"/>
    <p:sldId id="269" r:id="rId18"/>
    <p:sldId id="270" r:id="rId19"/>
    <p:sldId id="272" r:id="rId20"/>
    <p:sldId id="271" r:id="rId21"/>
    <p:sldId id="273" r:id="rId22"/>
    <p:sldId id="274" r:id="rId23"/>
    <p:sldId id="275" r:id="rId24"/>
    <p:sldId id="276" r:id="rId25"/>
    <p:sldId id="277" r:id="rId26"/>
    <p:sldId id="351" r:id="rId27"/>
    <p:sldId id="309" r:id="rId28"/>
    <p:sldId id="310" r:id="rId29"/>
    <p:sldId id="311" r:id="rId30"/>
    <p:sldId id="312" r:id="rId31"/>
    <p:sldId id="313" r:id="rId32"/>
    <p:sldId id="314" r:id="rId33"/>
    <p:sldId id="352" r:id="rId34"/>
    <p:sldId id="278" r:id="rId35"/>
    <p:sldId id="290" r:id="rId36"/>
    <p:sldId id="291" r:id="rId37"/>
    <p:sldId id="292" r:id="rId38"/>
    <p:sldId id="293" r:id="rId39"/>
    <p:sldId id="294" r:id="rId40"/>
    <p:sldId id="295" r:id="rId41"/>
    <p:sldId id="280" r:id="rId42"/>
    <p:sldId id="297" r:id="rId43"/>
    <p:sldId id="296" r:id="rId44"/>
    <p:sldId id="299" r:id="rId45"/>
    <p:sldId id="298" r:id="rId46"/>
    <p:sldId id="301" r:id="rId47"/>
    <p:sldId id="300" r:id="rId48"/>
    <p:sldId id="281" r:id="rId49"/>
    <p:sldId id="302" r:id="rId50"/>
    <p:sldId id="303" r:id="rId51"/>
    <p:sldId id="304" r:id="rId52"/>
    <p:sldId id="305" r:id="rId53"/>
    <p:sldId id="306" r:id="rId54"/>
    <p:sldId id="307" r:id="rId55"/>
    <p:sldId id="308" r:id="rId56"/>
    <p:sldId id="282" r:id="rId57"/>
    <p:sldId id="283" r:id="rId58"/>
    <p:sldId id="284" r:id="rId59"/>
    <p:sldId id="285" r:id="rId60"/>
    <p:sldId id="345" r:id="rId61"/>
    <p:sldId id="346" r:id="rId62"/>
    <p:sldId id="347" r:id="rId63"/>
    <p:sldId id="287" r:id="rId64"/>
    <p:sldId id="288" r:id="rId65"/>
    <p:sldId id="353" r:id="rId66"/>
    <p:sldId id="321" r:id="rId67"/>
    <p:sldId id="315" r:id="rId68"/>
    <p:sldId id="323" r:id="rId69"/>
    <p:sldId id="322" r:id="rId70"/>
    <p:sldId id="324" r:id="rId71"/>
    <p:sldId id="316" r:id="rId72"/>
    <p:sldId id="317" r:id="rId73"/>
    <p:sldId id="318" r:id="rId74"/>
    <p:sldId id="319" r:id="rId75"/>
    <p:sldId id="325" r:id="rId76"/>
    <p:sldId id="354" r:id="rId77"/>
    <p:sldId id="320"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Lst>
  <p:sldSz cx="9601200" cy="7315200"/>
  <p:notesSz cx="6858000" cy="9144000"/>
  <p:embeddedFontLst>
    <p:embeddedFont>
      <p:font typeface="Calibri" panose="020F0502020204030204" pitchFamily="34" charset="0"/>
      <p:regular r:id="rId99"/>
      <p:bold r:id="rId100"/>
      <p:italic r:id="rId101"/>
      <p:boldItalic r:id="rId102"/>
    </p:embeddedFont>
    <p:embeddedFont>
      <p:font typeface="Century Gothic" panose="020B0502020202020204" pitchFamily="34" charset="0"/>
      <p:regular r:id="rId103"/>
      <p:bold r:id="rId104"/>
      <p:italic r:id="rId105"/>
      <p:boldItalic r:id="rId106"/>
    </p:embeddedFont>
    <p:embeddedFont>
      <p:font typeface="Champagne &amp; Limousines" panose="020B0502020202020204" pitchFamily="34" charset="0"/>
      <p:regular r:id="rId107"/>
    </p:embeddedFont>
    <p:embeddedFont>
      <p:font typeface="KG Sorry Not Sorry Chub" panose="02000506000000020004" pitchFamily="2" charset="0"/>
      <p:regular r:id="rId108"/>
    </p:embeddedFont>
    <p:embeddedFont>
      <p:font typeface="Calibri Light" panose="020F0302020204030204" pitchFamily="34" charset="0"/>
      <p:regular r:id="rId109"/>
      <p:italic r:id="rId110"/>
    </p:embeddedFont>
    <p:embeddedFont>
      <p:font typeface="AGSkinnyPants" panose="02000603000000000000" pitchFamily="2" charset="0"/>
      <p:regular r:id="rId111"/>
    </p:embeddedFont>
    <p:embeddedFont>
      <p:font typeface="Arial Narrow" panose="020B0606020202030204" pitchFamily="34" charset="0"/>
      <p:regular r:id="rId112"/>
      <p:bold r:id="rId113"/>
      <p:italic r:id="rId114"/>
      <p:boldItalic r:id="rId115"/>
    </p:embeddedFont>
    <p:embeddedFont>
      <p:font typeface="AGStayInYourLane" panose="02000603000000000000" pitchFamily="2" charset="0"/>
      <p:regular r:id="rId116"/>
    </p:embeddedFont>
  </p:embeddedFontLst>
  <p:defaultTextStyle>
    <a:defPPr>
      <a:defRPr lang="en-US"/>
    </a:defPPr>
    <a:lvl1pPr marL="0" algn="l" defTabSz="966612" rtl="0" eaLnBrk="1" latinLnBrk="0" hangingPunct="1">
      <a:defRPr sz="1903" kern="1200">
        <a:solidFill>
          <a:schemeClr val="tx1"/>
        </a:solidFill>
        <a:latin typeface="+mn-lt"/>
        <a:ea typeface="+mn-ea"/>
        <a:cs typeface="+mn-cs"/>
      </a:defRPr>
    </a:lvl1pPr>
    <a:lvl2pPr marL="483306" algn="l" defTabSz="966612" rtl="0" eaLnBrk="1" latinLnBrk="0" hangingPunct="1">
      <a:defRPr sz="1903" kern="1200">
        <a:solidFill>
          <a:schemeClr val="tx1"/>
        </a:solidFill>
        <a:latin typeface="+mn-lt"/>
        <a:ea typeface="+mn-ea"/>
        <a:cs typeface="+mn-cs"/>
      </a:defRPr>
    </a:lvl2pPr>
    <a:lvl3pPr marL="966612" algn="l" defTabSz="966612" rtl="0" eaLnBrk="1" latinLnBrk="0" hangingPunct="1">
      <a:defRPr sz="1903" kern="1200">
        <a:solidFill>
          <a:schemeClr val="tx1"/>
        </a:solidFill>
        <a:latin typeface="+mn-lt"/>
        <a:ea typeface="+mn-ea"/>
        <a:cs typeface="+mn-cs"/>
      </a:defRPr>
    </a:lvl3pPr>
    <a:lvl4pPr marL="1449918" algn="l" defTabSz="966612" rtl="0" eaLnBrk="1" latinLnBrk="0" hangingPunct="1">
      <a:defRPr sz="1903" kern="1200">
        <a:solidFill>
          <a:schemeClr val="tx1"/>
        </a:solidFill>
        <a:latin typeface="+mn-lt"/>
        <a:ea typeface="+mn-ea"/>
        <a:cs typeface="+mn-cs"/>
      </a:defRPr>
    </a:lvl4pPr>
    <a:lvl5pPr marL="1933224" algn="l" defTabSz="966612" rtl="0" eaLnBrk="1" latinLnBrk="0" hangingPunct="1">
      <a:defRPr sz="1903" kern="1200">
        <a:solidFill>
          <a:schemeClr val="tx1"/>
        </a:solidFill>
        <a:latin typeface="+mn-lt"/>
        <a:ea typeface="+mn-ea"/>
        <a:cs typeface="+mn-cs"/>
      </a:defRPr>
    </a:lvl5pPr>
    <a:lvl6pPr marL="2416531" algn="l" defTabSz="966612" rtl="0" eaLnBrk="1" latinLnBrk="0" hangingPunct="1">
      <a:defRPr sz="1903" kern="1200">
        <a:solidFill>
          <a:schemeClr val="tx1"/>
        </a:solidFill>
        <a:latin typeface="+mn-lt"/>
        <a:ea typeface="+mn-ea"/>
        <a:cs typeface="+mn-cs"/>
      </a:defRPr>
    </a:lvl6pPr>
    <a:lvl7pPr marL="2899837" algn="l" defTabSz="966612" rtl="0" eaLnBrk="1" latinLnBrk="0" hangingPunct="1">
      <a:defRPr sz="1903" kern="1200">
        <a:solidFill>
          <a:schemeClr val="tx1"/>
        </a:solidFill>
        <a:latin typeface="+mn-lt"/>
        <a:ea typeface="+mn-ea"/>
        <a:cs typeface="+mn-cs"/>
      </a:defRPr>
    </a:lvl7pPr>
    <a:lvl8pPr marL="3383143" algn="l" defTabSz="966612" rtl="0" eaLnBrk="1" latinLnBrk="0" hangingPunct="1">
      <a:defRPr sz="1903" kern="1200">
        <a:solidFill>
          <a:schemeClr val="tx1"/>
        </a:solidFill>
        <a:latin typeface="+mn-lt"/>
        <a:ea typeface="+mn-ea"/>
        <a:cs typeface="+mn-cs"/>
      </a:defRPr>
    </a:lvl8pPr>
    <a:lvl9pPr marL="3866449" algn="l" defTabSz="966612" rtl="0" eaLnBrk="1" latinLnBrk="0" hangingPunct="1">
      <a:defRPr sz="190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4" autoAdjust="0"/>
    <p:restoredTop sz="94660"/>
  </p:normalViewPr>
  <p:slideViewPr>
    <p:cSldViewPr snapToGrid="0">
      <p:cViewPr varScale="1">
        <p:scale>
          <a:sx n="83" d="100"/>
          <a:sy n="83" d="100"/>
        </p:scale>
        <p:origin x="1578" y="78"/>
      </p:cViewPr>
      <p:guideLst/>
    </p:cSldViewPr>
  </p:slideViewPr>
  <p:notesTextViewPr>
    <p:cViewPr>
      <p:scale>
        <a:sx n="1" d="1"/>
        <a:sy n="1" d="1"/>
      </p:scale>
      <p:origin x="0" y="0"/>
    </p:cViewPr>
  </p:notesTextViewPr>
  <p:sorterViewPr>
    <p:cViewPr>
      <p:scale>
        <a:sx n="44" d="100"/>
        <a:sy n="44" d="100"/>
      </p:scale>
      <p:origin x="0" y="-19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4.fntdata"/><Relationship Id="rId16" Type="http://schemas.openxmlformats.org/officeDocument/2006/relationships/slide" Target="slides/slide15.xml"/><Relationship Id="rId107"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4.fntdata"/><Relationship Id="rId110" Type="http://schemas.openxmlformats.org/officeDocument/2006/relationships/font" Target="fonts/font12.fntdata"/><Relationship Id="rId115"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113" Type="http://schemas.openxmlformats.org/officeDocument/2006/relationships/font" Target="fonts/font15.fntdata"/><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5.fntdata"/><Relationship Id="rId108" Type="http://schemas.openxmlformats.org/officeDocument/2006/relationships/font" Target="fonts/font10.fntdata"/><Relationship Id="rId11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8.fntdata"/><Relationship Id="rId114" Type="http://schemas.openxmlformats.org/officeDocument/2006/relationships/font" Target="fonts/font16.fntdata"/><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6.fntdata"/><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E41DA-A487-4F8E-B7B5-CB2D90C29777}" type="datetimeFigureOut">
              <a:rPr lang="en-US" smtClean="0"/>
              <a:t>6/12/2019</a:t>
            </a:fld>
            <a:endParaRPr lang="en-US"/>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5745C-17DB-4F24-8548-972D735A9D82}" type="slidenum">
              <a:rPr lang="en-US" smtClean="0"/>
              <a:t>‹#›</a:t>
            </a:fld>
            <a:endParaRPr lang="en-US"/>
          </a:p>
        </p:txBody>
      </p:sp>
    </p:spTree>
    <p:extLst>
      <p:ext uri="{BB962C8B-B14F-4D97-AF65-F5344CB8AC3E}">
        <p14:creationId xmlns:p14="http://schemas.microsoft.com/office/powerpoint/2010/main" val="388220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a:t>
            </a:fld>
            <a:endParaRPr lang="en-US"/>
          </a:p>
        </p:txBody>
      </p:sp>
    </p:spTree>
    <p:extLst>
      <p:ext uri="{BB962C8B-B14F-4D97-AF65-F5344CB8AC3E}">
        <p14:creationId xmlns:p14="http://schemas.microsoft.com/office/powerpoint/2010/main" val="1860192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10</a:t>
            </a:fld>
            <a:endParaRPr lang="en-US"/>
          </a:p>
        </p:txBody>
      </p:sp>
    </p:spTree>
    <p:extLst>
      <p:ext uri="{BB962C8B-B14F-4D97-AF65-F5344CB8AC3E}">
        <p14:creationId xmlns:p14="http://schemas.microsoft.com/office/powerpoint/2010/main" val="335802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11</a:t>
            </a:fld>
            <a:endParaRPr lang="en-US"/>
          </a:p>
        </p:txBody>
      </p:sp>
    </p:spTree>
    <p:extLst>
      <p:ext uri="{BB962C8B-B14F-4D97-AF65-F5344CB8AC3E}">
        <p14:creationId xmlns:p14="http://schemas.microsoft.com/office/powerpoint/2010/main" val="297882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12</a:t>
            </a:fld>
            <a:endParaRPr lang="en-US"/>
          </a:p>
        </p:txBody>
      </p:sp>
    </p:spTree>
    <p:extLst>
      <p:ext uri="{BB962C8B-B14F-4D97-AF65-F5344CB8AC3E}">
        <p14:creationId xmlns:p14="http://schemas.microsoft.com/office/powerpoint/2010/main" val="112728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13</a:t>
            </a:fld>
            <a:endParaRPr lang="en-US"/>
          </a:p>
        </p:txBody>
      </p:sp>
    </p:spTree>
    <p:extLst>
      <p:ext uri="{BB962C8B-B14F-4D97-AF65-F5344CB8AC3E}">
        <p14:creationId xmlns:p14="http://schemas.microsoft.com/office/powerpoint/2010/main" val="276874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14</a:t>
            </a:fld>
            <a:endParaRPr lang="en-US"/>
          </a:p>
        </p:txBody>
      </p:sp>
    </p:spTree>
    <p:extLst>
      <p:ext uri="{BB962C8B-B14F-4D97-AF65-F5344CB8AC3E}">
        <p14:creationId xmlns:p14="http://schemas.microsoft.com/office/powerpoint/2010/main" val="314998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15</a:t>
            </a:fld>
            <a:endParaRPr lang="en-US"/>
          </a:p>
        </p:txBody>
      </p:sp>
    </p:spTree>
    <p:extLst>
      <p:ext uri="{BB962C8B-B14F-4D97-AF65-F5344CB8AC3E}">
        <p14:creationId xmlns:p14="http://schemas.microsoft.com/office/powerpoint/2010/main" val="42518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16</a:t>
            </a:fld>
            <a:endParaRPr lang="en-US"/>
          </a:p>
        </p:txBody>
      </p:sp>
    </p:spTree>
    <p:extLst>
      <p:ext uri="{BB962C8B-B14F-4D97-AF65-F5344CB8AC3E}">
        <p14:creationId xmlns:p14="http://schemas.microsoft.com/office/powerpoint/2010/main" val="273136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17</a:t>
            </a:fld>
            <a:endParaRPr lang="en-US"/>
          </a:p>
        </p:txBody>
      </p:sp>
    </p:spTree>
    <p:extLst>
      <p:ext uri="{BB962C8B-B14F-4D97-AF65-F5344CB8AC3E}">
        <p14:creationId xmlns:p14="http://schemas.microsoft.com/office/powerpoint/2010/main" val="406153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18</a:t>
            </a:fld>
            <a:endParaRPr lang="en-US"/>
          </a:p>
        </p:txBody>
      </p:sp>
    </p:spTree>
    <p:extLst>
      <p:ext uri="{BB962C8B-B14F-4D97-AF65-F5344CB8AC3E}">
        <p14:creationId xmlns:p14="http://schemas.microsoft.com/office/powerpoint/2010/main" val="382990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19</a:t>
            </a:fld>
            <a:endParaRPr lang="en-US"/>
          </a:p>
        </p:txBody>
      </p:sp>
    </p:spTree>
    <p:extLst>
      <p:ext uri="{BB962C8B-B14F-4D97-AF65-F5344CB8AC3E}">
        <p14:creationId xmlns:p14="http://schemas.microsoft.com/office/powerpoint/2010/main" val="386771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a:t>
            </a:fld>
            <a:endParaRPr lang="en-US"/>
          </a:p>
        </p:txBody>
      </p:sp>
    </p:spTree>
    <p:extLst>
      <p:ext uri="{BB962C8B-B14F-4D97-AF65-F5344CB8AC3E}">
        <p14:creationId xmlns:p14="http://schemas.microsoft.com/office/powerpoint/2010/main" val="284478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20</a:t>
            </a:fld>
            <a:endParaRPr lang="en-US"/>
          </a:p>
        </p:txBody>
      </p:sp>
    </p:spTree>
    <p:extLst>
      <p:ext uri="{BB962C8B-B14F-4D97-AF65-F5344CB8AC3E}">
        <p14:creationId xmlns:p14="http://schemas.microsoft.com/office/powerpoint/2010/main" val="3189894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21</a:t>
            </a:fld>
            <a:endParaRPr lang="en-US"/>
          </a:p>
        </p:txBody>
      </p:sp>
    </p:spTree>
    <p:extLst>
      <p:ext uri="{BB962C8B-B14F-4D97-AF65-F5344CB8AC3E}">
        <p14:creationId xmlns:p14="http://schemas.microsoft.com/office/powerpoint/2010/main" val="171242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22</a:t>
            </a:fld>
            <a:endParaRPr lang="en-US"/>
          </a:p>
        </p:txBody>
      </p:sp>
    </p:spTree>
    <p:extLst>
      <p:ext uri="{BB962C8B-B14F-4D97-AF65-F5344CB8AC3E}">
        <p14:creationId xmlns:p14="http://schemas.microsoft.com/office/powerpoint/2010/main" val="1175454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23</a:t>
            </a:fld>
            <a:endParaRPr lang="en-US"/>
          </a:p>
        </p:txBody>
      </p:sp>
    </p:spTree>
    <p:extLst>
      <p:ext uri="{BB962C8B-B14F-4D97-AF65-F5344CB8AC3E}">
        <p14:creationId xmlns:p14="http://schemas.microsoft.com/office/powerpoint/2010/main" val="151924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24</a:t>
            </a:fld>
            <a:endParaRPr lang="en-US"/>
          </a:p>
        </p:txBody>
      </p:sp>
    </p:spTree>
    <p:extLst>
      <p:ext uri="{BB962C8B-B14F-4D97-AF65-F5344CB8AC3E}">
        <p14:creationId xmlns:p14="http://schemas.microsoft.com/office/powerpoint/2010/main" val="51487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25</a:t>
            </a:fld>
            <a:endParaRPr lang="en-US"/>
          </a:p>
        </p:txBody>
      </p:sp>
    </p:spTree>
    <p:extLst>
      <p:ext uri="{BB962C8B-B14F-4D97-AF65-F5344CB8AC3E}">
        <p14:creationId xmlns:p14="http://schemas.microsoft.com/office/powerpoint/2010/main" val="423617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26</a:t>
            </a:fld>
            <a:endParaRPr lang="en-US"/>
          </a:p>
        </p:txBody>
      </p:sp>
    </p:spTree>
    <p:extLst>
      <p:ext uri="{BB962C8B-B14F-4D97-AF65-F5344CB8AC3E}">
        <p14:creationId xmlns:p14="http://schemas.microsoft.com/office/powerpoint/2010/main" val="1965080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27</a:t>
            </a:fld>
            <a:endParaRPr lang="en-US"/>
          </a:p>
        </p:txBody>
      </p:sp>
    </p:spTree>
    <p:extLst>
      <p:ext uri="{BB962C8B-B14F-4D97-AF65-F5344CB8AC3E}">
        <p14:creationId xmlns:p14="http://schemas.microsoft.com/office/powerpoint/2010/main" val="2459886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28</a:t>
            </a:fld>
            <a:endParaRPr lang="en-US"/>
          </a:p>
        </p:txBody>
      </p:sp>
    </p:spTree>
    <p:extLst>
      <p:ext uri="{BB962C8B-B14F-4D97-AF65-F5344CB8AC3E}">
        <p14:creationId xmlns:p14="http://schemas.microsoft.com/office/powerpoint/2010/main" val="1096633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29</a:t>
            </a:fld>
            <a:endParaRPr lang="en-US"/>
          </a:p>
        </p:txBody>
      </p:sp>
    </p:spTree>
    <p:extLst>
      <p:ext uri="{BB962C8B-B14F-4D97-AF65-F5344CB8AC3E}">
        <p14:creationId xmlns:p14="http://schemas.microsoft.com/office/powerpoint/2010/main" val="97230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a:t>
            </a:fld>
            <a:endParaRPr lang="en-US"/>
          </a:p>
        </p:txBody>
      </p:sp>
    </p:spTree>
    <p:extLst>
      <p:ext uri="{BB962C8B-B14F-4D97-AF65-F5344CB8AC3E}">
        <p14:creationId xmlns:p14="http://schemas.microsoft.com/office/powerpoint/2010/main" val="2054154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30</a:t>
            </a:fld>
            <a:endParaRPr lang="en-US"/>
          </a:p>
        </p:txBody>
      </p:sp>
    </p:spTree>
    <p:extLst>
      <p:ext uri="{BB962C8B-B14F-4D97-AF65-F5344CB8AC3E}">
        <p14:creationId xmlns:p14="http://schemas.microsoft.com/office/powerpoint/2010/main" val="1866630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31</a:t>
            </a:fld>
            <a:endParaRPr lang="en-US"/>
          </a:p>
        </p:txBody>
      </p:sp>
    </p:spTree>
    <p:extLst>
      <p:ext uri="{BB962C8B-B14F-4D97-AF65-F5344CB8AC3E}">
        <p14:creationId xmlns:p14="http://schemas.microsoft.com/office/powerpoint/2010/main" val="3966873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32</a:t>
            </a:fld>
            <a:endParaRPr lang="en-US"/>
          </a:p>
        </p:txBody>
      </p:sp>
    </p:spTree>
    <p:extLst>
      <p:ext uri="{BB962C8B-B14F-4D97-AF65-F5344CB8AC3E}">
        <p14:creationId xmlns:p14="http://schemas.microsoft.com/office/powerpoint/2010/main" val="3508633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33</a:t>
            </a:fld>
            <a:endParaRPr lang="en-US"/>
          </a:p>
        </p:txBody>
      </p:sp>
    </p:spTree>
    <p:extLst>
      <p:ext uri="{BB962C8B-B14F-4D97-AF65-F5344CB8AC3E}">
        <p14:creationId xmlns:p14="http://schemas.microsoft.com/office/powerpoint/2010/main" val="414984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34</a:t>
            </a:fld>
            <a:endParaRPr lang="en-US"/>
          </a:p>
        </p:txBody>
      </p:sp>
    </p:spTree>
    <p:extLst>
      <p:ext uri="{BB962C8B-B14F-4D97-AF65-F5344CB8AC3E}">
        <p14:creationId xmlns:p14="http://schemas.microsoft.com/office/powerpoint/2010/main" val="2532102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35</a:t>
            </a:fld>
            <a:endParaRPr lang="en-US"/>
          </a:p>
        </p:txBody>
      </p:sp>
    </p:spTree>
    <p:extLst>
      <p:ext uri="{BB962C8B-B14F-4D97-AF65-F5344CB8AC3E}">
        <p14:creationId xmlns:p14="http://schemas.microsoft.com/office/powerpoint/2010/main" val="3357170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36</a:t>
            </a:fld>
            <a:endParaRPr lang="en-US"/>
          </a:p>
        </p:txBody>
      </p:sp>
    </p:spTree>
    <p:extLst>
      <p:ext uri="{BB962C8B-B14F-4D97-AF65-F5344CB8AC3E}">
        <p14:creationId xmlns:p14="http://schemas.microsoft.com/office/powerpoint/2010/main" val="1548615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37</a:t>
            </a:fld>
            <a:endParaRPr lang="en-US"/>
          </a:p>
        </p:txBody>
      </p:sp>
    </p:spTree>
    <p:extLst>
      <p:ext uri="{BB962C8B-B14F-4D97-AF65-F5344CB8AC3E}">
        <p14:creationId xmlns:p14="http://schemas.microsoft.com/office/powerpoint/2010/main" val="126329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38</a:t>
            </a:fld>
            <a:endParaRPr lang="en-US"/>
          </a:p>
        </p:txBody>
      </p:sp>
    </p:spTree>
    <p:extLst>
      <p:ext uri="{BB962C8B-B14F-4D97-AF65-F5344CB8AC3E}">
        <p14:creationId xmlns:p14="http://schemas.microsoft.com/office/powerpoint/2010/main" val="1098455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39</a:t>
            </a:fld>
            <a:endParaRPr lang="en-US"/>
          </a:p>
        </p:txBody>
      </p:sp>
    </p:spTree>
    <p:extLst>
      <p:ext uri="{BB962C8B-B14F-4D97-AF65-F5344CB8AC3E}">
        <p14:creationId xmlns:p14="http://schemas.microsoft.com/office/powerpoint/2010/main" val="418900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a:t>
            </a:fld>
            <a:endParaRPr lang="en-US"/>
          </a:p>
        </p:txBody>
      </p:sp>
    </p:spTree>
    <p:extLst>
      <p:ext uri="{BB962C8B-B14F-4D97-AF65-F5344CB8AC3E}">
        <p14:creationId xmlns:p14="http://schemas.microsoft.com/office/powerpoint/2010/main" val="45795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40</a:t>
            </a:fld>
            <a:endParaRPr lang="en-US"/>
          </a:p>
        </p:txBody>
      </p:sp>
    </p:spTree>
    <p:extLst>
      <p:ext uri="{BB962C8B-B14F-4D97-AF65-F5344CB8AC3E}">
        <p14:creationId xmlns:p14="http://schemas.microsoft.com/office/powerpoint/2010/main" val="3996979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41</a:t>
            </a:fld>
            <a:endParaRPr lang="en-US"/>
          </a:p>
        </p:txBody>
      </p:sp>
    </p:spTree>
    <p:extLst>
      <p:ext uri="{BB962C8B-B14F-4D97-AF65-F5344CB8AC3E}">
        <p14:creationId xmlns:p14="http://schemas.microsoft.com/office/powerpoint/2010/main" val="1293182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42</a:t>
            </a:fld>
            <a:endParaRPr lang="en-US"/>
          </a:p>
        </p:txBody>
      </p:sp>
    </p:spTree>
    <p:extLst>
      <p:ext uri="{BB962C8B-B14F-4D97-AF65-F5344CB8AC3E}">
        <p14:creationId xmlns:p14="http://schemas.microsoft.com/office/powerpoint/2010/main" val="3530822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43</a:t>
            </a:fld>
            <a:endParaRPr lang="en-US"/>
          </a:p>
        </p:txBody>
      </p:sp>
    </p:spTree>
    <p:extLst>
      <p:ext uri="{BB962C8B-B14F-4D97-AF65-F5344CB8AC3E}">
        <p14:creationId xmlns:p14="http://schemas.microsoft.com/office/powerpoint/2010/main" val="3558738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44</a:t>
            </a:fld>
            <a:endParaRPr lang="en-US"/>
          </a:p>
        </p:txBody>
      </p:sp>
    </p:spTree>
    <p:extLst>
      <p:ext uri="{BB962C8B-B14F-4D97-AF65-F5344CB8AC3E}">
        <p14:creationId xmlns:p14="http://schemas.microsoft.com/office/powerpoint/2010/main" val="2069865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45</a:t>
            </a:fld>
            <a:endParaRPr lang="en-US"/>
          </a:p>
        </p:txBody>
      </p:sp>
    </p:spTree>
    <p:extLst>
      <p:ext uri="{BB962C8B-B14F-4D97-AF65-F5344CB8AC3E}">
        <p14:creationId xmlns:p14="http://schemas.microsoft.com/office/powerpoint/2010/main" val="1945986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46</a:t>
            </a:fld>
            <a:endParaRPr lang="en-US"/>
          </a:p>
        </p:txBody>
      </p:sp>
    </p:spTree>
    <p:extLst>
      <p:ext uri="{BB962C8B-B14F-4D97-AF65-F5344CB8AC3E}">
        <p14:creationId xmlns:p14="http://schemas.microsoft.com/office/powerpoint/2010/main" val="31123901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47</a:t>
            </a:fld>
            <a:endParaRPr lang="en-US"/>
          </a:p>
        </p:txBody>
      </p:sp>
    </p:spTree>
    <p:extLst>
      <p:ext uri="{BB962C8B-B14F-4D97-AF65-F5344CB8AC3E}">
        <p14:creationId xmlns:p14="http://schemas.microsoft.com/office/powerpoint/2010/main" val="805669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48</a:t>
            </a:fld>
            <a:endParaRPr lang="en-US"/>
          </a:p>
        </p:txBody>
      </p:sp>
    </p:spTree>
    <p:extLst>
      <p:ext uri="{BB962C8B-B14F-4D97-AF65-F5344CB8AC3E}">
        <p14:creationId xmlns:p14="http://schemas.microsoft.com/office/powerpoint/2010/main" val="2647898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49</a:t>
            </a:fld>
            <a:endParaRPr lang="en-US"/>
          </a:p>
        </p:txBody>
      </p:sp>
    </p:spTree>
    <p:extLst>
      <p:ext uri="{BB962C8B-B14F-4D97-AF65-F5344CB8AC3E}">
        <p14:creationId xmlns:p14="http://schemas.microsoft.com/office/powerpoint/2010/main" val="138950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a:t>
            </a:fld>
            <a:endParaRPr lang="en-US"/>
          </a:p>
        </p:txBody>
      </p:sp>
    </p:spTree>
    <p:extLst>
      <p:ext uri="{BB962C8B-B14F-4D97-AF65-F5344CB8AC3E}">
        <p14:creationId xmlns:p14="http://schemas.microsoft.com/office/powerpoint/2010/main" val="1675962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50</a:t>
            </a:fld>
            <a:endParaRPr lang="en-US"/>
          </a:p>
        </p:txBody>
      </p:sp>
    </p:spTree>
    <p:extLst>
      <p:ext uri="{BB962C8B-B14F-4D97-AF65-F5344CB8AC3E}">
        <p14:creationId xmlns:p14="http://schemas.microsoft.com/office/powerpoint/2010/main" val="680356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51</a:t>
            </a:fld>
            <a:endParaRPr lang="en-US"/>
          </a:p>
        </p:txBody>
      </p:sp>
    </p:spTree>
    <p:extLst>
      <p:ext uri="{BB962C8B-B14F-4D97-AF65-F5344CB8AC3E}">
        <p14:creationId xmlns:p14="http://schemas.microsoft.com/office/powerpoint/2010/main" val="3852494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52</a:t>
            </a:fld>
            <a:endParaRPr lang="en-US"/>
          </a:p>
        </p:txBody>
      </p:sp>
    </p:spTree>
    <p:extLst>
      <p:ext uri="{BB962C8B-B14F-4D97-AF65-F5344CB8AC3E}">
        <p14:creationId xmlns:p14="http://schemas.microsoft.com/office/powerpoint/2010/main" val="426417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53</a:t>
            </a:fld>
            <a:endParaRPr lang="en-US"/>
          </a:p>
        </p:txBody>
      </p:sp>
    </p:spTree>
    <p:extLst>
      <p:ext uri="{BB962C8B-B14F-4D97-AF65-F5344CB8AC3E}">
        <p14:creationId xmlns:p14="http://schemas.microsoft.com/office/powerpoint/2010/main" val="3421370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54</a:t>
            </a:fld>
            <a:endParaRPr lang="en-US"/>
          </a:p>
        </p:txBody>
      </p:sp>
    </p:spTree>
    <p:extLst>
      <p:ext uri="{BB962C8B-B14F-4D97-AF65-F5344CB8AC3E}">
        <p14:creationId xmlns:p14="http://schemas.microsoft.com/office/powerpoint/2010/main" val="580040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55</a:t>
            </a:fld>
            <a:endParaRPr lang="en-US"/>
          </a:p>
        </p:txBody>
      </p:sp>
    </p:spTree>
    <p:extLst>
      <p:ext uri="{BB962C8B-B14F-4D97-AF65-F5344CB8AC3E}">
        <p14:creationId xmlns:p14="http://schemas.microsoft.com/office/powerpoint/2010/main" val="3046002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56</a:t>
            </a:fld>
            <a:endParaRPr lang="en-US"/>
          </a:p>
        </p:txBody>
      </p:sp>
    </p:spTree>
    <p:extLst>
      <p:ext uri="{BB962C8B-B14F-4D97-AF65-F5344CB8AC3E}">
        <p14:creationId xmlns:p14="http://schemas.microsoft.com/office/powerpoint/2010/main" val="2510116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57</a:t>
            </a:fld>
            <a:endParaRPr lang="en-US"/>
          </a:p>
        </p:txBody>
      </p:sp>
    </p:spTree>
    <p:extLst>
      <p:ext uri="{BB962C8B-B14F-4D97-AF65-F5344CB8AC3E}">
        <p14:creationId xmlns:p14="http://schemas.microsoft.com/office/powerpoint/2010/main" val="2605712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58</a:t>
            </a:fld>
            <a:endParaRPr lang="en-US"/>
          </a:p>
        </p:txBody>
      </p:sp>
    </p:spTree>
    <p:extLst>
      <p:ext uri="{BB962C8B-B14F-4D97-AF65-F5344CB8AC3E}">
        <p14:creationId xmlns:p14="http://schemas.microsoft.com/office/powerpoint/2010/main" val="1573631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59</a:t>
            </a:fld>
            <a:endParaRPr lang="en-US"/>
          </a:p>
        </p:txBody>
      </p:sp>
    </p:spTree>
    <p:extLst>
      <p:ext uri="{BB962C8B-B14F-4D97-AF65-F5344CB8AC3E}">
        <p14:creationId xmlns:p14="http://schemas.microsoft.com/office/powerpoint/2010/main" val="108389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a:t>
            </a:fld>
            <a:endParaRPr lang="en-US"/>
          </a:p>
        </p:txBody>
      </p:sp>
    </p:spTree>
    <p:extLst>
      <p:ext uri="{BB962C8B-B14F-4D97-AF65-F5344CB8AC3E}">
        <p14:creationId xmlns:p14="http://schemas.microsoft.com/office/powerpoint/2010/main" val="4200021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60</a:t>
            </a:fld>
            <a:endParaRPr lang="en-US"/>
          </a:p>
        </p:txBody>
      </p:sp>
    </p:spTree>
    <p:extLst>
      <p:ext uri="{BB962C8B-B14F-4D97-AF65-F5344CB8AC3E}">
        <p14:creationId xmlns:p14="http://schemas.microsoft.com/office/powerpoint/2010/main" val="28349706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61</a:t>
            </a:fld>
            <a:endParaRPr lang="en-US"/>
          </a:p>
        </p:txBody>
      </p:sp>
    </p:spTree>
    <p:extLst>
      <p:ext uri="{BB962C8B-B14F-4D97-AF65-F5344CB8AC3E}">
        <p14:creationId xmlns:p14="http://schemas.microsoft.com/office/powerpoint/2010/main" val="1372938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62</a:t>
            </a:fld>
            <a:endParaRPr lang="en-US"/>
          </a:p>
        </p:txBody>
      </p:sp>
    </p:spTree>
    <p:extLst>
      <p:ext uri="{BB962C8B-B14F-4D97-AF65-F5344CB8AC3E}">
        <p14:creationId xmlns:p14="http://schemas.microsoft.com/office/powerpoint/2010/main" val="1305208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63</a:t>
            </a:fld>
            <a:endParaRPr lang="en-US"/>
          </a:p>
        </p:txBody>
      </p:sp>
    </p:spTree>
    <p:extLst>
      <p:ext uri="{BB962C8B-B14F-4D97-AF65-F5344CB8AC3E}">
        <p14:creationId xmlns:p14="http://schemas.microsoft.com/office/powerpoint/2010/main" val="3494671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64</a:t>
            </a:fld>
            <a:endParaRPr lang="en-US"/>
          </a:p>
        </p:txBody>
      </p:sp>
    </p:spTree>
    <p:extLst>
      <p:ext uri="{BB962C8B-B14F-4D97-AF65-F5344CB8AC3E}">
        <p14:creationId xmlns:p14="http://schemas.microsoft.com/office/powerpoint/2010/main" val="2393441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65</a:t>
            </a:fld>
            <a:endParaRPr lang="en-US"/>
          </a:p>
        </p:txBody>
      </p:sp>
    </p:spTree>
    <p:extLst>
      <p:ext uri="{BB962C8B-B14F-4D97-AF65-F5344CB8AC3E}">
        <p14:creationId xmlns:p14="http://schemas.microsoft.com/office/powerpoint/2010/main" val="8272481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66</a:t>
            </a:fld>
            <a:endParaRPr lang="en-US"/>
          </a:p>
        </p:txBody>
      </p:sp>
    </p:spTree>
    <p:extLst>
      <p:ext uri="{BB962C8B-B14F-4D97-AF65-F5344CB8AC3E}">
        <p14:creationId xmlns:p14="http://schemas.microsoft.com/office/powerpoint/2010/main" val="11560422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67</a:t>
            </a:fld>
            <a:endParaRPr lang="en-US"/>
          </a:p>
        </p:txBody>
      </p:sp>
    </p:spTree>
    <p:extLst>
      <p:ext uri="{BB962C8B-B14F-4D97-AF65-F5344CB8AC3E}">
        <p14:creationId xmlns:p14="http://schemas.microsoft.com/office/powerpoint/2010/main" val="32981400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68</a:t>
            </a:fld>
            <a:endParaRPr lang="en-US"/>
          </a:p>
        </p:txBody>
      </p:sp>
    </p:spTree>
    <p:extLst>
      <p:ext uri="{BB962C8B-B14F-4D97-AF65-F5344CB8AC3E}">
        <p14:creationId xmlns:p14="http://schemas.microsoft.com/office/powerpoint/2010/main" val="30552390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69</a:t>
            </a:fld>
            <a:endParaRPr lang="en-US"/>
          </a:p>
        </p:txBody>
      </p:sp>
    </p:spTree>
    <p:extLst>
      <p:ext uri="{BB962C8B-B14F-4D97-AF65-F5344CB8AC3E}">
        <p14:creationId xmlns:p14="http://schemas.microsoft.com/office/powerpoint/2010/main" val="211013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a:t>
            </a:fld>
            <a:endParaRPr lang="en-US"/>
          </a:p>
        </p:txBody>
      </p:sp>
    </p:spTree>
    <p:extLst>
      <p:ext uri="{BB962C8B-B14F-4D97-AF65-F5344CB8AC3E}">
        <p14:creationId xmlns:p14="http://schemas.microsoft.com/office/powerpoint/2010/main" val="20548391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70</a:t>
            </a:fld>
            <a:endParaRPr lang="en-US"/>
          </a:p>
        </p:txBody>
      </p:sp>
    </p:spTree>
    <p:extLst>
      <p:ext uri="{BB962C8B-B14F-4D97-AF65-F5344CB8AC3E}">
        <p14:creationId xmlns:p14="http://schemas.microsoft.com/office/powerpoint/2010/main" val="1984758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71</a:t>
            </a:fld>
            <a:endParaRPr lang="en-US"/>
          </a:p>
        </p:txBody>
      </p:sp>
    </p:spTree>
    <p:extLst>
      <p:ext uri="{BB962C8B-B14F-4D97-AF65-F5344CB8AC3E}">
        <p14:creationId xmlns:p14="http://schemas.microsoft.com/office/powerpoint/2010/main" val="41543168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72</a:t>
            </a:fld>
            <a:endParaRPr lang="en-US"/>
          </a:p>
        </p:txBody>
      </p:sp>
    </p:spTree>
    <p:extLst>
      <p:ext uri="{BB962C8B-B14F-4D97-AF65-F5344CB8AC3E}">
        <p14:creationId xmlns:p14="http://schemas.microsoft.com/office/powerpoint/2010/main" val="496104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73</a:t>
            </a:fld>
            <a:endParaRPr lang="en-US"/>
          </a:p>
        </p:txBody>
      </p:sp>
    </p:spTree>
    <p:extLst>
      <p:ext uri="{BB962C8B-B14F-4D97-AF65-F5344CB8AC3E}">
        <p14:creationId xmlns:p14="http://schemas.microsoft.com/office/powerpoint/2010/main" val="12046061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74</a:t>
            </a:fld>
            <a:endParaRPr lang="en-US"/>
          </a:p>
        </p:txBody>
      </p:sp>
    </p:spTree>
    <p:extLst>
      <p:ext uri="{BB962C8B-B14F-4D97-AF65-F5344CB8AC3E}">
        <p14:creationId xmlns:p14="http://schemas.microsoft.com/office/powerpoint/2010/main" val="41867074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75</a:t>
            </a:fld>
            <a:endParaRPr lang="en-US"/>
          </a:p>
        </p:txBody>
      </p:sp>
    </p:spTree>
    <p:extLst>
      <p:ext uri="{BB962C8B-B14F-4D97-AF65-F5344CB8AC3E}">
        <p14:creationId xmlns:p14="http://schemas.microsoft.com/office/powerpoint/2010/main" val="637935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76</a:t>
            </a:fld>
            <a:endParaRPr lang="en-US"/>
          </a:p>
        </p:txBody>
      </p:sp>
    </p:spTree>
    <p:extLst>
      <p:ext uri="{BB962C8B-B14F-4D97-AF65-F5344CB8AC3E}">
        <p14:creationId xmlns:p14="http://schemas.microsoft.com/office/powerpoint/2010/main" val="37120341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77</a:t>
            </a:fld>
            <a:endParaRPr lang="en-US"/>
          </a:p>
        </p:txBody>
      </p:sp>
    </p:spTree>
    <p:extLst>
      <p:ext uri="{BB962C8B-B14F-4D97-AF65-F5344CB8AC3E}">
        <p14:creationId xmlns:p14="http://schemas.microsoft.com/office/powerpoint/2010/main" val="28414716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78</a:t>
            </a:fld>
            <a:endParaRPr lang="en-US"/>
          </a:p>
        </p:txBody>
      </p:sp>
    </p:spTree>
    <p:extLst>
      <p:ext uri="{BB962C8B-B14F-4D97-AF65-F5344CB8AC3E}">
        <p14:creationId xmlns:p14="http://schemas.microsoft.com/office/powerpoint/2010/main" val="17989550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79</a:t>
            </a:fld>
            <a:endParaRPr lang="en-US"/>
          </a:p>
        </p:txBody>
      </p:sp>
    </p:spTree>
    <p:extLst>
      <p:ext uri="{BB962C8B-B14F-4D97-AF65-F5344CB8AC3E}">
        <p14:creationId xmlns:p14="http://schemas.microsoft.com/office/powerpoint/2010/main" val="242653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a:t>
            </a:fld>
            <a:endParaRPr lang="en-US"/>
          </a:p>
        </p:txBody>
      </p:sp>
    </p:spTree>
    <p:extLst>
      <p:ext uri="{BB962C8B-B14F-4D97-AF65-F5344CB8AC3E}">
        <p14:creationId xmlns:p14="http://schemas.microsoft.com/office/powerpoint/2010/main" val="42099737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80</a:t>
            </a:fld>
            <a:endParaRPr lang="en-US"/>
          </a:p>
        </p:txBody>
      </p:sp>
    </p:spTree>
    <p:extLst>
      <p:ext uri="{BB962C8B-B14F-4D97-AF65-F5344CB8AC3E}">
        <p14:creationId xmlns:p14="http://schemas.microsoft.com/office/powerpoint/2010/main" val="38360894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81</a:t>
            </a:fld>
            <a:endParaRPr lang="en-US"/>
          </a:p>
        </p:txBody>
      </p:sp>
    </p:spTree>
    <p:extLst>
      <p:ext uri="{BB962C8B-B14F-4D97-AF65-F5344CB8AC3E}">
        <p14:creationId xmlns:p14="http://schemas.microsoft.com/office/powerpoint/2010/main" val="16363825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82</a:t>
            </a:fld>
            <a:endParaRPr lang="en-US"/>
          </a:p>
        </p:txBody>
      </p:sp>
    </p:spTree>
    <p:extLst>
      <p:ext uri="{BB962C8B-B14F-4D97-AF65-F5344CB8AC3E}">
        <p14:creationId xmlns:p14="http://schemas.microsoft.com/office/powerpoint/2010/main" val="22424585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83</a:t>
            </a:fld>
            <a:endParaRPr lang="en-US"/>
          </a:p>
        </p:txBody>
      </p:sp>
    </p:spTree>
    <p:extLst>
      <p:ext uri="{BB962C8B-B14F-4D97-AF65-F5344CB8AC3E}">
        <p14:creationId xmlns:p14="http://schemas.microsoft.com/office/powerpoint/2010/main" val="11505140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84</a:t>
            </a:fld>
            <a:endParaRPr lang="en-US"/>
          </a:p>
        </p:txBody>
      </p:sp>
    </p:spTree>
    <p:extLst>
      <p:ext uri="{BB962C8B-B14F-4D97-AF65-F5344CB8AC3E}">
        <p14:creationId xmlns:p14="http://schemas.microsoft.com/office/powerpoint/2010/main" val="14323959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85</a:t>
            </a:fld>
            <a:endParaRPr lang="en-US"/>
          </a:p>
        </p:txBody>
      </p:sp>
    </p:spTree>
    <p:extLst>
      <p:ext uri="{BB962C8B-B14F-4D97-AF65-F5344CB8AC3E}">
        <p14:creationId xmlns:p14="http://schemas.microsoft.com/office/powerpoint/2010/main" val="12595490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86</a:t>
            </a:fld>
            <a:endParaRPr lang="en-US"/>
          </a:p>
        </p:txBody>
      </p:sp>
    </p:spTree>
    <p:extLst>
      <p:ext uri="{BB962C8B-B14F-4D97-AF65-F5344CB8AC3E}">
        <p14:creationId xmlns:p14="http://schemas.microsoft.com/office/powerpoint/2010/main" val="39989314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87</a:t>
            </a:fld>
            <a:endParaRPr lang="en-US"/>
          </a:p>
        </p:txBody>
      </p:sp>
    </p:spTree>
    <p:extLst>
      <p:ext uri="{BB962C8B-B14F-4D97-AF65-F5344CB8AC3E}">
        <p14:creationId xmlns:p14="http://schemas.microsoft.com/office/powerpoint/2010/main" val="4141257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88</a:t>
            </a:fld>
            <a:endParaRPr lang="en-US"/>
          </a:p>
        </p:txBody>
      </p:sp>
    </p:spTree>
    <p:extLst>
      <p:ext uri="{BB962C8B-B14F-4D97-AF65-F5344CB8AC3E}">
        <p14:creationId xmlns:p14="http://schemas.microsoft.com/office/powerpoint/2010/main" val="23886703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89</a:t>
            </a:fld>
            <a:endParaRPr lang="en-US"/>
          </a:p>
        </p:txBody>
      </p:sp>
    </p:spTree>
    <p:extLst>
      <p:ext uri="{BB962C8B-B14F-4D97-AF65-F5344CB8AC3E}">
        <p14:creationId xmlns:p14="http://schemas.microsoft.com/office/powerpoint/2010/main" val="160083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a:t>
            </a:fld>
            <a:endParaRPr lang="en-US"/>
          </a:p>
        </p:txBody>
      </p:sp>
    </p:spTree>
    <p:extLst>
      <p:ext uri="{BB962C8B-B14F-4D97-AF65-F5344CB8AC3E}">
        <p14:creationId xmlns:p14="http://schemas.microsoft.com/office/powerpoint/2010/main" val="28898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90</a:t>
            </a:fld>
            <a:endParaRPr lang="en-US"/>
          </a:p>
        </p:txBody>
      </p:sp>
    </p:spTree>
    <p:extLst>
      <p:ext uri="{BB962C8B-B14F-4D97-AF65-F5344CB8AC3E}">
        <p14:creationId xmlns:p14="http://schemas.microsoft.com/office/powerpoint/2010/main" val="21139388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91</a:t>
            </a:fld>
            <a:endParaRPr lang="en-US"/>
          </a:p>
        </p:txBody>
      </p:sp>
    </p:spTree>
    <p:extLst>
      <p:ext uri="{BB962C8B-B14F-4D97-AF65-F5344CB8AC3E}">
        <p14:creationId xmlns:p14="http://schemas.microsoft.com/office/powerpoint/2010/main" val="11856590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92</a:t>
            </a:fld>
            <a:endParaRPr lang="en-US"/>
          </a:p>
        </p:txBody>
      </p:sp>
    </p:spTree>
    <p:extLst>
      <p:ext uri="{BB962C8B-B14F-4D97-AF65-F5344CB8AC3E}">
        <p14:creationId xmlns:p14="http://schemas.microsoft.com/office/powerpoint/2010/main" val="27577643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93</a:t>
            </a:fld>
            <a:endParaRPr lang="en-US"/>
          </a:p>
        </p:txBody>
      </p:sp>
    </p:spTree>
    <p:extLst>
      <p:ext uri="{BB962C8B-B14F-4D97-AF65-F5344CB8AC3E}">
        <p14:creationId xmlns:p14="http://schemas.microsoft.com/office/powerpoint/2010/main" val="40215272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94</a:t>
            </a:fld>
            <a:endParaRPr lang="en-US"/>
          </a:p>
        </p:txBody>
      </p:sp>
    </p:spTree>
    <p:extLst>
      <p:ext uri="{BB962C8B-B14F-4D97-AF65-F5344CB8AC3E}">
        <p14:creationId xmlns:p14="http://schemas.microsoft.com/office/powerpoint/2010/main" val="37316139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745C-17DB-4F24-8548-972D735A9D82}" type="slidenum">
              <a:rPr lang="en-US" smtClean="0"/>
              <a:t>95</a:t>
            </a:fld>
            <a:endParaRPr lang="en-US"/>
          </a:p>
        </p:txBody>
      </p:sp>
    </p:spTree>
    <p:extLst>
      <p:ext uri="{BB962C8B-B14F-4D97-AF65-F5344CB8AC3E}">
        <p14:creationId xmlns:p14="http://schemas.microsoft.com/office/powerpoint/2010/main" val="13488744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7E0C95-D4A4-4235-8E2C-BE77D34F5BC8}" type="slidenum">
              <a:rPr lang="en-US" altLang="en-US" smtClean="0"/>
              <a:pPr fontAlgn="base">
                <a:spcBef>
                  <a:spcPct val="0"/>
                </a:spcBef>
                <a:spcAft>
                  <a:spcPct val="0"/>
                </a:spcAft>
              </a:pPr>
              <a:t>96</a:t>
            </a:fld>
            <a:endParaRPr lang="en-US" altLang="en-US" smtClean="0"/>
          </a:p>
        </p:txBody>
      </p:sp>
    </p:spTree>
    <p:extLst>
      <p:ext uri="{BB962C8B-B14F-4D97-AF65-F5344CB8AC3E}">
        <p14:creationId xmlns:p14="http://schemas.microsoft.com/office/powerpoint/2010/main" val="175221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1197187"/>
            <a:ext cx="8161020" cy="2546773"/>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200150" y="3842174"/>
            <a:ext cx="7200900" cy="176614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315587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374438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389467"/>
            <a:ext cx="2070259"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083" y="389467"/>
            <a:ext cx="6090761"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44408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356970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1823722"/>
            <a:ext cx="8281035" cy="3042919"/>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655082" y="4895429"/>
            <a:ext cx="8281035" cy="160019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167939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083" y="1947333"/>
            <a:ext cx="408051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608" y="1947333"/>
            <a:ext cx="408051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188868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389468"/>
            <a:ext cx="8281035"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1334" y="1793241"/>
            <a:ext cx="4061757"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661334" y="2672080"/>
            <a:ext cx="4061757"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0608" y="1793241"/>
            <a:ext cx="4081761"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4860608" y="2672080"/>
            <a:ext cx="4081761"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99117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330707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361165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87680"/>
            <a:ext cx="3096637" cy="170688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4081760" y="1053255"/>
            <a:ext cx="4860608" cy="51985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1333" y="2194560"/>
            <a:ext cx="3096637"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22450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87680"/>
            <a:ext cx="3096637" cy="170688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81760" y="1053255"/>
            <a:ext cx="4860608" cy="51985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Click icon to add picture</a:t>
            </a:r>
            <a:endParaRPr lang="en-US" dirty="0"/>
          </a:p>
        </p:txBody>
      </p:sp>
      <p:sp>
        <p:nvSpPr>
          <p:cNvPr id="4" name="Text Placeholder 3"/>
          <p:cNvSpPr>
            <a:spLocks noGrp="1"/>
          </p:cNvSpPr>
          <p:nvPr>
            <p:ph type="body" sz="half" idx="2"/>
          </p:nvPr>
        </p:nvSpPr>
        <p:spPr>
          <a:xfrm>
            <a:off x="661333" y="2194560"/>
            <a:ext cx="3096637"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6BB8E-99D0-4A8B-BACB-ADBA29A64069}"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27918C-2493-495A-9EF9-A3702AC1811A}" type="slidenum">
              <a:rPr lang="en-US" smtClean="0"/>
              <a:t>‹#›</a:t>
            </a:fld>
            <a:endParaRPr lang="en-US" dirty="0"/>
          </a:p>
        </p:txBody>
      </p:sp>
    </p:spTree>
    <p:extLst>
      <p:ext uri="{BB962C8B-B14F-4D97-AF65-F5344CB8AC3E}">
        <p14:creationId xmlns:p14="http://schemas.microsoft.com/office/powerpoint/2010/main" val="156922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389468"/>
            <a:ext cx="8281035"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083" y="1947333"/>
            <a:ext cx="8281035"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0083" y="6780108"/>
            <a:ext cx="216027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F056BB8E-99D0-4A8B-BACB-ADBA29A64069}" type="datetimeFigureOut">
              <a:rPr lang="en-US" smtClean="0"/>
              <a:t>6/12/2019</a:t>
            </a:fld>
            <a:endParaRPr lang="en-US" dirty="0"/>
          </a:p>
        </p:txBody>
      </p:sp>
      <p:sp>
        <p:nvSpPr>
          <p:cNvPr id="5" name="Footer Placeholder 4"/>
          <p:cNvSpPr>
            <a:spLocks noGrp="1"/>
          </p:cNvSpPr>
          <p:nvPr>
            <p:ph type="ftr" sz="quarter" idx="3"/>
          </p:nvPr>
        </p:nvSpPr>
        <p:spPr>
          <a:xfrm>
            <a:off x="3180398" y="6780108"/>
            <a:ext cx="3240405"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6780108"/>
            <a:ext cx="216027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D927918C-2493-495A-9EF9-A3702AC1811A}" type="slidenum">
              <a:rPr lang="en-US" smtClean="0"/>
              <a:t>‹#›</a:t>
            </a:fld>
            <a:endParaRPr lang="en-US" dirty="0"/>
          </a:p>
        </p:txBody>
      </p:sp>
    </p:spTree>
    <p:extLst>
      <p:ext uri="{BB962C8B-B14F-4D97-AF65-F5344CB8AC3E}">
        <p14:creationId xmlns:p14="http://schemas.microsoft.com/office/powerpoint/2010/main" val="287804783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spayteachers.com/Product/Reading-Resources-4th-and-5th-Grade-Common-Core-Reading-Supplements-Bundle-13656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teacherspayteachers.com/Product/5th-Grade-Language-Resources-Bundle-1932228"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teacherspayteachers.com/Store/Kimberly-Geswein-Fonts" TargetMode="External"/><Relationship Id="rId7" Type="http://schemas.openxmlformats.org/officeDocument/2006/relationships/hyperlink" Target="https://www.teacherspayteachers.com/Store/Jennifer-Findley" TargetMode="External"/><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hyperlink" Target="https://www.teacherspayteachers.com/Store/Lisa-Michalek"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www.jenniferfindle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354738" y="1719797"/>
            <a:ext cx="8891723" cy="1015663"/>
          </a:xfrm>
          <a:prstGeom prst="rect">
            <a:avLst/>
          </a:prstGeom>
        </p:spPr>
        <p:txBody>
          <a:bodyPr wrap="square">
            <a:spAutoFit/>
          </a:bodyPr>
          <a:lstStyle/>
          <a:p>
            <a:r>
              <a:rPr lang="en-US" sz="3000" dirty="0" smtClean="0">
                <a:solidFill>
                  <a:schemeClr val="bg1"/>
                </a:solidFill>
                <a:latin typeface="Century Gothic" panose="020B0502020202020204" pitchFamily="34" charset="0"/>
              </a:rPr>
              <a:t>Click on the images below to see my top recommended resources for 5</a:t>
            </a:r>
            <a:r>
              <a:rPr lang="en-US" sz="3000" baseline="30000" dirty="0" smtClean="0">
                <a:solidFill>
                  <a:schemeClr val="bg1"/>
                </a:solidFill>
                <a:latin typeface="Century Gothic" panose="020B0502020202020204" pitchFamily="34" charset="0"/>
              </a:rPr>
              <a:t>th</a:t>
            </a:r>
            <a:r>
              <a:rPr lang="en-US" sz="3000" dirty="0" smtClean="0">
                <a:solidFill>
                  <a:schemeClr val="bg1"/>
                </a:solidFill>
                <a:latin typeface="Century Gothic" panose="020B0502020202020204" pitchFamily="34" charset="0"/>
              </a:rPr>
              <a:t> grade literacy.</a:t>
            </a:r>
            <a:endParaRPr lang="en-US" sz="3000" dirty="0">
              <a:solidFill>
                <a:schemeClr val="bg1"/>
              </a:solidFill>
              <a:latin typeface="Century Gothic" panose="020B0502020202020204" pitchFamily="34" charset="0"/>
            </a:endParaRPr>
          </a:p>
        </p:txBody>
      </p:sp>
      <p:sp>
        <p:nvSpPr>
          <p:cNvPr id="11" name="TextBox 10"/>
          <p:cNvSpPr txBox="1"/>
          <p:nvPr/>
        </p:nvSpPr>
        <p:spPr>
          <a:xfrm>
            <a:off x="76665" y="333202"/>
            <a:ext cx="9601199" cy="1415772"/>
          </a:xfrm>
          <a:prstGeom prst="rect">
            <a:avLst/>
          </a:prstGeom>
          <a:noFill/>
        </p:spPr>
        <p:txBody>
          <a:bodyPr wrap="square" rtlCol="0">
            <a:spAutoFit/>
          </a:bodyPr>
          <a:lstStyle/>
          <a:p>
            <a:pPr algn="ctr"/>
            <a:r>
              <a:rPr lang="en-US" sz="8600" dirty="0" smtClean="0">
                <a:solidFill>
                  <a:schemeClr val="bg1"/>
                </a:solidFill>
                <a:latin typeface="KG Sorry Not Sorry Chub" panose="02000506000000020004" pitchFamily="2" charset="0"/>
                <a:ea typeface="AGSkinnyPants" panose="02000603000000000000" pitchFamily="2" charset="0"/>
              </a:rPr>
              <a:t>Recommended resources</a:t>
            </a:r>
            <a:endParaRPr lang="en-US" sz="8600" dirty="0">
              <a:solidFill>
                <a:schemeClr val="bg1"/>
              </a:solidFill>
              <a:latin typeface="KG Sorry Not Sorry Chub" panose="02000506000000020004" pitchFamily="2" charset="0"/>
              <a:ea typeface="AGSkinnyPants" panose="02000603000000000000" pitchFamily="2" charset="0"/>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14" y="2987609"/>
            <a:ext cx="3997384" cy="3997384"/>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5690" y="2987609"/>
            <a:ext cx="3997384" cy="3997384"/>
          </a:xfrm>
          <a:prstGeom prst="rect">
            <a:avLst/>
          </a:prstGeom>
        </p:spPr>
      </p:pic>
    </p:spTree>
    <p:extLst>
      <p:ext uri="{BB962C8B-B14F-4D97-AF65-F5344CB8AC3E}">
        <p14:creationId xmlns:p14="http://schemas.microsoft.com/office/powerpoint/2010/main" val="3944001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RL.5.6</a:t>
            </a:r>
            <a:endParaRPr lang="en-US" sz="9600" dirty="0">
              <a:latin typeface="KG Sorry Not Sorry Chub" panose="02000506000000020004" pitchFamily="2" charset="0"/>
            </a:endParaRPr>
          </a:p>
        </p:txBody>
      </p:sp>
      <p:sp>
        <p:nvSpPr>
          <p:cNvPr id="9" name="Rectangle 8"/>
          <p:cNvSpPr/>
          <p:nvPr/>
        </p:nvSpPr>
        <p:spPr>
          <a:xfrm>
            <a:off x="6102496" y="6246026"/>
            <a:ext cx="3328658" cy="830997"/>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Describe how a narrator's or speaker's point of view influences how events are described.</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196771" y="1751646"/>
            <a:ext cx="9037612"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point of view of a text and describe how that point of view influences the text.</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64301"/>
            <a:ext cx="9524535" cy="2092881"/>
          </a:xfrm>
          <a:prstGeom prst="rect">
            <a:avLst/>
          </a:prstGeom>
          <a:noFill/>
        </p:spPr>
        <p:txBody>
          <a:bodyPr wrap="square" rtlCol="0">
            <a:spAutoFit/>
          </a:bodyPr>
          <a:lstStyle/>
          <a:p>
            <a:pPr algn="ctr"/>
            <a:r>
              <a:rPr lang="en-US" sz="13000" smtClean="0">
                <a:solidFill>
                  <a:schemeClr val="bg1"/>
                </a:solidFill>
                <a:latin typeface="KG Sorry Not Sorry Chub" panose="02000506000000020004" pitchFamily="2" charset="0"/>
                <a:ea typeface="AGSkinnyPants" panose="02000603000000000000" pitchFamily="2" charset="0"/>
              </a:rPr>
              <a:t>Point of view</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14077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RL.5.7</a:t>
            </a:r>
            <a:endParaRPr lang="en-US" sz="9600" dirty="0">
              <a:latin typeface="KG Sorry Not Sorry Chub" panose="02000506000000020004" pitchFamily="2" charset="0"/>
            </a:endParaRPr>
          </a:p>
        </p:txBody>
      </p:sp>
      <p:sp>
        <p:nvSpPr>
          <p:cNvPr id="9" name="Rectangle 8"/>
          <p:cNvSpPr/>
          <p:nvPr/>
        </p:nvSpPr>
        <p:spPr>
          <a:xfrm>
            <a:off x="6195878" y="6186023"/>
            <a:ext cx="3328658" cy="830997"/>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Analyze how visual and multimedia elements contribute to the meaning, tone, or beauty of a text.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19274" y="1597038"/>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analyze graphics, images or multimedia elements and determine the impact they have on a text.</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64301"/>
            <a:ext cx="9524535" cy="1938992"/>
          </a:xfrm>
          <a:prstGeom prst="rect">
            <a:avLst/>
          </a:prstGeom>
          <a:noFill/>
        </p:spPr>
        <p:txBody>
          <a:bodyPr wrap="square" rtlCol="0">
            <a:spAutoFit/>
          </a:bodyPr>
          <a:lstStyle/>
          <a:p>
            <a:pPr algn="ctr"/>
            <a:r>
              <a:rPr lang="en-US" sz="12000" smtClean="0">
                <a:solidFill>
                  <a:schemeClr val="bg1"/>
                </a:solidFill>
                <a:latin typeface="KG Sorry Not Sorry Chub" panose="02000506000000020004" pitchFamily="2" charset="0"/>
                <a:ea typeface="AGSkinnyPants" panose="02000603000000000000" pitchFamily="2" charset="0"/>
              </a:rPr>
              <a:t>Visual elements</a:t>
            </a:r>
            <a:endParaRPr lang="en-US" sz="12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417550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RL.5.9</a:t>
            </a:r>
            <a:endParaRPr lang="en-US" sz="9600" dirty="0">
              <a:latin typeface="KG Sorry Not Sorry Chub" panose="02000506000000020004" pitchFamily="2" charset="0"/>
            </a:endParaRPr>
          </a:p>
        </p:txBody>
      </p:sp>
      <p:sp>
        <p:nvSpPr>
          <p:cNvPr id="9" name="Rectangle 8"/>
          <p:cNvSpPr/>
          <p:nvPr/>
        </p:nvSpPr>
        <p:spPr>
          <a:xfrm>
            <a:off x="6164882" y="6108533"/>
            <a:ext cx="3328658" cy="1077218"/>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Compare and contrast stories in the same genre (e.g., mysteries and adventure stories) on their approaches to similar themes and topics.</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14513" y="1918662"/>
            <a:ext cx="8972173"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compare and contrast stories in the same genre that have similar themes and topics.</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239962"/>
            <a:ext cx="9524535" cy="1631216"/>
          </a:xfrm>
          <a:prstGeom prst="rect">
            <a:avLst/>
          </a:prstGeom>
          <a:noFill/>
        </p:spPr>
        <p:txBody>
          <a:bodyPr wrap="square" rtlCol="0">
            <a:spAutoFit/>
          </a:bodyPr>
          <a:lstStyle/>
          <a:p>
            <a:pPr algn="ctr"/>
            <a:r>
              <a:rPr lang="en-US" sz="10000" smtClean="0">
                <a:solidFill>
                  <a:schemeClr val="bg1"/>
                </a:solidFill>
                <a:latin typeface="KG Sorry Not Sorry Chub" panose="02000506000000020004" pitchFamily="2" charset="0"/>
                <a:ea typeface="AGSkinnyPants" panose="02000603000000000000" pitchFamily="2" charset="0"/>
              </a:rPr>
              <a:t>Compare &amp; Contrast</a:t>
            </a:r>
            <a:endParaRPr lang="en-US" sz="10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51671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RL.5.10</a:t>
            </a:r>
            <a:endParaRPr lang="en-US" sz="9600" dirty="0">
              <a:latin typeface="KG Sorry Not Sorry Chub" panose="02000506000000020004" pitchFamily="2" charset="0"/>
            </a:endParaRPr>
          </a:p>
        </p:txBody>
      </p:sp>
      <p:sp>
        <p:nvSpPr>
          <p:cNvPr id="9" name="Rectangle 8"/>
          <p:cNvSpPr/>
          <p:nvPr/>
        </p:nvSpPr>
        <p:spPr>
          <a:xfrm>
            <a:off x="6102496" y="5876695"/>
            <a:ext cx="3328658" cy="1323439"/>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By the end of the year, read and comprehend literature, including stories, dramas, and poetry, at the high end of the grades 4-5 text complexity band independently and proficiently.</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219918" y="1881083"/>
            <a:ext cx="9304617"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and comprehend 5</a:t>
            </a:r>
            <a:r>
              <a:rPr lang="en-US" sz="5500" baseline="30000" dirty="0" smtClean="0">
                <a:solidFill>
                  <a:schemeClr val="bg1"/>
                </a:solidFill>
                <a:latin typeface="Century Gothic" panose="020B0502020202020204" pitchFamily="34" charset="0"/>
              </a:rPr>
              <a:t>th</a:t>
            </a:r>
            <a:r>
              <a:rPr lang="en-US" sz="5500" dirty="0" smtClean="0">
                <a:solidFill>
                  <a:schemeClr val="bg1"/>
                </a:solidFill>
                <a:latin typeface="Century Gothic" panose="020B0502020202020204" pitchFamily="34" charset="0"/>
              </a:rPr>
              <a:t> grade level literature, including stories, drama, and poetry.</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239962"/>
            <a:ext cx="9524535" cy="1723549"/>
          </a:xfrm>
          <a:prstGeom prst="rect">
            <a:avLst/>
          </a:prstGeom>
          <a:noFill/>
        </p:spPr>
        <p:txBody>
          <a:bodyPr wrap="square" rtlCol="0">
            <a:spAutoFit/>
          </a:bodyPr>
          <a:lstStyle/>
          <a:p>
            <a:pPr algn="ctr"/>
            <a:r>
              <a:rPr lang="en-US" sz="10600" smtClean="0">
                <a:solidFill>
                  <a:schemeClr val="bg1"/>
                </a:solidFill>
                <a:latin typeface="KG Sorry Not Sorry Chub" panose="02000506000000020004" pitchFamily="2" charset="0"/>
                <a:ea typeface="AGSkinnyPants" panose="02000603000000000000" pitchFamily="2" charset="0"/>
              </a:rPr>
              <a:t>Reading literature</a:t>
            </a:r>
            <a:endParaRPr lang="en-US" sz="10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55140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76665" y="564696"/>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Reading:</a:t>
            </a:r>
            <a:endParaRPr lang="en-US" sz="16000" dirty="0">
              <a:solidFill>
                <a:schemeClr val="bg1"/>
              </a:solidFill>
              <a:latin typeface="AGStayInYourLane" panose="02000603000000000000" pitchFamily="2" charset="0"/>
              <a:ea typeface="AGStayInYourLane" panose="02000603000000000000" pitchFamily="2" charset="0"/>
            </a:endParaRPr>
          </a:p>
        </p:txBody>
      </p:sp>
      <p:sp>
        <p:nvSpPr>
          <p:cNvPr id="2" name="Rectangle 1"/>
          <p:cNvSpPr/>
          <p:nvPr/>
        </p:nvSpPr>
        <p:spPr>
          <a:xfrm>
            <a:off x="38332" y="3154481"/>
            <a:ext cx="9524535" cy="3503138"/>
          </a:xfrm>
          <a:prstGeom prst="rect">
            <a:avLst/>
          </a:prstGeom>
        </p:spPr>
        <p:txBody>
          <a:bodyPr wrap="square">
            <a:spAutoFit/>
          </a:bodyPr>
          <a:lstStyle/>
          <a:p>
            <a:pPr algn="ctr">
              <a:lnSpc>
                <a:spcPts val="13000"/>
              </a:lnSpc>
            </a:pPr>
            <a:r>
              <a:rPr lang="en-US" sz="13000" dirty="0" smtClean="0">
                <a:solidFill>
                  <a:schemeClr val="bg1"/>
                </a:solidFill>
                <a:latin typeface="KG Sorry Not Sorry Chub" panose="02000506000000020004" pitchFamily="2" charset="0"/>
                <a:ea typeface="AGSkinnyPants" panose="02000603000000000000" pitchFamily="2" charset="0"/>
              </a:rPr>
              <a:t>Informational Standards</a:t>
            </a:r>
            <a:endParaRPr lang="en-US" sz="13000" dirty="0"/>
          </a:p>
        </p:txBody>
      </p:sp>
    </p:spTree>
    <p:extLst>
      <p:ext uri="{BB962C8B-B14F-4D97-AF65-F5344CB8AC3E}">
        <p14:creationId xmlns:p14="http://schemas.microsoft.com/office/powerpoint/2010/main" val="306378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Ri.5.1</a:t>
            </a:r>
            <a:endParaRPr lang="en-US" sz="9600" dirty="0">
              <a:latin typeface="KG Sorry Not Sorry Chub" panose="02000506000000020004" pitchFamily="2" charset="0"/>
            </a:endParaRPr>
          </a:p>
        </p:txBody>
      </p:sp>
      <p:sp>
        <p:nvSpPr>
          <p:cNvPr id="9" name="Rectangle 8"/>
          <p:cNvSpPr/>
          <p:nvPr/>
        </p:nvSpPr>
        <p:spPr>
          <a:xfrm>
            <a:off x="6102496" y="5960731"/>
            <a:ext cx="3328658" cy="1200329"/>
          </a:xfrm>
          <a:prstGeom prst="rect">
            <a:avLst/>
          </a:prstGeom>
        </p:spPr>
        <p:txBody>
          <a:bodyPr wrap="square">
            <a:spAutoFit/>
          </a:bodyPr>
          <a:lstStyle/>
          <a:p>
            <a:pPr algn="ctr"/>
            <a:r>
              <a:rPr lang="en-US" sz="1800" dirty="0" smtClean="0">
                <a:solidFill>
                  <a:schemeClr val="bg1"/>
                </a:solidFill>
                <a:latin typeface="Champagne &amp; Limousines" panose="020B0502020202020204" pitchFamily="34" charset="0"/>
                <a:ea typeface="Champagne &amp; Limousines" panose="020B0502020202020204" pitchFamily="34" charset="0"/>
              </a:rPr>
              <a:t>Quote accurately from a text when explaining what the text says explicitly and when drawing inferences from the text.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673982"/>
            <a:ext cx="8496474" cy="4247317"/>
          </a:xfrm>
          <a:prstGeom prst="rect">
            <a:avLst/>
          </a:prstGeom>
        </p:spPr>
        <p:txBody>
          <a:bodyPr wrap="square">
            <a:spAutoFit/>
          </a:bodyPr>
          <a:lstStyle/>
          <a:p>
            <a:r>
              <a:rPr lang="en-US" sz="5400" dirty="0">
                <a:solidFill>
                  <a:schemeClr val="bg1"/>
                </a:solidFill>
                <a:latin typeface="Century Gothic" panose="020B0502020202020204" pitchFamily="34" charset="0"/>
              </a:rPr>
              <a:t>I can make inferences while </a:t>
            </a:r>
            <a:r>
              <a:rPr lang="en-US" sz="5400" dirty="0" smtClean="0">
                <a:solidFill>
                  <a:schemeClr val="bg1"/>
                </a:solidFill>
                <a:latin typeface="Century Gothic" panose="020B0502020202020204" pitchFamily="34" charset="0"/>
              </a:rPr>
              <a:t>reading nonfiction text </a:t>
            </a:r>
            <a:r>
              <a:rPr lang="en-US" sz="5400" dirty="0">
                <a:solidFill>
                  <a:schemeClr val="bg1"/>
                </a:solidFill>
                <a:latin typeface="Century Gothic" panose="020B0502020202020204" pitchFamily="34" charset="0"/>
              </a:rPr>
              <a:t>and use evidence from the text to support those inferences. </a:t>
            </a:r>
          </a:p>
        </p:txBody>
      </p:sp>
      <p:sp>
        <p:nvSpPr>
          <p:cNvPr id="8" name="TextBox 7"/>
          <p:cNvSpPr txBox="1"/>
          <p:nvPr/>
        </p:nvSpPr>
        <p:spPr>
          <a:xfrm>
            <a:off x="76665" y="333202"/>
            <a:ext cx="9601199" cy="1708160"/>
          </a:xfrm>
          <a:prstGeom prst="rect">
            <a:avLst/>
          </a:prstGeom>
          <a:noFill/>
        </p:spPr>
        <p:txBody>
          <a:bodyPr wrap="square" rtlCol="0">
            <a:spAutoFit/>
          </a:bodyPr>
          <a:lstStyle/>
          <a:p>
            <a:pPr algn="ctr"/>
            <a:r>
              <a:rPr lang="en-US" sz="10500" dirty="0" smtClean="0">
                <a:solidFill>
                  <a:schemeClr val="bg1"/>
                </a:solidFill>
                <a:latin typeface="KG Sorry Not Sorry Chub" panose="02000506000000020004" pitchFamily="2" charset="0"/>
                <a:ea typeface="AGSkinnyPants" panose="02000603000000000000" pitchFamily="2" charset="0"/>
              </a:rPr>
              <a:t>Making Inferences</a:t>
            </a:r>
            <a:endParaRPr lang="en-US" sz="105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0314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Ri.5.2</a:t>
            </a:r>
            <a:endParaRPr lang="en-US" sz="9600" dirty="0">
              <a:latin typeface="KG Sorry Not Sorry Chub" panose="02000506000000020004" pitchFamily="2" charset="0"/>
            </a:endParaRPr>
          </a:p>
        </p:txBody>
      </p:sp>
      <p:sp>
        <p:nvSpPr>
          <p:cNvPr id="9" name="Rectangle 8"/>
          <p:cNvSpPr/>
          <p:nvPr/>
        </p:nvSpPr>
        <p:spPr>
          <a:xfrm>
            <a:off x="6102496" y="5999805"/>
            <a:ext cx="3328658" cy="144655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Determine two or more main ideas of a text and explain how they are supported by key details; summarize the text.</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2350489"/>
            <a:ext cx="8496474" cy="286232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identify the main ideas of informational text.</a:t>
            </a:r>
            <a:endParaRPr lang="en-US" sz="6000" dirty="0">
              <a:solidFill>
                <a:schemeClr val="bg1"/>
              </a:solidFill>
              <a:latin typeface="Century Gothic" panose="020B0502020202020204" pitchFamily="34" charset="0"/>
            </a:endParaRPr>
          </a:p>
        </p:txBody>
      </p:sp>
      <p:sp>
        <p:nvSpPr>
          <p:cNvPr id="8" name="TextBox 7"/>
          <p:cNvSpPr txBox="1"/>
          <p:nvPr/>
        </p:nvSpPr>
        <p:spPr>
          <a:xfrm>
            <a:off x="76665" y="-131154"/>
            <a:ext cx="9601199" cy="2646878"/>
          </a:xfrm>
          <a:prstGeom prst="rect">
            <a:avLst/>
          </a:prstGeom>
          <a:noFill/>
        </p:spPr>
        <p:txBody>
          <a:bodyPr wrap="square" rtlCol="0">
            <a:spAutoFit/>
          </a:bodyPr>
          <a:lstStyle/>
          <a:p>
            <a:pPr algn="ctr"/>
            <a:r>
              <a:rPr lang="en-US" sz="16600" dirty="0" smtClean="0">
                <a:solidFill>
                  <a:schemeClr val="bg1"/>
                </a:solidFill>
                <a:latin typeface="KG Sorry Not Sorry Chub" panose="02000506000000020004" pitchFamily="2" charset="0"/>
                <a:ea typeface="AGSkinnyPants" panose="02000603000000000000" pitchFamily="2" charset="0"/>
              </a:rPr>
              <a:t>Main idea</a:t>
            </a:r>
            <a:endParaRPr lang="en-US" sz="16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422301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Ri.5.2</a:t>
            </a:r>
            <a:endParaRPr lang="en-US" sz="9600" dirty="0">
              <a:latin typeface="KG Sorry Not Sorry Chub" panose="02000506000000020004" pitchFamily="2" charset="0"/>
            </a:endParaRPr>
          </a:p>
        </p:txBody>
      </p:sp>
      <p:sp>
        <p:nvSpPr>
          <p:cNvPr id="10" name="Rectangle 9"/>
          <p:cNvSpPr/>
          <p:nvPr/>
        </p:nvSpPr>
        <p:spPr>
          <a:xfrm>
            <a:off x="446049" y="2364938"/>
            <a:ext cx="8496474" cy="2585323"/>
          </a:xfrm>
          <a:prstGeom prst="rect">
            <a:avLst/>
          </a:prstGeom>
        </p:spPr>
        <p:txBody>
          <a:bodyPr wrap="square">
            <a:spAutoFit/>
          </a:bodyPr>
          <a:lstStyle/>
          <a:p>
            <a:r>
              <a:rPr lang="en-US" sz="5400" dirty="0" smtClean="0">
                <a:solidFill>
                  <a:schemeClr val="bg1"/>
                </a:solidFill>
                <a:latin typeface="Century Gothic" panose="020B0502020202020204" pitchFamily="34" charset="0"/>
              </a:rPr>
              <a:t>I can write a detailed and thorough summary of an informational text.</a:t>
            </a:r>
            <a:endParaRPr lang="en-US" sz="5400" dirty="0">
              <a:solidFill>
                <a:schemeClr val="bg1"/>
              </a:solidFill>
              <a:latin typeface="Century Gothic" panose="020B0502020202020204" pitchFamily="34" charset="0"/>
            </a:endParaRPr>
          </a:p>
        </p:txBody>
      </p:sp>
      <p:sp>
        <p:nvSpPr>
          <p:cNvPr id="8" name="TextBox 7"/>
          <p:cNvSpPr txBox="1"/>
          <p:nvPr/>
        </p:nvSpPr>
        <p:spPr>
          <a:xfrm>
            <a:off x="76665" y="0"/>
            <a:ext cx="9601199" cy="2400657"/>
          </a:xfrm>
          <a:prstGeom prst="rect">
            <a:avLst/>
          </a:prstGeom>
          <a:noFill/>
        </p:spPr>
        <p:txBody>
          <a:bodyPr wrap="square" rtlCol="0">
            <a:spAutoFit/>
          </a:bodyPr>
          <a:lstStyle/>
          <a:p>
            <a:pPr algn="ctr"/>
            <a:r>
              <a:rPr lang="en-US" sz="15000" dirty="0" smtClean="0">
                <a:solidFill>
                  <a:schemeClr val="bg1"/>
                </a:solidFill>
                <a:latin typeface="KG Sorry Not Sorry Chub" panose="02000506000000020004" pitchFamily="2" charset="0"/>
                <a:ea typeface="AGSkinnyPants" panose="02000603000000000000" pitchFamily="2" charset="0"/>
              </a:rPr>
              <a:t>summarizing</a:t>
            </a:r>
            <a:endParaRPr lang="en-US" sz="150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6102496" y="5999805"/>
            <a:ext cx="3328658" cy="144655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Determine two or more main ideas of a text and explain how they are supported by key details; summarize the text.</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428560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Ri.5.3</a:t>
            </a:r>
            <a:endParaRPr lang="en-US" sz="9600" dirty="0">
              <a:latin typeface="KG Sorry Not Sorry Chub" panose="02000506000000020004" pitchFamily="2" charset="0"/>
            </a:endParaRPr>
          </a:p>
        </p:txBody>
      </p:sp>
      <p:sp>
        <p:nvSpPr>
          <p:cNvPr id="9" name="Rectangle 8"/>
          <p:cNvSpPr/>
          <p:nvPr/>
        </p:nvSpPr>
        <p:spPr>
          <a:xfrm>
            <a:off x="6102496" y="5812188"/>
            <a:ext cx="3328658" cy="1569660"/>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Explain the relationships or interactions between two or more individuals, events, ideas, or concepts in a historical, scientific, or technical text based on specific information in the text.</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237704" y="1419992"/>
            <a:ext cx="9193450" cy="4401205"/>
          </a:xfrm>
          <a:prstGeom prst="rect">
            <a:avLst/>
          </a:prstGeom>
        </p:spPr>
        <p:txBody>
          <a:bodyPr wrap="square">
            <a:spAutoFit/>
          </a:bodyPr>
          <a:lstStyle/>
          <a:p>
            <a:pPr marL="12700" marR="5080" indent="-1270">
              <a:lnSpc>
                <a:spcPct val="100000"/>
              </a:lnSpc>
            </a:pPr>
            <a:r>
              <a:rPr lang="en-US" sz="4000" dirty="0">
                <a:solidFill>
                  <a:schemeClr val="bg1"/>
                </a:solidFill>
                <a:latin typeface="Century Gothic" panose="020B0502020202020204" pitchFamily="34" charset="0"/>
                <a:cs typeface="Arial Narrow"/>
              </a:rPr>
              <a:t>I can determine how ideas, events, and people are similar and different in a </a:t>
            </a:r>
            <a:r>
              <a:rPr lang="en-US" sz="4000" dirty="0" smtClean="0">
                <a:solidFill>
                  <a:schemeClr val="bg1"/>
                </a:solidFill>
                <a:latin typeface="Century Gothic" panose="020B0502020202020204" pitchFamily="34" charset="0"/>
                <a:cs typeface="Arial Narrow"/>
              </a:rPr>
              <a:t>text.</a:t>
            </a:r>
          </a:p>
          <a:p>
            <a:pPr marL="12700" marR="5080" indent="-1270">
              <a:lnSpc>
                <a:spcPct val="100000"/>
              </a:lnSpc>
            </a:pPr>
            <a:endParaRPr lang="en-US" sz="4000" dirty="0">
              <a:solidFill>
                <a:schemeClr val="bg1"/>
              </a:solidFill>
              <a:latin typeface="Century Gothic" panose="020B0502020202020204" pitchFamily="34" charset="0"/>
              <a:cs typeface="Arial Narrow"/>
            </a:endParaRPr>
          </a:p>
          <a:p>
            <a:pPr marL="12700" marR="5080" indent="-1270">
              <a:lnSpc>
                <a:spcPct val="100000"/>
              </a:lnSpc>
            </a:pPr>
            <a:r>
              <a:rPr lang="en-US" sz="4000" dirty="0">
                <a:solidFill>
                  <a:schemeClr val="bg1"/>
                </a:solidFill>
                <a:latin typeface="Century Gothic" panose="020B0502020202020204" pitchFamily="34" charset="0"/>
                <a:cs typeface="Arial Narrow"/>
              </a:rPr>
              <a:t>I can determine how ideas, events, and people are </a:t>
            </a:r>
            <a:r>
              <a:rPr lang="en-US" sz="4000" dirty="0" smtClean="0">
                <a:solidFill>
                  <a:schemeClr val="bg1"/>
                </a:solidFill>
                <a:latin typeface="Century Gothic" panose="020B0502020202020204" pitchFamily="34" charset="0"/>
                <a:cs typeface="Arial Narrow"/>
              </a:rPr>
              <a:t>connected or related to one another.</a:t>
            </a:r>
            <a:endParaRPr lang="en-US" sz="4000" dirty="0">
              <a:solidFill>
                <a:schemeClr val="bg1"/>
              </a:solidFill>
              <a:latin typeface="Century Gothic" panose="020B0502020202020204" pitchFamily="34" charset="0"/>
              <a:cs typeface="Arial Narrow"/>
            </a:endParaRPr>
          </a:p>
        </p:txBody>
      </p:sp>
      <p:sp>
        <p:nvSpPr>
          <p:cNvPr id="8" name="TextBox 7"/>
          <p:cNvSpPr txBox="1"/>
          <p:nvPr/>
        </p:nvSpPr>
        <p:spPr>
          <a:xfrm>
            <a:off x="76665" y="333202"/>
            <a:ext cx="9601199" cy="1261884"/>
          </a:xfrm>
          <a:prstGeom prst="rect">
            <a:avLst/>
          </a:prstGeom>
          <a:noFill/>
        </p:spPr>
        <p:txBody>
          <a:bodyPr wrap="square" rtlCol="0">
            <a:spAutoFit/>
          </a:bodyPr>
          <a:lstStyle/>
          <a:p>
            <a:pPr algn="ctr"/>
            <a:r>
              <a:rPr lang="en-US" sz="7600" dirty="0" smtClean="0">
                <a:solidFill>
                  <a:schemeClr val="bg1"/>
                </a:solidFill>
                <a:latin typeface="KG Sorry Not Sorry Chub" panose="02000506000000020004" pitchFamily="2" charset="0"/>
                <a:ea typeface="AGSkinnyPants" panose="02000603000000000000" pitchFamily="2" charset="0"/>
              </a:rPr>
              <a:t>Determining Connections</a:t>
            </a:r>
            <a:endParaRPr lang="en-US" sz="7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39813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RI.5.4</a:t>
            </a:r>
            <a:endParaRPr lang="en-US" sz="9600" dirty="0">
              <a:latin typeface="KG Sorry Not Sorry Chub" panose="02000506000000020004" pitchFamily="2" charset="0"/>
            </a:endParaRPr>
          </a:p>
        </p:txBody>
      </p:sp>
      <p:sp>
        <p:nvSpPr>
          <p:cNvPr id="9" name="Rectangle 8"/>
          <p:cNvSpPr/>
          <p:nvPr/>
        </p:nvSpPr>
        <p:spPr>
          <a:xfrm>
            <a:off x="6102102" y="6016177"/>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Determine the meaning of general academic and domain-specific words and phrases in a text relevant to a </a:t>
            </a:r>
            <a:r>
              <a:rPr lang="en-US" sz="1600" i="1" dirty="0">
                <a:solidFill>
                  <a:schemeClr val="bg1"/>
                </a:solidFill>
                <a:latin typeface="Champagne &amp; Limousines" panose="020B0502020202020204" pitchFamily="34" charset="0"/>
                <a:ea typeface="Champagne &amp; Limousines" panose="020B0502020202020204" pitchFamily="34" charset="0"/>
              </a:rPr>
              <a:t>grade 5 topic or subject area</a:t>
            </a:r>
            <a:r>
              <a:rPr lang="en-US" sz="1600" dirty="0">
                <a:solidFill>
                  <a:schemeClr val="bg1"/>
                </a:solidFill>
                <a:latin typeface="Champagne &amp; Limousines" panose="020B0502020202020204" pitchFamily="34" charset="0"/>
                <a:ea typeface="Champagne &amp; Limousines" panose="020B0502020202020204" pitchFamily="34" charset="0"/>
              </a:rPr>
              <a:t>.</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212542" y="1495469"/>
            <a:ext cx="9176116"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meaning of nonfiction subject area and academic words and phrases used in a text.</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124371"/>
            <a:ext cx="9524535"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Words and phrases</a:t>
            </a:r>
            <a:endParaRPr lang="en-US" sz="10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7365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76665" y="564696"/>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Reading:</a:t>
            </a:r>
            <a:endParaRPr lang="en-US" sz="16000" dirty="0">
              <a:solidFill>
                <a:schemeClr val="bg1"/>
              </a:solidFill>
              <a:latin typeface="AGStayInYourLane" panose="02000603000000000000" pitchFamily="2" charset="0"/>
              <a:ea typeface="AGStayInYourLane" panose="02000603000000000000" pitchFamily="2" charset="0"/>
            </a:endParaRPr>
          </a:p>
        </p:txBody>
      </p:sp>
      <p:sp>
        <p:nvSpPr>
          <p:cNvPr id="2" name="Rectangle 1"/>
          <p:cNvSpPr/>
          <p:nvPr/>
        </p:nvSpPr>
        <p:spPr>
          <a:xfrm>
            <a:off x="38332" y="3410175"/>
            <a:ext cx="9524535" cy="3536033"/>
          </a:xfrm>
          <a:prstGeom prst="rect">
            <a:avLst/>
          </a:prstGeom>
        </p:spPr>
        <p:txBody>
          <a:bodyPr wrap="square">
            <a:spAutoFit/>
          </a:bodyPr>
          <a:lstStyle/>
          <a:p>
            <a:pPr algn="ctr">
              <a:lnSpc>
                <a:spcPts val="13000"/>
              </a:lnSpc>
            </a:pPr>
            <a:r>
              <a:rPr lang="en-US" sz="16000" dirty="0">
                <a:solidFill>
                  <a:schemeClr val="bg1"/>
                </a:solidFill>
                <a:latin typeface="KG Sorry Not Sorry Chub" panose="02000506000000020004" pitchFamily="2" charset="0"/>
                <a:ea typeface="AGSkinnyPants" panose="02000603000000000000" pitchFamily="2" charset="0"/>
              </a:rPr>
              <a:t>Literature Standards</a:t>
            </a:r>
            <a:endParaRPr lang="en-US" sz="16000" dirty="0"/>
          </a:p>
        </p:txBody>
      </p:sp>
    </p:spTree>
    <p:extLst>
      <p:ext uri="{BB962C8B-B14F-4D97-AF65-F5344CB8AC3E}">
        <p14:creationId xmlns:p14="http://schemas.microsoft.com/office/powerpoint/2010/main" val="185869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Ri.5.5</a:t>
            </a:r>
            <a:endParaRPr lang="en-US" sz="9600" dirty="0">
              <a:latin typeface="KG Sorry Not Sorry Chub" panose="02000506000000020004" pitchFamily="2" charset="0"/>
            </a:endParaRPr>
          </a:p>
        </p:txBody>
      </p:sp>
      <p:sp>
        <p:nvSpPr>
          <p:cNvPr id="9" name="Rectangle 8"/>
          <p:cNvSpPr/>
          <p:nvPr/>
        </p:nvSpPr>
        <p:spPr>
          <a:xfrm>
            <a:off x="6102496" y="5801607"/>
            <a:ext cx="3328658" cy="1569660"/>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Compare and contrast the overall structure (e.g., chronology, comparison, cause/effect, problem/solution) of events, ideas, concepts, or information in two or more texts.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243068" y="1937155"/>
            <a:ext cx="8734179" cy="3939540"/>
          </a:xfrm>
          <a:prstGeom prst="rect">
            <a:avLst/>
          </a:prstGeom>
        </p:spPr>
        <p:txBody>
          <a:bodyPr wrap="square">
            <a:spAutoFit/>
          </a:bodyPr>
          <a:lstStyle/>
          <a:p>
            <a:pPr marL="12700" marR="5080" indent="1905">
              <a:lnSpc>
                <a:spcPct val="100000"/>
              </a:lnSpc>
              <a:spcBef>
                <a:spcPts val="1920"/>
              </a:spcBef>
            </a:pPr>
            <a:r>
              <a:rPr lang="en-US" sz="5000" dirty="0" smtClean="0">
                <a:solidFill>
                  <a:schemeClr val="bg1"/>
                </a:solidFill>
                <a:latin typeface="Century Gothic" panose="020B0502020202020204" pitchFamily="34" charset="0"/>
                <a:cs typeface="Arial Narrow"/>
              </a:rPr>
              <a:t>I can identify the text structure of a text. I can also compare </a:t>
            </a:r>
            <a:r>
              <a:rPr lang="en-US" sz="5000" dirty="0">
                <a:solidFill>
                  <a:schemeClr val="bg1"/>
                </a:solidFill>
                <a:latin typeface="Century Gothic" panose="020B0502020202020204" pitchFamily="34" charset="0"/>
                <a:cs typeface="Arial Narrow"/>
              </a:rPr>
              <a:t>and contrast text structures in different </a:t>
            </a:r>
            <a:r>
              <a:rPr lang="en-US" sz="5000" dirty="0" smtClean="0">
                <a:solidFill>
                  <a:schemeClr val="bg1"/>
                </a:solidFill>
                <a:latin typeface="Century Gothic" panose="020B0502020202020204" pitchFamily="34" charset="0"/>
                <a:cs typeface="Arial Narrow"/>
              </a:rPr>
              <a:t>texts or </a:t>
            </a:r>
            <a:r>
              <a:rPr lang="en-US" sz="5000" dirty="0">
                <a:solidFill>
                  <a:schemeClr val="bg1"/>
                </a:solidFill>
                <a:latin typeface="Century Gothic" panose="020B0502020202020204" pitchFamily="34" charset="0"/>
                <a:cs typeface="Arial Narrow"/>
              </a:rPr>
              <a:t>within one </a:t>
            </a:r>
            <a:r>
              <a:rPr lang="en-US" sz="5000" dirty="0" smtClean="0">
                <a:solidFill>
                  <a:schemeClr val="bg1"/>
                </a:solidFill>
                <a:latin typeface="Century Gothic" panose="020B0502020202020204" pitchFamily="34" charset="0"/>
                <a:cs typeface="Arial Narrow"/>
              </a:rPr>
              <a:t>text.</a:t>
            </a:r>
            <a:endParaRPr lang="en-US" sz="5000" dirty="0">
              <a:solidFill>
                <a:schemeClr val="bg1"/>
              </a:solidFill>
              <a:latin typeface="Century Gothic" panose="020B0502020202020204" pitchFamily="34" charset="0"/>
              <a:cs typeface="Arial Narrow"/>
            </a:endParaRPr>
          </a:p>
        </p:txBody>
      </p:sp>
      <p:sp>
        <p:nvSpPr>
          <p:cNvPr id="8" name="TextBox 7"/>
          <p:cNvSpPr txBox="1"/>
          <p:nvPr/>
        </p:nvSpPr>
        <p:spPr>
          <a:xfrm>
            <a:off x="76665" y="0"/>
            <a:ext cx="9601199" cy="2185214"/>
          </a:xfrm>
          <a:prstGeom prst="rect">
            <a:avLst/>
          </a:prstGeom>
          <a:noFill/>
        </p:spPr>
        <p:txBody>
          <a:bodyPr wrap="square" rtlCol="0">
            <a:spAutoFit/>
          </a:bodyPr>
          <a:lstStyle/>
          <a:p>
            <a:pPr algn="ctr"/>
            <a:r>
              <a:rPr lang="en-US" sz="13600" dirty="0" smtClean="0">
                <a:solidFill>
                  <a:schemeClr val="bg1"/>
                </a:solidFill>
                <a:latin typeface="KG Sorry Not Sorry Chub" panose="02000506000000020004" pitchFamily="2" charset="0"/>
                <a:ea typeface="AGSkinnyPants" panose="02000603000000000000" pitchFamily="2" charset="0"/>
              </a:rPr>
              <a:t>Text Structure</a:t>
            </a:r>
            <a:endParaRPr lang="en-US" sz="13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46593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Ri.5.6</a:t>
            </a:r>
            <a:endParaRPr lang="en-US" sz="9600" dirty="0">
              <a:latin typeface="KG Sorry Not Sorry Chub" panose="02000506000000020004" pitchFamily="2" charset="0"/>
            </a:endParaRPr>
          </a:p>
        </p:txBody>
      </p:sp>
      <p:sp>
        <p:nvSpPr>
          <p:cNvPr id="9" name="Rectangle 8"/>
          <p:cNvSpPr/>
          <p:nvPr/>
        </p:nvSpPr>
        <p:spPr>
          <a:xfrm>
            <a:off x="6102496" y="6060454"/>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Analyze multiple accounts of the same event or topic, noting important similarities and differences in the point of view they represent.</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53239" y="1713940"/>
            <a:ext cx="8894721" cy="4029308"/>
          </a:xfrm>
          <a:prstGeom prst="rect">
            <a:avLst/>
          </a:prstGeom>
        </p:spPr>
        <p:txBody>
          <a:bodyPr wrap="square">
            <a:spAutoFit/>
          </a:bodyPr>
          <a:lstStyle/>
          <a:p>
            <a:pPr marL="12700" marR="5080" indent="1905">
              <a:lnSpc>
                <a:spcPct val="100000"/>
              </a:lnSpc>
              <a:spcBef>
                <a:spcPts val="1920"/>
              </a:spcBef>
            </a:pPr>
            <a:r>
              <a:rPr lang="en-US" sz="4800" dirty="0" smtClean="0">
                <a:solidFill>
                  <a:schemeClr val="bg1"/>
                </a:solidFill>
                <a:latin typeface="Century Gothic" panose="020B0502020202020204" pitchFamily="34" charset="0"/>
                <a:cs typeface="Arial Narrow"/>
              </a:rPr>
              <a:t>I can identify and summarize different accounts of the same topic or event.</a:t>
            </a:r>
          </a:p>
          <a:p>
            <a:pPr marL="12700" marR="5080" indent="1905">
              <a:lnSpc>
                <a:spcPct val="100000"/>
              </a:lnSpc>
              <a:spcBef>
                <a:spcPts val="1920"/>
              </a:spcBef>
            </a:pPr>
            <a:r>
              <a:rPr lang="en-US" sz="4800" dirty="0" smtClean="0">
                <a:solidFill>
                  <a:schemeClr val="bg1"/>
                </a:solidFill>
                <a:latin typeface="Century Gothic" panose="020B0502020202020204" pitchFamily="34" charset="0"/>
                <a:cs typeface="Arial Narrow"/>
              </a:rPr>
              <a:t>I can also compare and contrast those accounts.</a:t>
            </a:r>
            <a:endParaRPr lang="en-US" sz="4800" dirty="0">
              <a:solidFill>
                <a:schemeClr val="bg1"/>
              </a:solidFill>
              <a:latin typeface="Century Gothic" panose="020B0502020202020204" pitchFamily="34" charset="0"/>
              <a:cs typeface="Arial Narrow"/>
            </a:endParaRPr>
          </a:p>
        </p:txBody>
      </p:sp>
      <p:sp>
        <p:nvSpPr>
          <p:cNvPr id="8" name="TextBox 7"/>
          <p:cNvSpPr txBox="1"/>
          <p:nvPr/>
        </p:nvSpPr>
        <p:spPr>
          <a:xfrm>
            <a:off x="1" y="150240"/>
            <a:ext cx="9601199" cy="1754326"/>
          </a:xfrm>
          <a:prstGeom prst="rect">
            <a:avLst/>
          </a:prstGeom>
          <a:noFill/>
        </p:spPr>
        <p:txBody>
          <a:bodyPr wrap="square" rtlCol="0">
            <a:spAutoFit/>
          </a:bodyPr>
          <a:lstStyle/>
          <a:p>
            <a:pPr algn="ctr"/>
            <a:r>
              <a:rPr lang="en-US" sz="10800" dirty="0" smtClean="0">
                <a:solidFill>
                  <a:schemeClr val="bg1"/>
                </a:solidFill>
                <a:latin typeface="KG Sorry Not Sorry Chub" panose="02000506000000020004" pitchFamily="2" charset="0"/>
                <a:ea typeface="AGSkinnyPants" panose="02000603000000000000" pitchFamily="2" charset="0"/>
              </a:rPr>
              <a:t>Multiple Accounts</a:t>
            </a:r>
            <a:endParaRPr lang="en-US" sz="108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04454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Ri.5.7</a:t>
            </a:r>
            <a:endParaRPr lang="en-US" sz="9600" dirty="0">
              <a:latin typeface="KG Sorry Not Sorry Chub" panose="02000506000000020004" pitchFamily="2" charset="0"/>
            </a:endParaRPr>
          </a:p>
        </p:txBody>
      </p:sp>
      <p:sp>
        <p:nvSpPr>
          <p:cNvPr id="9" name="Rectangle 8"/>
          <p:cNvSpPr/>
          <p:nvPr/>
        </p:nvSpPr>
        <p:spPr>
          <a:xfrm>
            <a:off x="6079346" y="6025729"/>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Draw on information from multiple print or digital sources, demonstrating the ability to locate an answer to a question quickly or to solve a problem efficiently.</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18662"/>
            <a:ext cx="8496474" cy="3477875"/>
          </a:xfrm>
          <a:prstGeom prst="rect">
            <a:avLst/>
          </a:prstGeom>
        </p:spPr>
        <p:txBody>
          <a:bodyPr wrap="square">
            <a:spAutoFit/>
          </a:bodyPr>
          <a:lstStyle/>
          <a:p>
            <a:pPr marL="12700" marR="5080" indent="1905">
              <a:lnSpc>
                <a:spcPct val="100000"/>
              </a:lnSpc>
              <a:spcBef>
                <a:spcPts val="1920"/>
              </a:spcBef>
            </a:pPr>
            <a:r>
              <a:rPr lang="en-US" sz="5500" dirty="0" smtClean="0">
                <a:solidFill>
                  <a:schemeClr val="bg1"/>
                </a:solidFill>
                <a:latin typeface="Century Gothic" panose="020B0502020202020204" pitchFamily="34" charset="0"/>
                <a:cs typeface="Arial Narrow"/>
              </a:rPr>
              <a:t>I can use print and digital sources to answer questions and solve problems.</a:t>
            </a:r>
            <a:endParaRPr lang="en-US" sz="5500" dirty="0">
              <a:solidFill>
                <a:schemeClr val="bg1"/>
              </a:solidFill>
              <a:latin typeface="Century Gothic" panose="020B0502020202020204" pitchFamily="34" charset="0"/>
              <a:cs typeface="Arial Narrow"/>
            </a:endParaRPr>
          </a:p>
        </p:txBody>
      </p:sp>
      <p:sp>
        <p:nvSpPr>
          <p:cNvPr id="8" name="TextBox 7"/>
          <p:cNvSpPr txBox="1"/>
          <p:nvPr/>
        </p:nvSpPr>
        <p:spPr>
          <a:xfrm>
            <a:off x="1" y="343358"/>
            <a:ext cx="9601199" cy="1446550"/>
          </a:xfrm>
          <a:prstGeom prst="rect">
            <a:avLst/>
          </a:prstGeom>
          <a:noFill/>
        </p:spPr>
        <p:txBody>
          <a:bodyPr wrap="square" rtlCol="0">
            <a:spAutoFit/>
          </a:bodyPr>
          <a:lstStyle/>
          <a:p>
            <a:pPr algn="ctr"/>
            <a:r>
              <a:rPr lang="en-US" sz="8800" dirty="0" smtClean="0">
                <a:solidFill>
                  <a:schemeClr val="bg1"/>
                </a:solidFill>
                <a:latin typeface="KG Sorry Not Sorry Chub" panose="02000506000000020004" pitchFamily="2" charset="0"/>
                <a:ea typeface="AGSkinnyPants" panose="02000603000000000000" pitchFamily="2" charset="0"/>
              </a:rPr>
              <a:t>Print &amp; Digital sources</a:t>
            </a:r>
            <a:endParaRPr lang="en-US" sz="88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32099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Ri.5.8</a:t>
            </a:r>
            <a:endParaRPr lang="en-US" sz="9600" dirty="0">
              <a:latin typeface="KG Sorry Not Sorry Chub" panose="02000506000000020004" pitchFamily="2" charset="0"/>
            </a:endParaRPr>
          </a:p>
        </p:txBody>
      </p:sp>
      <p:sp>
        <p:nvSpPr>
          <p:cNvPr id="9" name="Rectangle 8"/>
          <p:cNvSpPr/>
          <p:nvPr/>
        </p:nvSpPr>
        <p:spPr>
          <a:xfrm>
            <a:off x="6102496" y="6048879"/>
            <a:ext cx="3328658" cy="1323439"/>
          </a:xfrm>
          <a:prstGeom prst="rect">
            <a:avLst/>
          </a:prstGeom>
        </p:spPr>
        <p:txBody>
          <a:bodyPr wrap="square">
            <a:spAutoFit/>
          </a:bodyPr>
          <a:lstStyle/>
          <a:p>
            <a:pPr algn="ctr"/>
            <a:r>
              <a:rPr lang="en-US" sz="1600" dirty="0" smtClean="0">
                <a:solidFill>
                  <a:schemeClr val="bg1"/>
                </a:solidFill>
                <a:latin typeface="Champagne &amp; Limousines" panose="020B0502020202020204" pitchFamily="34" charset="0"/>
                <a:ea typeface="Champagne &amp; Limousines" panose="020B0502020202020204" pitchFamily="34" charset="0"/>
              </a:rPr>
              <a:t>Explain how an author uses reasons and evidence to support particular points in a text, identifying which reasons and evidence support which point(s).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59027" y="1779237"/>
            <a:ext cx="8883146" cy="4708981"/>
          </a:xfrm>
          <a:prstGeom prst="rect">
            <a:avLst/>
          </a:prstGeom>
        </p:spPr>
        <p:txBody>
          <a:bodyPr wrap="square">
            <a:spAutoFit/>
          </a:bodyPr>
          <a:lstStyle/>
          <a:p>
            <a:pPr marL="12700" marR="5080">
              <a:lnSpc>
                <a:spcPct val="100000"/>
              </a:lnSpc>
            </a:pPr>
            <a:r>
              <a:rPr lang="en-US" sz="5000" dirty="0">
                <a:solidFill>
                  <a:schemeClr val="bg1"/>
                </a:solidFill>
                <a:latin typeface="Century Gothic" panose="020B0502020202020204" pitchFamily="34" charset="0"/>
                <a:cs typeface="Arial Narrow"/>
              </a:rPr>
              <a:t>I can determine </a:t>
            </a:r>
            <a:r>
              <a:rPr lang="en-US" sz="5000" dirty="0" smtClean="0">
                <a:solidFill>
                  <a:schemeClr val="bg1"/>
                </a:solidFill>
                <a:latin typeface="Century Gothic" panose="020B0502020202020204" pitchFamily="34" charset="0"/>
                <a:cs typeface="Arial Narrow"/>
              </a:rPr>
              <a:t>an author’s main points. I </a:t>
            </a:r>
            <a:r>
              <a:rPr lang="en-US" sz="5000" dirty="0">
                <a:solidFill>
                  <a:schemeClr val="bg1"/>
                </a:solidFill>
                <a:latin typeface="Century Gothic" panose="020B0502020202020204" pitchFamily="34" charset="0"/>
                <a:cs typeface="Arial Narrow"/>
              </a:rPr>
              <a:t>can </a:t>
            </a:r>
            <a:r>
              <a:rPr lang="en-US" sz="5000" dirty="0" smtClean="0">
                <a:solidFill>
                  <a:schemeClr val="bg1"/>
                </a:solidFill>
                <a:latin typeface="Century Gothic" panose="020B0502020202020204" pitchFamily="34" charset="0"/>
                <a:cs typeface="Arial Narrow"/>
              </a:rPr>
              <a:t>also find reasons and evidence </a:t>
            </a:r>
            <a:r>
              <a:rPr lang="en-US" sz="5000" dirty="0">
                <a:solidFill>
                  <a:schemeClr val="bg1"/>
                </a:solidFill>
                <a:latin typeface="Century Gothic" panose="020B0502020202020204" pitchFamily="34" charset="0"/>
                <a:cs typeface="Arial Narrow"/>
              </a:rPr>
              <a:t>from the text to support </a:t>
            </a:r>
            <a:r>
              <a:rPr lang="en-US" sz="5000" dirty="0" smtClean="0">
                <a:solidFill>
                  <a:schemeClr val="bg1"/>
                </a:solidFill>
                <a:latin typeface="Century Gothic" panose="020B0502020202020204" pitchFamily="34" charset="0"/>
                <a:cs typeface="Arial Narrow"/>
              </a:rPr>
              <a:t>the author’s main points.</a:t>
            </a:r>
            <a:endParaRPr lang="en-US" sz="5000" dirty="0">
              <a:solidFill>
                <a:schemeClr val="bg1"/>
              </a:solidFill>
              <a:latin typeface="Century Gothic" panose="020B0502020202020204" pitchFamily="34" charset="0"/>
              <a:cs typeface="Arial Narrow"/>
            </a:endParaRPr>
          </a:p>
          <a:p>
            <a:pPr marL="12700" marR="5080">
              <a:lnSpc>
                <a:spcPct val="100000"/>
              </a:lnSpc>
            </a:pPr>
            <a:endParaRPr lang="en-US" sz="5000" dirty="0">
              <a:solidFill>
                <a:schemeClr val="bg1"/>
              </a:solidFill>
              <a:latin typeface="Century Gothic" panose="020B0502020202020204" pitchFamily="34" charset="0"/>
              <a:cs typeface="Arial Narrow"/>
            </a:endParaRPr>
          </a:p>
        </p:txBody>
      </p:sp>
      <p:sp>
        <p:nvSpPr>
          <p:cNvPr id="8" name="TextBox 7"/>
          <p:cNvSpPr txBox="1"/>
          <p:nvPr/>
        </p:nvSpPr>
        <p:spPr>
          <a:xfrm>
            <a:off x="1" y="150240"/>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Author’s point</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407992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Ri.5.9</a:t>
            </a:r>
            <a:endParaRPr lang="en-US" sz="9600" dirty="0">
              <a:latin typeface="KG Sorry Not Sorry Chub" panose="02000506000000020004" pitchFamily="2" charset="0"/>
            </a:endParaRPr>
          </a:p>
        </p:txBody>
      </p:sp>
      <p:sp>
        <p:nvSpPr>
          <p:cNvPr id="9" name="Rectangle 8"/>
          <p:cNvSpPr/>
          <p:nvPr/>
        </p:nvSpPr>
        <p:spPr>
          <a:xfrm>
            <a:off x="6102496" y="6060454"/>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Integrate information from several texts on the same topic in order to write or speak about the subject knowledgeably.</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59027" y="1269951"/>
            <a:ext cx="8883146" cy="5478423"/>
          </a:xfrm>
          <a:prstGeom prst="rect">
            <a:avLst/>
          </a:prstGeom>
        </p:spPr>
        <p:txBody>
          <a:bodyPr wrap="square">
            <a:spAutoFit/>
          </a:bodyPr>
          <a:lstStyle/>
          <a:p>
            <a:pPr marL="12700" marR="5080">
              <a:lnSpc>
                <a:spcPct val="100000"/>
              </a:lnSpc>
            </a:pPr>
            <a:r>
              <a:rPr lang="en-US" sz="5000" dirty="0">
                <a:solidFill>
                  <a:schemeClr val="bg1"/>
                </a:solidFill>
                <a:latin typeface="Century Gothic" panose="020B0502020202020204" pitchFamily="34" charset="0"/>
                <a:cs typeface="Arial Narrow"/>
              </a:rPr>
              <a:t>I can </a:t>
            </a:r>
            <a:r>
              <a:rPr lang="en-US" sz="5000" dirty="0" smtClean="0">
                <a:solidFill>
                  <a:schemeClr val="bg1"/>
                </a:solidFill>
                <a:latin typeface="Century Gothic" panose="020B0502020202020204" pitchFamily="34" charset="0"/>
                <a:cs typeface="Arial Narrow"/>
              </a:rPr>
              <a:t>read multiple texts on the same topic or similar topics and integrate important information from the texts to answer questions or write responses.</a:t>
            </a:r>
            <a:endParaRPr lang="en-US" sz="5000" dirty="0">
              <a:solidFill>
                <a:schemeClr val="bg1"/>
              </a:solidFill>
              <a:latin typeface="Century Gothic" panose="020B0502020202020204" pitchFamily="34" charset="0"/>
              <a:cs typeface="Arial Narrow"/>
            </a:endParaRPr>
          </a:p>
          <a:p>
            <a:pPr marL="12700" marR="5080">
              <a:lnSpc>
                <a:spcPct val="100000"/>
              </a:lnSpc>
            </a:pPr>
            <a:endParaRPr lang="en-US" sz="5000" dirty="0">
              <a:solidFill>
                <a:schemeClr val="bg1"/>
              </a:solidFill>
              <a:latin typeface="Century Gothic" panose="020B0502020202020204" pitchFamily="34" charset="0"/>
              <a:cs typeface="Arial Narrow"/>
            </a:endParaRPr>
          </a:p>
        </p:txBody>
      </p:sp>
      <p:sp>
        <p:nvSpPr>
          <p:cNvPr id="8" name="TextBox 7"/>
          <p:cNvSpPr txBox="1"/>
          <p:nvPr/>
        </p:nvSpPr>
        <p:spPr>
          <a:xfrm>
            <a:off x="1" y="150240"/>
            <a:ext cx="9601199" cy="1261884"/>
          </a:xfrm>
          <a:prstGeom prst="rect">
            <a:avLst/>
          </a:prstGeom>
          <a:noFill/>
        </p:spPr>
        <p:txBody>
          <a:bodyPr wrap="square" rtlCol="0">
            <a:spAutoFit/>
          </a:bodyPr>
          <a:lstStyle/>
          <a:p>
            <a:pPr algn="ctr"/>
            <a:r>
              <a:rPr lang="en-US" sz="7600" dirty="0" smtClean="0">
                <a:solidFill>
                  <a:schemeClr val="bg1"/>
                </a:solidFill>
                <a:latin typeface="KG Sorry Not Sorry Chub" panose="02000506000000020004" pitchFamily="2" charset="0"/>
                <a:ea typeface="AGSkinnyPants" panose="02000603000000000000" pitchFamily="2" charset="0"/>
              </a:rPr>
              <a:t>Integrating information</a:t>
            </a:r>
            <a:endParaRPr lang="en-US" sz="7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889425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RI.5.10</a:t>
            </a:r>
            <a:endParaRPr lang="en-US" sz="9600" dirty="0">
              <a:latin typeface="KG Sorry Not Sorry Chub" panose="02000506000000020004" pitchFamily="2" charset="0"/>
            </a:endParaRPr>
          </a:p>
        </p:txBody>
      </p:sp>
      <p:sp>
        <p:nvSpPr>
          <p:cNvPr id="9" name="Rectangle 8"/>
          <p:cNvSpPr/>
          <p:nvPr/>
        </p:nvSpPr>
        <p:spPr>
          <a:xfrm>
            <a:off x="6009114" y="5861876"/>
            <a:ext cx="3504916" cy="1477328"/>
          </a:xfrm>
          <a:prstGeom prst="rect">
            <a:avLst/>
          </a:prstGeom>
        </p:spPr>
        <p:txBody>
          <a:bodyPr wrap="square">
            <a:spAutoFit/>
          </a:bodyPr>
          <a:lstStyle/>
          <a:p>
            <a:pPr algn="ctr"/>
            <a:r>
              <a:rPr lang="en-US" sz="1500" dirty="0">
                <a:solidFill>
                  <a:schemeClr val="bg1"/>
                </a:solidFill>
                <a:latin typeface="Champagne &amp; Limousines" panose="020B0502020202020204" pitchFamily="34" charset="0"/>
                <a:ea typeface="Champagne &amp; Limousines" panose="020B0502020202020204" pitchFamily="34" charset="0"/>
              </a:rPr>
              <a:t>By the end of the year, read and comprehend informational texts, including history/social studies, science, and technical texts, at the high end of the grades 4-5 text complexity band independently and proficiently.</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20869" y="1450372"/>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and comprehend 5</a:t>
            </a:r>
            <a:r>
              <a:rPr lang="en-US" sz="5500" baseline="30000" dirty="0" smtClean="0">
                <a:solidFill>
                  <a:schemeClr val="bg1"/>
                </a:solidFill>
                <a:latin typeface="Century Gothic" panose="020B0502020202020204" pitchFamily="34" charset="0"/>
              </a:rPr>
              <a:t>th</a:t>
            </a:r>
            <a:r>
              <a:rPr lang="en-US" sz="5500" dirty="0" smtClean="0">
                <a:solidFill>
                  <a:schemeClr val="bg1"/>
                </a:solidFill>
                <a:latin typeface="Century Gothic" panose="020B0502020202020204" pitchFamily="34" charset="0"/>
              </a:rPr>
              <a:t> grade level informational text on a variety of topics and events.</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239962"/>
            <a:ext cx="9524535" cy="1415772"/>
          </a:xfrm>
          <a:prstGeom prst="rect">
            <a:avLst/>
          </a:prstGeom>
          <a:noFill/>
        </p:spPr>
        <p:txBody>
          <a:bodyPr wrap="square" rtlCol="0">
            <a:spAutoFit/>
          </a:bodyPr>
          <a:lstStyle/>
          <a:p>
            <a:pPr algn="ctr"/>
            <a:r>
              <a:rPr lang="en-US" sz="8600" dirty="0" smtClean="0">
                <a:solidFill>
                  <a:schemeClr val="bg1"/>
                </a:solidFill>
                <a:latin typeface="KG Sorry Not Sorry Chub" panose="02000506000000020004" pitchFamily="2" charset="0"/>
                <a:ea typeface="AGSkinnyPants" panose="02000603000000000000" pitchFamily="2" charset="0"/>
              </a:rPr>
              <a:t>Reading Informational</a:t>
            </a:r>
            <a:endParaRPr lang="en-US" sz="8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07969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76665" y="564696"/>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Reading:</a:t>
            </a:r>
            <a:endParaRPr lang="en-US" sz="16000" dirty="0">
              <a:solidFill>
                <a:schemeClr val="bg1"/>
              </a:solidFill>
              <a:latin typeface="AGStayInYourLane" panose="02000603000000000000" pitchFamily="2" charset="0"/>
              <a:ea typeface="AGStayInYourLane" panose="02000603000000000000" pitchFamily="2" charset="0"/>
            </a:endParaRPr>
          </a:p>
        </p:txBody>
      </p:sp>
      <p:sp>
        <p:nvSpPr>
          <p:cNvPr id="2" name="Rectangle 1"/>
          <p:cNvSpPr/>
          <p:nvPr/>
        </p:nvSpPr>
        <p:spPr>
          <a:xfrm>
            <a:off x="38332" y="3154481"/>
            <a:ext cx="9524535" cy="3437351"/>
          </a:xfrm>
          <a:prstGeom prst="rect">
            <a:avLst/>
          </a:prstGeom>
        </p:spPr>
        <p:txBody>
          <a:bodyPr wrap="square">
            <a:spAutoFit/>
          </a:bodyPr>
          <a:lstStyle/>
          <a:p>
            <a:pPr algn="ctr">
              <a:lnSpc>
                <a:spcPts val="13000"/>
              </a:lnSpc>
            </a:pPr>
            <a:r>
              <a:rPr lang="en-US" sz="13000" dirty="0" smtClean="0">
                <a:solidFill>
                  <a:schemeClr val="bg1"/>
                </a:solidFill>
                <a:latin typeface="KG Sorry Not Sorry Chub" panose="02000506000000020004" pitchFamily="2" charset="0"/>
                <a:ea typeface="AGSkinnyPants" panose="02000603000000000000" pitchFamily="2" charset="0"/>
              </a:rPr>
              <a:t>Foundational skills</a:t>
            </a:r>
            <a:endParaRPr lang="en-US" sz="13000" dirty="0"/>
          </a:p>
        </p:txBody>
      </p:sp>
    </p:spTree>
    <p:extLst>
      <p:ext uri="{BB962C8B-B14F-4D97-AF65-F5344CB8AC3E}">
        <p14:creationId xmlns:p14="http://schemas.microsoft.com/office/powerpoint/2010/main" val="3825867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RF.5.3</a:t>
            </a:r>
            <a:endParaRPr lang="en-US" sz="9600" dirty="0">
              <a:latin typeface="KG Sorry Not Sorry Chub" panose="02000506000000020004" pitchFamily="2" charset="0"/>
            </a:endParaRPr>
          </a:p>
        </p:txBody>
      </p:sp>
      <p:sp>
        <p:nvSpPr>
          <p:cNvPr id="9" name="Rectangle 8"/>
          <p:cNvSpPr/>
          <p:nvPr/>
        </p:nvSpPr>
        <p:spPr>
          <a:xfrm>
            <a:off x="6009114" y="6253721"/>
            <a:ext cx="3504916" cy="81560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Know and apply grade-level phonics and word analysis skills in decoding words.</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216319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phonics and word analysis skills to decode unfamiliar words.</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117340"/>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63492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RF.5.3.A</a:t>
            </a:r>
            <a:endParaRPr lang="en-US" sz="9600" dirty="0">
              <a:latin typeface="KG Sorry Not Sorry Chub" panose="02000506000000020004" pitchFamily="2" charset="0"/>
            </a:endParaRPr>
          </a:p>
        </p:txBody>
      </p:sp>
      <p:sp>
        <p:nvSpPr>
          <p:cNvPr id="9" name="Rectangle 8"/>
          <p:cNvSpPr/>
          <p:nvPr/>
        </p:nvSpPr>
        <p:spPr>
          <a:xfrm>
            <a:off x="5984062" y="5886928"/>
            <a:ext cx="3504916" cy="1523494"/>
          </a:xfrm>
          <a:prstGeom prst="rect">
            <a:avLst/>
          </a:prstGeom>
        </p:spPr>
        <p:txBody>
          <a:bodyPr wrap="square">
            <a:spAutoFit/>
          </a:bodyPr>
          <a:lstStyle/>
          <a:p>
            <a:pPr algn="ctr"/>
            <a:r>
              <a:rPr lang="en-US" sz="1550" dirty="0">
                <a:solidFill>
                  <a:schemeClr val="bg1"/>
                </a:solidFill>
                <a:latin typeface="Champagne &amp; Limousines" panose="020B0502020202020204" pitchFamily="34" charset="0"/>
                <a:ea typeface="Champagne &amp; Limousines" panose="020B0502020202020204" pitchFamily="34" charset="0"/>
              </a:rPr>
              <a:t>Use combined knowledge of all letter-sound correspondences, syllabication patterns, and morphology (e.g., roots and affixes) to read accurately unfamiliar multisyllabic words in context and out of context.</a:t>
            </a:r>
          </a:p>
          <a:p>
            <a:pPr algn="ctr"/>
            <a:endParaRPr lang="en-US" sz="155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letter-sound knowledge, syllables, and roots and affixes to read unfamiliar words.</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117340"/>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3668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RF.5.4</a:t>
            </a:r>
            <a:endParaRPr lang="en-US" sz="9600" dirty="0">
              <a:latin typeface="KG Sorry Not Sorry Chub" panose="02000506000000020004" pitchFamily="2" charset="0"/>
            </a:endParaRPr>
          </a:p>
        </p:txBody>
      </p:sp>
      <p:sp>
        <p:nvSpPr>
          <p:cNvPr id="9" name="Rectangle 8"/>
          <p:cNvSpPr/>
          <p:nvPr/>
        </p:nvSpPr>
        <p:spPr>
          <a:xfrm>
            <a:off x="5984062" y="6237656"/>
            <a:ext cx="3504916"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Read with sufficient accuracy and fluency to support comprehension.</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with accuracy and fluency to support my comprehension.</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117340"/>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76152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RL.5.1</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Quote accurately from a text when explaining what the text says explicitly and when drawing inferences from the text.</a:t>
            </a:r>
          </a:p>
        </p:txBody>
      </p:sp>
      <p:sp>
        <p:nvSpPr>
          <p:cNvPr id="10" name="Rectangle 9"/>
          <p:cNvSpPr/>
          <p:nvPr/>
        </p:nvSpPr>
        <p:spPr>
          <a:xfrm>
            <a:off x="354738" y="1971946"/>
            <a:ext cx="8891723"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make inferences while reading and use evidence from the text to support those inferences. </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333202"/>
            <a:ext cx="9601199" cy="1708160"/>
          </a:xfrm>
          <a:prstGeom prst="rect">
            <a:avLst/>
          </a:prstGeom>
          <a:noFill/>
        </p:spPr>
        <p:txBody>
          <a:bodyPr wrap="square" rtlCol="0">
            <a:spAutoFit/>
          </a:bodyPr>
          <a:lstStyle/>
          <a:p>
            <a:pPr algn="ctr"/>
            <a:r>
              <a:rPr lang="en-US" sz="10500" dirty="0" smtClean="0">
                <a:solidFill>
                  <a:schemeClr val="bg1"/>
                </a:solidFill>
                <a:latin typeface="KG Sorry Not Sorry Chub" panose="02000506000000020004" pitchFamily="2" charset="0"/>
                <a:ea typeface="AGSkinnyPants" panose="02000603000000000000" pitchFamily="2" charset="0"/>
              </a:rPr>
              <a:t>Making Inferences</a:t>
            </a:r>
            <a:endParaRPr lang="en-US" sz="105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RF.5.4.A</a:t>
            </a:r>
            <a:endParaRPr lang="en-US" sz="9600" dirty="0">
              <a:latin typeface="KG Sorry Not Sorry Chub" panose="02000506000000020004" pitchFamily="2" charset="0"/>
            </a:endParaRPr>
          </a:p>
        </p:txBody>
      </p:sp>
      <p:sp>
        <p:nvSpPr>
          <p:cNvPr id="9" name="Rectangle 8"/>
          <p:cNvSpPr/>
          <p:nvPr/>
        </p:nvSpPr>
        <p:spPr>
          <a:xfrm>
            <a:off x="6009114" y="6371345"/>
            <a:ext cx="3504916" cy="955005"/>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Read grade-level text with purpose and understanding.</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grade-level text with a purpose and understanding.</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117340"/>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477410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RF.5.4.B</a:t>
            </a:r>
            <a:endParaRPr lang="en-US" sz="9600" dirty="0">
              <a:latin typeface="KG Sorry Not Sorry Chub" panose="02000506000000020004" pitchFamily="2" charset="0"/>
            </a:endParaRPr>
          </a:p>
        </p:txBody>
      </p:sp>
      <p:sp>
        <p:nvSpPr>
          <p:cNvPr id="9" name="Rectangle 8"/>
          <p:cNvSpPr/>
          <p:nvPr/>
        </p:nvSpPr>
        <p:spPr>
          <a:xfrm>
            <a:off x="6009114" y="5969027"/>
            <a:ext cx="3504916"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Read grade-level prose and poetry orally with accuracy, appropriate rate, and expression on successive readings.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grade-level text aloud with accuracy, appropriate rate, and expression.</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117340"/>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676181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RF.5.4.C</a:t>
            </a:r>
            <a:endParaRPr lang="en-US" sz="9600" dirty="0">
              <a:latin typeface="KG Sorry Not Sorry Chub" panose="02000506000000020004" pitchFamily="2" charset="0"/>
            </a:endParaRPr>
          </a:p>
        </p:txBody>
      </p:sp>
      <p:sp>
        <p:nvSpPr>
          <p:cNvPr id="9" name="Rectangle 8"/>
          <p:cNvSpPr/>
          <p:nvPr/>
        </p:nvSpPr>
        <p:spPr>
          <a:xfrm>
            <a:off x="6009114" y="6106813"/>
            <a:ext cx="3504916"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context to confirm or self-correct word recognition and understanding, rereading as necessary.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context to confirm and self-correct while I am reading, rereading as needed.</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117340"/>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519739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1" y="2150427"/>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Writing</a:t>
            </a:r>
            <a:endParaRPr lang="en-US" sz="16000" dirty="0">
              <a:solidFill>
                <a:schemeClr val="bg1"/>
              </a:solidFill>
              <a:latin typeface="AGStayInYourLane" panose="02000603000000000000" pitchFamily="2" charset="0"/>
              <a:ea typeface="AGStayInYourLane" panose="02000603000000000000" pitchFamily="2" charset="0"/>
            </a:endParaRPr>
          </a:p>
        </p:txBody>
      </p:sp>
    </p:spTree>
    <p:extLst>
      <p:ext uri="{BB962C8B-B14F-4D97-AF65-F5344CB8AC3E}">
        <p14:creationId xmlns:p14="http://schemas.microsoft.com/office/powerpoint/2010/main" val="3654776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a:t>
            </a:r>
            <a:endParaRPr lang="en-US" sz="9600" dirty="0">
              <a:latin typeface="KG Sorry Not Sorry Chub" panose="02000506000000020004" pitchFamily="2" charset="0"/>
            </a:endParaRPr>
          </a:p>
        </p:txBody>
      </p:sp>
      <p:sp>
        <p:nvSpPr>
          <p:cNvPr id="9" name="Rectangle 8"/>
          <p:cNvSpPr/>
          <p:nvPr/>
        </p:nvSpPr>
        <p:spPr>
          <a:xfrm>
            <a:off x="6102496" y="6060454"/>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Write opinion pieces on topics or texts, supporting a point of view with reasons and information.</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write well-developed opinion pieces on topics and texts.</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3260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W.5.1.A</a:t>
            </a:r>
            <a:endParaRPr lang="en-US" sz="9600" dirty="0">
              <a:latin typeface="KG Sorry Not Sorry Chub" panose="02000506000000020004" pitchFamily="2" charset="0"/>
            </a:endParaRPr>
          </a:p>
        </p:txBody>
      </p:sp>
      <p:sp>
        <p:nvSpPr>
          <p:cNvPr id="9" name="Rectangle 8"/>
          <p:cNvSpPr/>
          <p:nvPr/>
        </p:nvSpPr>
        <p:spPr>
          <a:xfrm>
            <a:off x="6009114" y="5816692"/>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Introduce a topic or text clearly, state an opinion, and create an organizational structure in which ideas are logically grouped to support the writer's purpose.</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write an introduction that clearly states my opinion.</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7086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W.5.1.A</a:t>
            </a:r>
            <a:endParaRPr lang="en-US" sz="9600" dirty="0">
              <a:latin typeface="KG Sorry Not Sorry Chub" panose="02000506000000020004" pitchFamily="2" charset="0"/>
            </a:endParaRPr>
          </a:p>
        </p:txBody>
      </p:sp>
      <p:sp>
        <p:nvSpPr>
          <p:cNvPr id="9" name="Rectangle 8"/>
          <p:cNvSpPr/>
          <p:nvPr/>
        </p:nvSpPr>
        <p:spPr>
          <a:xfrm>
            <a:off x="6009114" y="5816692"/>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Introduce a topic or text clearly, state an opinion, and create an organizational structure in which ideas are logically grouped to support the writer's purpose.</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organize my ideas in a logical way to support my opinion and purpose.</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3271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W.5.1.B</a:t>
            </a:r>
            <a:endParaRPr lang="en-US" sz="9600" dirty="0">
              <a:latin typeface="KG Sorry Not Sorry Chub" panose="02000506000000020004" pitchFamily="2" charset="0"/>
            </a:endParaRPr>
          </a:p>
        </p:txBody>
      </p:sp>
      <p:sp>
        <p:nvSpPr>
          <p:cNvPr id="9" name="Rectangle 8"/>
          <p:cNvSpPr/>
          <p:nvPr/>
        </p:nvSpPr>
        <p:spPr>
          <a:xfrm>
            <a:off x="6009114" y="6036813"/>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logically ordered reasons that are supported by facts and details.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include reasons to support my opinion and order my reasons in a logical way.</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93500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W.5.1.B</a:t>
            </a:r>
            <a:endParaRPr lang="en-US" sz="9600" dirty="0">
              <a:latin typeface="KG Sorry Not Sorry Chub" panose="02000506000000020004" pitchFamily="2" charset="0"/>
            </a:endParaRPr>
          </a:p>
        </p:txBody>
      </p:sp>
      <p:sp>
        <p:nvSpPr>
          <p:cNvPr id="9" name="Rectangle 8"/>
          <p:cNvSpPr/>
          <p:nvPr/>
        </p:nvSpPr>
        <p:spPr>
          <a:xfrm>
            <a:off x="6009114" y="6036813"/>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logically ordered reasons that are supported by facts and details.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2226438"/>
            <a:ext cx="8496474" cy="286232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support my reasons with relevant facts and details.</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91025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W.5.1.C</a:t>
            </a:r>
            <a:endParaRPr lang="en-US" sz="9600" dirty="0">
              <a:latin typeface="KG Sorry Not Sorry Chub" panose="02000506000000020004" pitchFamily="2" charset="0"/>
            </a:endParaRPr>
          </a:p>
        </p:txBody>
      </p:sp>
      <p:sp>
        <p:nvSpPr>
          <p:cNvPr id="9" name="Rectangle 8"/>
          <p:cNvSpPr/>
          <p:nvPr/>
        </p:nvSpPr>
        <p:spPr>
          <a:xfrm>
            <a:off x="6009114" y="6036813"/>
            <a:ext cx="3328658" cy="1323439"/>
          </a:xfrm>
          <a:prstGeom prst="rect">
            <a:avLst/>
          </a:prstGeom>
        </p:spPr>
        <p:txBody>
          <a:bodyPr wrap="square">
            <a:spAutoFit/>
          </a:bodyPr>
          <a:lstStyle/>
          <a:p>
            <a:pPr algn="ctr"/>
            <a:r>
              <a:rPr lang="en-US" sz="2000" dirty="0" smtClean="0">
                <a:solidFill>
                  <a:schemeClr val="bg1"/>
                </a:solidFill>
                <a:latin typeface="Champagne &amp; Limousines" panose="020B0502020202020204" pitchFamily="34" charset="0"/>
                <a:ea typeface="Champagne &amp; Limousines" panose="020B0502020202020204" pitchFamily="34" charset="0"/>
              </a:rPr>
              <a:t>Link opinion and reasons using words, phrases, and clauses (e.g., </a:t>
            </a:r>
            <a:r>
              <a:rPr lang="en-US" sz="2000" i="1" dirty="0" smtClean="0">
                <a:solidFill>
                  <a:schemeClr val="bg1"/>
                </a:solidFill>
                <a:latin typeface="Champagne &amp; Limousines" panose="020B0502020202020204" pitchFamily="34" charset="0"/>
                <a:ea typeface="Champagne &amp; Limousines" panose="020B0502020202020204" pitchFamily="34" charset="0"/>
              </a:rPr>
              <a:t>consequently</a:t>
            </a:r>
            <a:r>
              <a:rPr lang="en-US" sz="2000" dirty="0" smtClean="0">
                <a:solidFill>
                  <a:schemeClr val="bg1"/>
                </a:solidFill>
                <a:latin typeface="Champagne &amp; Limousines" panose="020B0502020202020204" pitchFamily="34" charset="0"/>
                <a:ea typeface="Champagne &amp; Limousines" panose="020B0502020202020204" pitchFamily="34" charset="0"/>
              </a:rPr>
              <a:t>, </a:t>
            </a:r>
            <a:r>
              <a:rPr lang="en-US" sz="2000" i="1" dirty="0" smtClean="0">
                <a:solidFill>
                  <a:schemeClr val="bg1"/>
                </a:solidFill>
                <a:latin typeface="Champagne &amp; Limousines" panose="020B0502020202020204" pitchFamily="34" charset="0"/>
                <a:ea typeface="Champagne &amp; Limousines" panose="020B0502020202020204" pitchFamily="34" charset="0"/>
              </a:rPr>
              <a:t>specifically</a:t>
            </a:r>
            <a:r>
              <a:rPr lang="en-US" sz="2000" dirty="0" smtClean="0">
                <a:solidFill>
                  <a:schemeClr val="bg1"/>
                </a:solidFill>
                <a:latin typeface="Champagne &amp; Limousines" panose="020B0502020202020204" pitchFamily="34" charset="0"/>
                <a:ea typeface="Champagne &amp; Limousines" panose="020B0502020202020204" pitchFamily="34" charset="0"/>
              </a:rPr>
              <a:t>).</a:t>
            </a:r>
          </a:p>
          <a:p>
            <a:pPr algn="ct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764773"/>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use transition words, phrases, and clauses to link opinions and reasons.</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6313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RL.5.2</a:t>
            </a:r>
            <a:endParaRPr lang="en-US" sz="9600" dirty="0">
              <a:latin typeface="KG Sorry Not Sorry Chub" panose="02000506000000020004" pitchFamily="2" charset="0"/>
            </a:endParaRPr>
          </a:p>
        </p:txBody>
      </p:sp>
      <p:sp>
        <p:nvSpPr>
          <p:cNvPr id="9" name="Rectangle 8"/>
          <p:cNvSpPr/>
          <p:nvPr/>
        </p:nvSpPr>
        <p:spPr>
          <a:xfrm>
            <a:off x="6102102" y="5892193"/>
            <a:ext cx="3328658" cy="1246495"/>
          </a:xfrm>
          <a:prstGeom prst="rect">
            <a:avLst/>
          </a:prstGeom>
        </p:spPr>
        <p:txBody>
          <a:bodyPr wrap="square">
            <a:spAutoFit/>
          </a:bodyPr>
          <a:lstStyle/>
          <a:p>
            <a:pPr algn="ctr"/>
            <a:r>
              <a:rPr lang="en-US" sz="1500" dirty="0" smtClean="0">
                <a:solidFill>
                  <a:schemeClr val="bg1"/>
                </a:solidFill>
                <a:latin typeface="Champagne &amp; Limousines" panose="020B0502020202020204" pitchFamily="34" charset="0"/>
                <a:ea typeface="Champagne &amp; Limousines" panose="020B0502020202020204" pitchFamily="34" charset="0"/>
              </a:rPr>
              <a:t>Determine a theme of a story, drama, or poem from details in the text, including how characters in a story or drama respond to challenges or how the speaker in a poem reflects upon a topic; summarize the text.</a:t>
            </a: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1103"/>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theme of a text and use evidence from the text to support that theme.</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333202"/>
            <a:ext cx="9524535" cy="1708160"/>
          </a:xfrm>
          <a:prstGeom prst="rect">
            <a:avLst/>
          </a:prstGeom>
          <a:noFill/>
        </p:spPr>
        <p:txBody>
          <a:bodyPr wrap="square" rtlCol="0">
            <a:spAutoFit/>
          </a:bodyPr>
          <a:lstStyle/>
          <a:p>
            <a:pPr algn="ctr"/>
            <a:r>
              <a:rPr lang="en-US" sz="10500" dirty="0" smtClean="0">
                <a:solidFill>
                  <a:schemeClr val="bg1"/>
                </a:solidFill>
                <a:latin typeface="KG Sorry Not Sorry Chub" panose="02000506000000020004" pitchFamily="2" charset="0"/>
                <a:ea typeface="AGSkinnyPants" panose="02000603000000000000" pitchFamily="2" charset="0"/>
              </a:rPr>
              <a:t>Determining Theme</a:t>
            </a:r>
            <a:endParaRPr lang="en-US" sz="105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338768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W.5.1.D</a:t>
            </a:r>
            <a:endParaRPr lang="en-US" sz="9600" dirty="0">
              <a:latin typeface="KG Sorry Not Sorry Chub" panose="02000506000000020004" pitchFamily="2" charset="0"/>
            </a:endParaRPr>
          </a:p>
        </p:txBody>
      </p:sp>
      <p:sp>
        <p:nvSpPr>
          <p:cNvPr id="9" name="Rectangle 8"/>
          <p:cNvSpPr/>
          <p:nvPr/>
        </p:nvSpPr>
        <p:spPr>
          <a:xfrm>
            <a:off x="6009114" y="6036813"/>
            <a:ext cx="3328658" cy="1323439"/>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Provide a concluding statement or section related to the opinion presented.</a:t>
            </a:r>
          </a:p>
          <a:p>
            <a:pPr algn="ct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Persuasive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764773"/>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 concluding statement or section that supports and is related to my opinion.</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7130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a:t>
            </a:r>
            <a:endParaRPr lang="en-US" sz="9600" dirty="0">
              <a:latin typeface="KG Sorry Not Sorry Chub" panose="02000506000000020004" pitchFamily="2" charset="0"/>
            </a:endParaRPr>
          </a:p>
        </p:txBody>
      </p:sp>
      <p:sp>
        <p:nvSpPr>
          <p:cNvPr id="9" name="Rectangle 8"/>
          <p:cNvSpPr/>
          <p:nvPr/>
        </p:nvSpPr>
        <p:spPr>
          <a:xfrm>
            <a:off x="6102496" y="6060454"/>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Write informative/explanatory texts to examine a topic and convey ideas and information clearly.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552363" y="1436566"/>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clear and well-developed informative/explanatory texts on a variety of topics.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9358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W.5.2.A</a:t>
            </a:r>
            <a:endParaRPr lang="en-US" sz="9600" dirty="0">
              <a:latin typeface="KG Sorry Not Sorry Chub" panose="02000506000000020004" pitchFamily="2" charset="0"/>
            </a:endParaRPr>
          </a:p>
        </p:txBody>
      </p:sp>
      <p:sp>
        <p:nvSpPr>
          <p:cNvPr id="9" name="Rectangle 8"/>
          <p:cNvSpPr/>
          <p:nvPr/>
        </p:nvSpPr>
        <p:spPr>
          <a:xfrm>
            <a:off x="6102496" y="5623383"/>
            <a:ext cx="3328658" cy="1815882"/>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Introduce a topic clearly, provide a general observation and focus, and group related information logically; include </a:t>
            </a:r>
            <a:r>
              <a:rPr lang="en-US" sz="1600" dirty="0" smtClean="0">
                <a:solidFill>
                  <a:schemeClr val="bg1"/>
                </a:solidFill>
                <a:latin typeface="Champagne &amp; Limousines" panose="020B0502020202020204" pitchFamily="34" charset="0"/>
                <a:ea typeface="Champagne &amp; Limousines" panose="020B0502020202020204" pitchFamily="34" charset="0"/>
              </a:rPr>
              <a:t>formatting, illustrations</a:t>
            </a:r>
            <a:r>
              <a:rPr lang="en-US" sz="1600" dirty="0">
                <a:solidFill>
                  <a:schemeClr val="bg1"/>
                </a:solidFill>
                <a:latin typeface="Champagne &amp; Limousines" panose="020B0502020202020204" pitchFamily="34" charset="0"/>
                <a:ea typeface="Champagne &amp; Limousines" panose="020B0502020202020204" pitchFamily="34" charset="0"/>
              </a:rPr>
              <a:t>, and multimedia when useful to aiding comprehension.</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84856"/>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an introduction that clearly introduces my topic and focus.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65969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W.5.2.A</a:t>
            </a:r>
            <a:endParaRPr lang="en-US" sz="9600" dirty="0">
              <a:latin typeface="KG Sorry Not Sorry Chub" panose="02000506000000020004" pitchFamily="2" charset="0"/>
            </a:endParaRPr>
          </a:p>
        </p:txBody>
      </p:sp>
      <p:sp>
        <p:nvSpPr>
          <p:cNvPr id="9" name="Rectangle 8"/>
          <p:cNvSpPr/>
          <p:nvPr/>
        </p:nvSpPr>
        <p:spPr>
          <a:xfrm>
            <a:off x="6102496" y="5623383"/>
            <a:ext cx="3328658" cy="1815882"/>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Introduce a topic clearly, provide a general observation and focus, and group related information logically; include </a:t>
            </a:r>
            <a:r>
              <a:rPr lang="en-US" sz="1600" dirty="0" smtClean="0">
                <a:solidFill>
                  <a:schemeClr val="bg1"/>
                </a:solidFill>
                <a:latin typeface="Champagne &amp; Limousines" panose="020B0502020202020204" pitchFamily="34" charset="0"/>
                <a:ea typeface="Champagne &amp; Limousines" panose="020B0502020202020204" pitchFamily="34" charset="0"/>
              </a:rPr>
              <a:t>formatting, illustrations</a:t>
            </a:r>
            <a:r>
              <a:rPr lang="en-US" sz="1600" dirty="0">
                <a:solidFill>
                  <a:schemeClr val="bg1"/>
                </a:solidFill>
                <a:latin typeface="Champagne &amp; Limousines" panose="020B0502020202020204" pitchFamily="34" charset="0"/>
                <a:ea typeface="Champagne &amp; Limousines" panose="020B0502020202020204" pitchFamily="34" charset="0"/>
              </a:rPr>
              <a:t>, and multimedia when useful to aiding comprehension.</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84856"/>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text features and illustrations to support my text.</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93554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W.5.2.B</a:t>
            </a:r>
            <a:endParaRPr lang="en-US" sz="9600" dirty="0">
              <a:latin typeface="KG Sorry Not Sorry Chub" panose="02000506000000020004" pitchFamily="2" charset="0"/>
            </a:endParaRPr>
          </a:p>
        </p:txBody>
      </p:sp>
      <p:sp>
        <p:nvSpPr>
          <p:cNvPr id="9" name="Rectangle 8"/>
          <p:cNvSpPr/>
          <p:nvPr/>
        </p:nvSpPr>
        <p:spPr>
          <a:xfrm>
            <a:off x="6085778" y="5830812"/>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Develop the topic with facts, definitions, concrete details, quotations, or other information and examples related to the topic.</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include facts, definitions, concrete details, and examples to support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53494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W.5.2.C</a:t>
            </a:r>
            <a:endParaRPr lang="en-US" sz="9600" dirty="0">
              <a:latin typeface="KG Sorry Not Sorry Chub" panose="02000506000000020004" pitchFamily="2" charset="0"/>
            </a:endParaRPr>
          </a:p>
        </p:txBody>
      </p:sp>
      <p:sp>
        <p:nvSpPr>
          <p:cNvPr id="9" name="Rectangle 8"/>
          <p:cNvSpPr/>
          <p:nvPr/>
        </p:nvSpPr>
        <p:spPr>
          <a:xfrm>
            <a:off x="6085778" y="5830812"/>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Link ideas within and across categories of information using words, phrases, and clauses (e.g., </a:t>
            </a:r>
            <a:r>
              <a:rPr lang="en-US" sz="1800" i="1" dirty="0">
                <a:solidFill>
                  <a:schemeClr val="bg1"/>
                </a:solidFill>
                <a:latin typeface="Champagne &amp; Limousines" panose="020B0502020202020204" pitchFamily="34" charset="0"/>
                <a:ea typeface="Champagne &amp; Limousines" panose="020B0502020202020204" pitchFamily="34" charset="0"/>
              </a:rPr>
              <a:t>in</a:t>
            </a:r>
            <a:r>
              <a:rPr lang="en-US" sz="1800" dirty="0">
                <a:solidFill>
                  <a:schemeClr val="bg1"/>
                </a:solidFill>
                <a:latin typeface="Champagne &amp; Limousines" panose="020B0502020202020204" pitchFamily="34" charset="0"/>
                <a:ea typeface="Champagne &amp; Limousines" panose="020B0502020202020204" pitchFamily="34" charset="0"/>
              </a:rPr>
              <a:t> </a:t>
            </a:r>
            <a:r>
              <a:rPr lang="en-US" sz="1800" i="1" dirty="0">
                <a:solidFill>
                  <a:schemeClr val="bg1"/>
                </a:solidFill>
                <a:latin typeface="Champagne &amp; Limousines" panose="020B0502020202020204" pitchFamily="34" charset="0"/>
                <a:ea typeface="Champagne &amp; Limousines" panose="020B0502020202020204" pitchFamily="34" charset="0"/>
              </a:rPr>
              <a:t>contrast</a:t>
            </a:r>
            <a:r>
              <a:rPr lang="en-US" sz="1800" dirty="0">
                <a:solidFill>
                  <a:schemeClr val="bg1"/>
                </a:solidFill>
                <a:latin typeface="Champagne &amp; Limousines" panose="020B0502020202020204" pitchFamily="34" charset="0"/>
                <a:ea typeface="Champagne &amp; Limousines" panose="020B0502020202020204" pitchFamily="34" charset="0"/>
              </a:rPr>
              <a:t>, </a:t>
            </a:r>
            <a:r>
              <a:rPr lang="en-US" sz="1800" i="1" dirty="0">
                <a:solidFill>
                  <a:schemeClr val="bg1"/>
                </a:solidFill>
                <a:latin typeface="Champagne &amp; Limousines" panose="020B0502020202020204" pitchFamily="34" charset="0"/>
                <a:ea typeface="Champagne &amp; Limousines" panose="020B0502020202020204" pitchFamily="34" charset="0"/>
              </a:rPr>
              <a:t>especially</a:t>
            </a:r>
            <a:r>
              <a:rPr lang="en-US" sz="1800" dirty="0">
                <a:solidFill>
                  <a:schemeClr val="bg1"/>
                </a:solidFill>
                <a:latin typeface="Champagne &amp; Limousines" panose="020B0502020202020204" pitchFamily="34" charset="0"/>
                <a:ea typeface="Champagne &amp; Limousines" panose="020B0502020202020204" pitchFamily="34" charset="0"/>
              </a:rPr>
              <a:t>).</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transition words, phrases, and clauses to link my main ideas.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38439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W.5.2.D</a:t>
            </a:r>
            <a:endParaRPr lang="en-US" sz="9600" dirty="0">
              <a:latin typeface="KG Sorry Not Sorry Chub" panose="02000506000000020004" pitchFamily="2" charset="0"/>
            </a:endParaRPr>
          </a:p>
        </p:txBody>
      </p:sp>
      <p:sp>
        <p:nvSpPr>
          <p:cNvPr id="9" name="Rectangle 8"/>
          <p:cNvSpPr/>
          <p:nvPr/>
        </p:nvSpPr>
        <p:spPr>
          <a:xfrm>
            <a:off x="6085778" y="6056280"/>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precise language and domain-specific vocabulary to inform about or explain the topic.</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clear and specific vocabulary and terms to explain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7029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W.5.2.E</a:t>
            </a:r>
            <a:endParaRPr lang="en-US" sz="9600" dirty="0">
              <a:latin typeface="KG Sorry Not Sorry Chub" panose="02000506000000020004" pitchFamily="2" charset="0"/>
            </a:endParaRPr>
          </a:p>
        </p:txBody>
      </p:sp>
      <p:sp>
        <p:nvSpPr>
          <p:cNvPr id="9" name="Rectangle 8"/>
          <p:cNvSpPr/>
          <p:nvPr/>
        </p:nvSpPr>
        <p:spPr>
          <a:xfrm>
            <a:off x="6085778" y="6215160"/>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a concluding statement or section related to the information or explanation presented.</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 concluding statement or section that supports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67968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830440"/>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Write narratives to develop real or imagined experiences or events using effective technique, descriptive details, and clear event sequences.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well-developed narratives that are imagined or based on real events.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5706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W.5.3.A</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624068"/>
            <a:ext cx="33286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Orient the reader by establishing a situation and introducing a narrator and/or characters; organize an event sequence that unfolds naturally.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602845"/>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hook the reader into my story by establishing a situation and introducing key characters.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0712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RL.5.2</a:t>
            </a:r>
            <a:endParaRPr lang="en-US" sz="9600" dirty="0">
              <a:latin typeface="KG Sorry Not Sorry Chub" panose="02000506000000020004" pitchFamily="2" charset="0"/>
            </a:endParaRPr>
          </a:p>
        </p:txBody>
      </p:sp>
      <p:sp>
        <p:nvSpPr>
          <p:cNvPr id="9" name="Rectangle 8"/>
          <p:cNvSpPr/>
          <p:nvPr/>
        </p:nvSpPr>
        <p:spPr>
          <a:xfrm>
            <a:off x="6009114" y="5876695"/>
            <a:ext cx="3328658" cy="1246495"/>
          </a:xfrm>
          <a:prstGeom prst="rect">
            <a:avLst/>
          </a:prstGeom>
        </p:spPr>
        <p:txBody>
          <a:bodyPr wrap="square">
            <a:spAutoFit/>
          </a:bodyPr>
          <a:lstStyle/>
          <a:p>
            <a:pPr algn="ctr"/>
            <a:r>
              <a:rPr lang="en-US" sz="1500" dirty="0" smtClean="0">
                <a:solidFill>
                  <a:schemeClr val="bg1"/>
                </a:solidFill>
                <a:latin typeface="Champagne &amp; Limousines" panose="020B0502020202020204" pitchFamily="34" charset="0"/>
                <a:ea typeface="Champagne &amp; Limousines" panose="020B0502020202020204" pitchFamily="34" charset="0"/>
              </a:rPr>
              <a:t>Determine a theme of a story, drama, or poem from details in the text, including how characters in a story or drama respond to challenges or how the speaker in a poem reflects upon a topic; summarize the text.</a:t>
            </a: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552363" y="1554034"/>
            <a:ext cx="8496474" cy="4339650"/>
          </a:xfrm>
          <a:prstGeom prst="rect">
            <a:avLst/>
          </a:prstGeom>
        </p:spPr>
        <p:txBody>
          <a:bodyPr wrap="square">
            <a:spAutoFit/>
          </a:bodyPr>
          <a:lstStyle/>
          <a:p>
            <a:r>
              <a:rPr lang="en-US" sz="4600" dirty="0" smtClean="0">
                <a:solidFill>
                  <a:schemeClr val="bg1"/>
                </a:solidFill>
                <a:latin typeface="Century Gothic" panose="020B0502020202020204" pitchFamily="34" charset="0"/>
              </a:rPr>
              <a:t>I can determine how characters respond to challenges in stories and drama. I can also determine how the speaker of a poem feels about a topic.</a:t>
            </a:r>
            <a:endParaRPr lang="en-US" sz="4600" dirty="0">
              <a:solidFill>
                <a:schemeClr val="bg1"/>
              </a:solidFill>
              <a:latin typeface="Century Gothic" panose="020B0502020202020204" pitchFamily="34" charset="0"/>
            </a:endParaRPr>
          </a:p>
        </p:txBody>
      </p:sp>
      <p:sp>
        <p:nvSpPr>
          <p:cNvPr id="11" name="TextBox 10"/>
          <p:cNvSpPr txBox="1"/>
          <p:nvPr/>
        </p:nvSpPr>
        <p:spPr>
          <a:xfrm>
            <a:off x="76665" y="333202"/>
            <a:ext cx="9601199" cy="1477328"/>
          </a:xfrm>
          <a:prstGeom prst="rect">
            <a:avLst/>
          </a:prstGeom>
          <a:noFill/>
        </p:spPr>
        <p:txBody>
          <a:bodyPr wrap="square" rtlCol="0">
            <a:spAutoFit/>
          </a:bodyPr>
          <a:lstStyle/>
          <a:p>
            <a:pPr algn="ctr"/>
            <a:r>
              <a:rPr lang="en-US" sz="9000" smtClean="0">
                <a:solidFill>
                  <a:schemeClr val="bg1"/>
                </a:solidFill>
                <a:latin typeface="KG Sorry Not Sorry Chub" panose="02000506000000020004" pitchFamily="2" charset="0"/>
                <a:ea typeface="AGSkinnyPants" panose="02000603000000000000" pitchFamily="2" charset="0"/>
              </a:rPr>
              <a:t>Character Reactions</a:t>
            </a:r>
            <a:endParaRPr lang="en-US" sz="9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987143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W.5.3.A</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624068"/>
            <a:ext cx="33286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Orient the reader by establishing a situation and introducing a narrator and/or characters; organize an event sequence that unfolds naturally.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86214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organize the events in my story in a natural and engaging way.</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89791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W.5.3.B</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624068"/>
            <a:ext cx="33286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narrative techniques, such as dialogue, description, and pacing, to develop experiences and events or show the responses of characters to situations.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86214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dialogue to develop experiences, events, and show character responses.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79507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W.5.3.B</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624068"/>
            <a:ext cx="33286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narrative techniques, such as dialogue, description, and pacing, to develop experiences and events or show the responses of characters to situations.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500390"/>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clear descriptions to develop experiences, events, and show character responses.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42050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W.5.3.C</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85778" y="6001357"/>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a variety of transitional words, phrases, and clauses to manage the sequence of events.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971977"/>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transition words, phrases, or clauses to sequence the events of the story.</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3753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W.5.3.D</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85778" y="6001357"/>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concrete words and phrases and sensory details to convey experiences and events precisely.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516978"/>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concrete words and sensory details to describe experiences and events clearly.</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73310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W.5.3.E</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85778" y="6001357"/>
            <a:ext cx="3328658" cy="1247842"/>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a conclusion that follows from the narrated experiences or events.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2300838"/>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 conclusion that wraps up the story and events.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86338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W.5.4</a:t>
            </a:r>
            <a:endParaRPr lang="en-US" sz="9600" dirty="0">
              <a:latin typeface="KG Sorry Not Sorry Chub" panose="02000506000000020004" pitchFamily="2" charset="0"/>
            </a:endParaRPr>
          </a:p>
        </p:txBody>
      </p:sp>
      <p:sp>
        <p:nvSpPr>
          <p:cNvPr id="9" name="Rectangle 8"/>
          <p:cNvSpPr/>
          <p:nvPr/>
        </p:nvSpPr>
        <p:spPr>
          <a:xfrm>
            <a:off x="6009114" y="6062913"/>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Produce clear and coherent writing in which the development and organization are appropriate to task, purpose, and audience</a:t>
            </a:r>
            <a:r>
              <a:rPr lang="en-US" sz="1600" dirty="0" smtClean="0">
                <a:solidFill>
                  <a:schemeClr val="bg1"/>
                </a:solidFill>
                <a:latin typeface="Champagne &amp; Limousines" panose="020B0502020202020204" pitchFamily="34" charset="0"/>
                <a:ea typeface="Champagne &amp; Limousines" panose="020B0502020202020204" pitchFamily="34" charset="0"/>
              </a:rPr>
              <a: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349937" y="2438341"/>
            <a:ext cx="8505964" cy="3170099"/>
          </a:xfrm>
          <a:prstGeom prst="rect">
            <a:avLst/>
          </a:prstGeom>
        </p:spPr>
        <p:txBody>
          <a:bodyPr wrap="square">
            <a:spAutoFit/>
          </a:bodyPr>
          <a:lstStyle/>
          <a:p>
            <a:pPr marL="12700" marR="5080" indent="-1270">
              <a:lnSpc>
                <a:spcPct val="100000"/>
              </a:lnSpc>
            </a:pPr>
            <a:r>
              <a:rPr lang="en-US" sz="5000" dirty="0">
                <a:solidFill>
                  <a:schemeClr val="bg1"/>
                </a:solidFill>
                <a:latin typeface="Century Gothic" panose="020B0502020202020204" pitchFamily="34" charset="0"/>
                <a:cs typeface="Arial Narrow"/>
              </a:rPr>
              <a:t>I can </a:t>
            </a:r>
            <a:r>
              <a:rPr lang="en-US" sz="5000" dirty="0" smtClean="0">
                <a:solidFill>
                  <a:schemeClr val="bg1"/>
                </a:solidFill>
                <a:latin typeface="Century Gothic" panose="020B0502020202020204" pitchFamily="34" charset="0"/>
                <a:cs typeface="Arial Narrow"/>
              </a:rPr>
              <a:t>write in a way that is clear and appropriate for a variety of writing tasks, purposes, and audiences.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243549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W.5.5</a:t>
            </a:r>
            <a:endParaRPr lang="en-US" sz="9600" dirty="0">
              <a:latin typeface="KG Sorry Not Sorry Chub" panose="02000506000000020004" pitchFamily="2" charset="0"/>
            </a:endParaRPr>
          </a:p>
        </p:txBody>
      </p:sp>
      <p:sp>
        <p:nvSpPr>
          <p:cNvPr id="9" name="Rectangle 8"/>
          <p:cNvSpPr/>
          <p:nvPr/>
        </p:nvSpPr>
        <p:spPr>
          <a:xfrm>
            <a:off x="6009114" y="5756690"/>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With guidance and support from peers and adults, develop and strengthen writing as needed by planning, revising, editing, rewriting, or trying a new approach. </a:t>
            </a: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333314" y="2281897"/>
            <a:ext cx="8891723" cy="3170099"/>
          </a:xfrm>
          <a:prstGeom prst="rect">
            <a:avLst/>
          </a:prstGeom>
        </p:spPr>
        <p:txBody>
          <a:bodyPr wrap="square">
            <a:spAutoFit/>
          </a:bodyPr>
          <a:lstStyle/>
          <a:p>
            <a:pPr marL="12700" marR="5080">
              <a:lnSpc>
                <a:spcPct val="100000"/>
              </a:lnSpc>
            </a:pPr>
            <a:r>
              <a:rPr lang="en-US" sz="5000" dirty="0">
                <a:solidFill>
                  <a:schemeClr val="bg1"/>
                </a:solidFill>
                <a:latin typeface="Century Gothic" panose="020B0502020202020204" pitchFamily="34" charset="0"/>
                <a:cs typeface="Arial Narrow"/>
              </a:rPr>
              <a:t>I can write using the writing </a:t>
            </a:r>
            <a:r>
              <a:rPr lang="en-US" sz="5000" dirty="0" smtClean="0">
                <a:solidFill>
                  <a:schemeClr val="bg1"/>
                </a:solidFill>
                <a:latin typeface="Century Gothic" panose="020B0502020202020204" pitchFamily="34" charset="0"/>
                <a:cs typeface="Arial Narrow"/>
              </a:rPr>
              <a:t>process, with guidance and support from other students and teachers.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676997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W.5.6</a:t>
            </a:r>
            <a:endParaRPr lang="en-US" sz="9600" dirty="0">
              <a:latin typeface="KG Sorry Not Sorry Chub" panose="02000506000000020004" pitchFamily="2" charset="0"/>
            </a:endParaRPr>
          </a:p>
        </p:txBody>
      </p:sp>
      <p:sp>
        <p:nvSpPr>
          <p:cNvPr id="9" name="Rectangle 8"/>
          <p:cNvSpPr/>
          <p:nvPr/>
        </p:nvSpPr>
        <p:spPr>
          <a:xfrm>
            <a:off x="6085778" y="5546831"/>
            <a:ext cx="3328658" cy="1923604"/>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With some guidance and support from adults, use </a:t>
            </a:r>
            <a:r>
              <a:rPr lang="en-US" sz="1700" dirty="0" smtClean="0">
                <a:solidFill>
                  <a:schemeClr val="bg1"/>
                </a:solidFill>
                <a:latin typeface="Champagne &amp; Limousines" panose="020B0502020202020204" pitchFamily="34" charset="0"/>
                <a:ea typeface="Champagne &amp; Limousines" panose="020B0502020202020204" pitchFamily="34" charset="0"/>
              </a:rPr>
              <a:t>technology to </a:t>
            </a:r>
            <a:r>
              <a:rPr lang="en-US" sz="1700" dirty="0">
                <a:solidFill>
                  <a:schemeClr val="bg1"/>
                </a:solidFill>
                <a:latin typeface="Champagne &amp; Limousines" panose="020B0502020202020204" pitchFamily="34" charset="0"/>
                <a:ea typeface="Champagne &amp; Limousines" panose="020B0502020202020204" pitchFamily="34" charset="0"/>
              </a:rPr>
              <a:t>produce and publish writing as well as to interact and collaborate with others; demonstrate sufficient command of keyboarding </a:t>
            </a:r>
            <a:r>
              <a:rPr lang="en-US" sz="1700" dirty="0" smtClean="0">
                <a:solidFill>
                  <a:schemeClr val="bg1"/>
                </a:solidFill>
                <a:latin typeface="Champagne &amp; Limousines" panose="020B0502020202020204" pitchFamily="34" charset="0"/>
                <a:ea typeface="Champagne &amp; Limousines" panose="020B0502020202020204" pitchFamily="34" charset="0"/>
              </a:rPr>
              <a:t>skills.</a:t>
            </a:r>
            <a:endParaRPr lang="en-US" sz="1700" dirty="0">
              <a:solidFill>
                <a:schemeClr val="bg1"/>
              </a:solidFill>
              <a:latin typeface="Champagne &amp; Limousines" panose="020B0502020202020204" pitchFamily="34" charset="0"/>
              <a:ea typeface="Champagne &amp; Limousines" panose="020B0502020202020204" pitchFamily="34" charset="0"/>
            </a:endParaRP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446049" y="2302248"/>
            <a:ext cx="8413729" cy="3477875"/>
          </a:xfrm>
          <a:prstGeom prst="rect">
            <a:avLst/>
          </a:prstGeom>
        </p:spPr>
        <p:txBody>
          <a:bodyPr wrap="square">
            <a:spAutoFit/>
          </a:bodyPr>
          <a:lstStyle/>
          <a:p>
            <a:pPr marL="12700" marR="5080">
              <a:lnSpc>
                <a:spcPct val="100000"/>
              </a:lnSpc>
            </a:pPr>
            <a:r>
              <a:rPr lang="en-US"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use technology to publish my writing and to interact and collaborate with others.</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458876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W.5.7</a:t>
            </a:r>
            <a:endParaRPr lang="en-US" sz="9600" dirty="0">
              <a:latin typeface="KG Sorry Not Sorry Chub" panose="02000506000000020004" pitchFamily="2" charset="0"/>
            </a:endParaRPr>
          </a:p>
        </p:txBody>
      </p:sp>
      <p:sp>
        <p:nvSpPr>
          <p:cNvPr id="9" name="Rectangle 8"/>
          <p:cNvSpPr/>
          <p:nvPr/>
        </p:nvSpPr>
        <p:spPr>
          <a:xfrm>
            <a:off x="6085778" y="5894261"/>
            <a:ext cx="3328658" cy="1200329"/>
          </a:xfrm>
          <a:prstGeom prst="rect">
            <a:avLst/>
          </a:prstGeom>
        </p:spPr>
        <p:txBody>
          <a:bodyPr wrap="square">
            <a:spAutoFit/>
          </a:bodyPr>
          <a:lstStyle/>
          <a:p>
            <a:pPr algn="ctr"/>
            <a:r>
              <a:rPr lang="en-US" sz="1800" dirty="0" smtClean="0">
                <a:solidFill>
                  <a:schemeClr val="bg1"/>
                </a:solidFill>
                <a:latin typeface="Champagne &amp; Limousines" panose="020B0502020202020204" pitchFamily="34" charset="0"/>
                <a:ea typeface="Champagne &amp; Limousines" panose="020B0502020202020204" pitchFamily="34" charset="0"/>
              </a:rPr>
              <a:t>Conduct </a:t>
            </a:r>
            <a:r>
              <a:rPr lang="en-US" sz="1800" dirty="0">
                <a:solidFill>
                  <a:schemeClr val="bg1"/>
                </a:solidFill>
                <a:latin typeface="Champagne &amp; Limousines" panose="020B0502020202020204" pitchFamily="34" charset="0"/>
                <a:ea typeface="Champagne &amp; Limousines" panose="020B0502020202020204" pitchFamily="34" charset="0"/>
              </a:rPr>
              <a:t>short research projects that use several sources to build knowledge through investigation of different aspects of a topic.</a:t>
            </a: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414046" y="2300819"/>
            <a:ext cx="8773107" cy="3477875"/>
          </a:xfrm>
          <a:prstGeom prst="rect">
            <a:avLst/>
          </a:prstGeom>
        </p:spPr>
        <p:txBody>
          <a:bodyPr wrap="square">
            <a:spAutoFit/>
          </a:bodyPr>
          <a:lstStyle/>
          <a:p>
            <a:pPr marL="12065" marR="5080" indent="-2540">
              <a:lnSpc>
                <a:spcPct val="100000"/>
              </a:lnSpc>
            </a:pPr>
            <a:r>
              <a:rPr lang="en-US"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write </a:t>
            </a:r>
            <a:r>
              <a:rPr lang="en-US" sz="5500" dirty="0">
                <a:solidFill>
                  <a:schemeClr val="bg1"/>
                </a:solidFill>
                <a:latin typeface="Century Gothic" panose="020B0502020202020204" pitchFamily="34" charset="0"/>
                <a:cs typeface="Arial Narrow"/>
              </a:rPr>
              <a:t>research </a:t>
            </a:r>
            <a:r>
              <a:rPr lang="en-US" sz="5500" dirty="0" smtClean="0">
                <a:solidFill>
                  <a:schemeClr val="bg1"/>
                </a:solidFill>
                <a:latin typeface="Century Gothic" panose="020B0502020202020204" pitchFamily="34" charset="0"/>
                <a:cs typeface="Arial Narrow"/>
              </a:rPr>
              <a:t>papers and projects using </a:t>
            </a:r>
            <a:r>
              <a:rPr lang="en-US" sz="5500" dirty="0">
                <a:solidFill>
                  <a:schemeClr val="bg1"/>
                </a:solidFill>
                <a:latin typeface="Century Gothic" panose="020B0502020202020204" pitchFamily="34" charset="0"/>
                <a:cs typeface="Arial Narrow"/>
              </a:rPr>
              <a:t>several sources for information.</a:t>
            </a:r>
          </a:p>
        </p:txBody>
      </p:sp>
    </p:spTree>
    <p:extLst>
      <p:ext uri="{BB962C8B-B14F-4D97-AF65-F5344CB8AC3E}">
        <p14:creationId xmlns:p14="http://schemas.microsoft.com/office/powerpoint/2010/main" val="388219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RL.5.2</a:t>
            </a:r>
            <a:endParaRPr lang="en-US" sz="9600" dirty="0">
              <a:latin typeface="KG Sorry Not Sorry Chub" panose="02000506000000020004" pitchFamily="2" charset="0"/>
            </a:endParaRPr>
          </a:p>
        </p:txBody>
      </p:sp>
      <p:sp>
        <p:nvSpPr>
          <p:cNvPr id="9" name="Rectangle 8"/>
          <p:cNvSpPr/>
          <p:nvPr/>
        </p:nvSpPr>
        <p:spPr>
          <a:xfrm>
            <a:off x="6102102" y="5892193"/>
            <a:ext cx="3328658" cy="1246495"/>
          </a:xfrm>
          <a:prstGeom prst="rect">
            <a:avLst/>
          </a:prstGeom>
        </p:spPr>
        <p:txBody>
          <a:bodyPr wrap="square">
            <a:spAutoFit/>
          </a:bodyPr>
          <a:lstStyle/>
          <a:p>
            <a:pPr algn="ctr"/>
            <a:r>
              <a:rPr lang="en-US" sz="1500" dirty="0" smtClean="0">
                <a:solidFill>
                  <a:schemeClr val="bg1"/>
                </a:solidFill>
                <a:latin typeface="Champagne &amp; Limousines" panose="020B0502020202020204" pitchFamily="34" charset="0"/>
                <a:ea typeface="Champagne &amp; Limousines" panose="020B0502020202020204" pitchFamily="34" charset="0"/>
              </a:rPr>
              <a:t>Determine a theme of a story, drama, or poem from details in the text, including how characters in a story or drama respond to challenges or how the speaker in a poem reflects upon a topic; summarize the text.</a:t>
            </a: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201912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identify key details and events of a text and use those to summarize the text.</a:t>
            </a:r>
            <a:endParaRPr lang="en-US" sz="5500" dirty="0">
              <a:solidFill>
                <a:schemeClr val="bg1"/>
              </a:solidFill>
              <a:latin typeface="Century Gothic" panose="020B0502020202020204" pitchFamily="34" charset="0"/>
            </a:endParaRPr>
          </a:p>
        </p:txBody>
      </p:sp>
      <p:sp>
        <p:nvSpPr>
          <p:cNvPr id="11" name="TextBox 10"/>
          <p:cNvSpPr txBox="1"/>
          <p:nvPr/>
        </p:nvSpPr>
        <p:spPr>
          <a:xfrm>
            <a:off x="76665" y="78059"/>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Summarizing</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552039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W.5.8</a:t>
            </a:r>
            <a:endParaRPr lang="en-US" sz="9600" dirty="0">
              <a:latin typeface="KG Sorry Not Sorry Chub" panose="02000506000000020004" pitchFamily="2" charset="0"/>
            </a:endParaRPr>
          </a:p>
        </p:txBody>
      </p:sp>
      <p:sp>
        <p:nvSpPr>
          <p:cNvPr id="9" name="Rectangle 8"/>
          <p:cNvSpPr/>
          <p:nvPr/>
        </p:nvSpPr>
        <p:spPr>
          <a:xfrm>
            <a:off x="6009114" y="5630473"/>
            <a:ext cx="3328658" cy="1815882"/>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Recall relevant information from experiences or gather relevant information from print and digital sources; summarize or paraphrase information in notes and finished work, and provide a list of sources.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6291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197409" y="2215716"/>
            <a:ext cx="9206381" cy="3939540"/>
          </a:xfrm>
          <a:prstGeom prst="rect">
            <a:avLst/>
          </a:prstGeom>
        </p:spPr>
        <p:txBody>
          <a:bodyPr wrap="square">
            <a:spAutoFit/>
          </a:bodyPr>
          <a:lstStyle/>
          <a:p>
            <a:pPr marL="12065" marR="5080">
              <a:lnSpc>
                <a:spcPct val="100000"/>
              </a:lnSpc>
            </a:pPr>
            <a:r>
              <a:rPr lang="en-US" sz="5000" dirty="0">
                <a:solidFill>
                  <a:schemeClr val="bg1"/>
                </a:solidFill>
                <a:latin typeface="Century Gothic" panose="020B0502020202020204" pitchFamily="34" charset="0"/>
                <a:cs typeface="Arial Narrow"/>
              </a:rPr>
              <a:t>I can gather information from different </a:t>
            </a:r>
            <a:r>
              <a:rPr lang="en-US" sz="5000" dirty="0" smtClean="0">
                <a:solidFill>
                  <a:schemeClr val="bg1"/>
                </a:solidFill>
                <a:latin typeface="Century Gothic" panose="020B0502020202020204" pitchFamily="34" charset="0"/>
                <a:cs typeface="Arial Narrow"/>
              </a:rPr>
              <a:t>sources, including print and digital sources.</a:t>
            </a:r>
          </a:p>
          <a:p>
            <a:pPr marL="12065" marR="5080">
              <a:lnSpc>
                <a:spcPct val="100000"/>
              </a:lnSpc>
            </a:pP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889744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W.5.8</a:t>
            </a:r>
            <a:endParaRPr lang="en-US" sz="9600" dirty="0">
              <a:latin typeface="KG Sorry Not Sorry Chub" panose="02000506000000020004" pitchFamily="2" charset="0"/>
            </a:endParaRPr>
          </a:p>
        </p:txBody>
      </p:sp>
      <p:sp>
        <p:nvSpPr>
          <p:cNvPr id="9" name="Rectangle 8"/>
          <p:cNvSpPr/>
          <p:nvPr/>
        </p:nvSpPr>
        <p:spPr>
          <a:xfrm>
            <a:off x="6009114" y="5630473"/>
            <a:ext cx="3328658" cy="1815882"/>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Recall relevant information from experiences or gather relevant information from print and digital sources; summarize or paraphrase information in notes and finished work, and provide a list of sources.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6291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197409" y="2341855"/>
            <a:ext cx="9206381" cy="2631490"/>
          </a:xfrm>
          <a:prstGeom prst="rect">
            <a:avLst/>
          </a:prstGeom>
        </p:spPr>
        <p:txBody>
          <a:bodyPr wrap="square">
            <a:spAutoFit/>
          </a:bodyPr>
          <a:lstStyle/>
          <a:p>
            <a:pPr marL="12065" marR="5080">
              <a:lnSpc>
                <a:spcPct val="100000"/>
              </a:lnSpc>
            </a:pPr>
            <a:r>
              <a:rPr lang="en-US" sz="5500" dirty="0" smtClean="0">
                <a:solidFill>
                  <a:schemeClr val="bg1"/>
                </a:solidFill>
                <a:latin typeface="Century Gothic" panose="020B0502020202020204" pitchFamily="34" charset="0"/>
                <a:cs typeface="Arial Narrow"/>
              </a:rPr>
              <a:t>I </a:t>
            </a:r>
            <a:r>
              <a:rPr lang="en-US" sz="5500" dirty="0">
                <a:solidFill>
                  <a:schemeClr val="bg1"/>
                </a:solidFill>
                <a:latin typeface="Century Gothic" panose="020B0502020202020204" pitchFamily="34" charset="0"/>
                <a:cs typeface="Arial Narrow"/>
              </a:rPr>
              <a:t>can </a:t>
            </a:r>
            <a:r>
              <a:rPr lang="en-US" sz="5500" dirty="0" smtClean="0">
                <a:solidFill>
                  <a:schemeClr val="bg1"/>
                </a:solidFill>
                <a:latin typeface="Century Gothic" panose="020B0502020202020204" pitchFamily="34" charset="0"/>
                <a:cs typeface="Arial Narrow"/>
              </a:rPr>
              <a:t>summarize or paraphrase </a:t>
            </a:r>
            <a:r>
              <a:rPr lang="en-US" sz="5500" dirty="0">
                <a:solidFill>
                  <a:schemeClr val="bg1"/>
                </a:solidFill>
                <a:latin typeface="Century Gothic" panose="020B0502020202020204" pitchFamily="34" charset="0"/>
                <a:cs typeface="Arial Narrow"/>
              </a:rPr>
              <a:t>information </a:t>
            </a:r>
            <a:r>
              <a:rPr lang="en-US" sz="5500" dirty="0" smtClean="0">
                <a:solidFill>
                  <a:schemeClr val="bg1"/>
                </a:solidFill>
                <a:latin typeface="Century Gothic" panose="020B0502020202020204" pitchFamily="34" charset="0"/>
                <a:cs typeface="Arial Narrow"/>
              </a:rPr>
              <a:t>in notes and finished work.</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840117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W.5.8</a:t>
            </a:r>
            <a:endParaRPr lang="en-US" sz="9600" dirty="0">
              <a:latin typeface="KG Sorry Not Sorry Chub" panose="02000506000000020004" pitchFamily="2" charset="0"/>
            </a:endParaRPr>
          </a:p>
        </p:txBody>
      </p:sp>
      <p:sp>
        <p:nvSpPr>
          <p:cNvPr id="9" name="Rectangle 8"/>
          <p:cNvSpPr/>
          <p:nvPr/>
        </p:nvSpPr>
        <p:spPr>
          <a:xfrm>
            <a:off x="6009114" y="5876695"/>
            <a:ext cx="3481985"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Recall relevant information from experiences or gather relevant information from print and digital sources; summarize or paraphrase information in notes and finished work, and provide a list of sources</a:t>
            </a:r>
            <a:r>
              <a:rPr lang="en-US" sz="1600" dirty="0" smtClean="0">
                <a:solidFill>
                  <a:schemeClr val="bg1"/>
                </a:solidFill>
                <a:latin typeface="Champagne &amp; Limousines" panose="020B0502020202020204" pitchFamily="34" charset="0"/>
                <a:ea typeface="Champagne &amp; Limousines" panose="020B0502020202020204" pitchFamily="34" charset="0"/>
              </a:rPr>
              <a: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6291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208054" y="1795531"/>
            <a:ext cx="9206381" cy="4154984"/>
          </a:xfrm>
          <a:prstGeom prst="rect">
            <a:avLst/>
          </a:prstGeom>
        </p:spPr>
        <p:txBody>
          <a:bodyPr wrap="square">
            <a:spAutoFit/>
          </a:bodyPr>
          <a:lstStyle/>
          <a:p>
            <a:pPr marL="1270">
              <a:lnSpc>
                <a:spcPct val="100000"/>
              </a:lnSpc>
              <a:spcBef>
                <a:spcPts val="2400"/>
              </a:spcBef>
            </a:pPr>
            <a:r>
              <a:rPr lang="en-US" sz="6600" dirty="0" smtClean="0">
                <a:solidFill>
                  <a:schemeClr val="bg1"/>
                </a:solidFill>
                <a:latin typeface="Century Gothic" panose="020B0502020202020204" pitchFamily="34" charset="0"/>
                <a:cs typeface="Arial Narrow"/>
              </a:rPr>
              <a:t>I </a:t>
            </a:r>
            <a:r>
              <a:rPr lang="en-US" sz="6600" dirty="0">
                <a:solidFill>
                  <a:schemeClr val="bg1"/>
                </a:solidFill>
                <a:latin typeface="Century Gothic" panose="020B0502020202020204" pitchFamily="34" charset="0"/>
                <a:cs typeface="Arial Narrow"/>
              </a:rPr>
              <a:t>can cite </a:t>
            </a:r>
            <a:r>
              <a:rPr lang="en-US" sz="6600" dirty="0" smtClean="0">
                <a:solidFill>
                  <a:schemeClr val="bg1"/>
                </a:solidFill>
                <a:latin typeface="Century Gothic" panose="020B0502020202020204" pitchFamily="34" charset="0"/>
                <a:cs typeface="Arial Narrow"/>
              </a:rPr>
              <a:t>the sources that I use for informational and research writing.</a:t>
            </a:r>
            <a:endParaRPr lang="en-US" sz="66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820838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W.5.9</a:t>
            </a:r>
            <a:endParaRPr lang="en-US" sz="9600" dirty="0">
              <a:latin typeface="KG Sorry Not Sorry Chub" panose="02000506000000020004" pitchFamily="2" charset="0"/>
            </a:endParaRPr>
          </a:p>
        </p:txBody>
      </p:sp>
      <p:sp>
        <p:nvSpPr>
          <p:cNvPr id="9" name="Rectangle 8"/>
          <p:cNvSpPr/>
          <p:nvPr/>
        </p:nvSpPr>
        <p:spPr>
          <a:xfrm>
            <a:off x="6102496" y="6110558"/>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Draw evidence from literary or informational texts to support analysis, reflection, and research.</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200416" y="2405572"/>
            <a:ext cx="8505173" cy="3170099"/>
          </a:xfrm>
          <a:prstGeom prst="rect">
            <a:avLst/>
          </a:prstGeom>
        </p:spPr>
        <p:txBody>
          <a:bodyPr wrap="square">
            <a:spAutoFit/>
          </a:bodyPr>
          <a:lstStyle/>
          <a:p>
            <a:pPr marL="1270">
              <a:lnSpc>
                <a:spcPct val="100000"/>
              </a:lnSpc>
            </a:pPr>
            <a:r>
              <a:rPr lang="en-US" sz="5000" dirty="0">
                <a:solidFill>
                  <a:schemeClr val="bg1"/>
                </a:solidFill>
                <a:latin typeface="Century Gothic" panose="020B0502020202020204" pitchFamily="34" charset="0"/>
                <a:cs typeface="Arial Narrow"/>
              </a:rPr>
              <a:t>I can write </a:t>
            </a:r>
            <a:r>
              <a:rPr lang="en-US" sz="5000" dirty="0" smtClean="0">
                <a:solidFill>
                  <a:schemeClr val="bg1"/>
                </a:solidFill>
                <a:latin typeface="Century Gothic" panose="020B0502020202020204" pitchFamily="34" charset="0"/>
                <a:cs typeface="Arial Narrow"/>
              </a:rPr>
              <a:t>about literary and informational texts, using evidence </a:t>
            </a:r>
            <a:r>
              <a:rPr lang="en-US" sz="5000" dirty="0">
                <a:solidFill>
                  <a:schemeClr val="bg1"/>
                </a:solidFill>
                <a:latin typeface="Century Gothic" panose="020B0502020202020204" pitchFamily="34" charset="0"/>
                <a:cs typeface="Arial Narrow"/>
              </a:rPr>
              <a:t>from the text to support my writing.</a:t>
            </a:r>
          </a:p>
        </p:txBody>
      </p:sp>
    </p:spTree>
    <p:extLst>
      <p:ext uri="{BB962C8B-B14F-4D97-AF65-F5344CB8AC3E}">
        <p14:creationId xmlns:p14="http://schemas.microsoft.com/office/powerpoint/2010/main" val="2385296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W.5.10</a:t>
            </a:r>
            <a:endParaRPr lang="en-US" sz="9600" dirty="0">
              <a:latin typeface="KG Sorry Not Sorry Chub" panose="02000506000000020004" pitchFamily="2" charset="0"/>
            </a:endParaRPr>
          </a:p>
        </p:txBody>
      </p:sp>
      <p:sp>
        <p:nvSpPr>
          <p:cNvPr id="9" name="Rectangle 8"/>
          <p:cNvSpPr/>
          <p:nvPr/>
        </p:nvSpPr>
        <p:spPr>
          <a:xfrm>
            <a:off x="6009114" y="5817579"/>
            <a:ext cx="3328658" cy="1569660"/>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Write routinely over extended time frames (time for research, reflection, and revision) and shorter time frames (a single sitting or a day or two) for a range of discipline-specific tasks, purposes, and audiences.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87754"/>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259285" y="1943457"/>
            <a:ext cx="9078487" cy="3939540"/>
          </a:xfrm>
          <a:prstGeom prst="rect">
            <a:avLst/>
          </a:prstGeom>
        </p:spPr>
        <p:txBody>
          <a:bodyPr wrap="square">
            <a:spAutoFit/>
          </a:bodyPr>
          <a:lstStyle/>
          <a:p>
            <a:pPr marL="12065" marR="5080">
              <a:lnSpc>
                <a:spcPct val="100000"/>
              </a:lnSpc>
            </a:pPr>
            <a:r>
              <a:rPr lang="en-US" sz="5000" dirty="0">
                <a:solidFill>
                  <a:schemeClr val="bg1"/>
                </a:solidFill>
                <a:latin typeface="Century Gothic" panose="020B0502020202020204" pitchFamily="34" charset="0"/>
                <a:cs typeface="Arial Narrow"/>
              </a:rPr>
              <a:t>I can </a:t>
            </a:r>
            <a:r>
              <a:rPr lang="en-US" sz="5000" dirty="0" smtClean="0">
                <a:solidFill>
                  <a:schemeClr val="bg1"/>
                </a:solidFill>
                <a:latin typeface="Century Gothic" panose="020B0502020202020204" pitchFamily="34" charset="0"/>
                <a:cs typeface="Arial Narrow"/>
              </a:rPr>
              <a:t>write over extended time frames and shorter time frames and in a variety </a:t>
            </a:r>
            <a:r>
              <a:rPr lang="en-US" sz="5000" dirty="0">
                <a:solidFill>
                  <a:schemeClr val="bg1"/>
                </a:solidFill>
                <a:latin typeface="Century Gothic" panose="020B0502020202020204" pitchFamily="34" charset="0"/>
                <a:cs typeface="Arial Narrow"/>
              </a:rPr>
              <a:t>of subjects </a:t>
            </a:r>
            <a:r>
              <a:rPr lang="en-US" sz="5000" dirty="0" smtClean="0">
                <a:solidFill>
                  <a:schemeClr val="bg1"/>
                </a:solidFill>
                <a:latin typeface="Century Gothic" panose="020B0502020202020204" pitchFamily="34" charset="0"/>
                <a:cs typeface="Arial Narrow"/>
              </a:rPr>
              <a:t>for </a:t>
            </a:r>
            <a:r>
              <a:rPr lang="en-US" sz="5000" dirty="0">
                <a:solidFill>
                  <a:schemeClr val="bg1"/>
                </a:solidFill>
                <a:latin typeface="Century Gothic" panose="020B0502020202020204" pitchFamily="34" charset="0"/>
                <a:cs typeface="Arial Narrow"/>
              </a:rPr>
              <a:t>a variety of </a:t>
            </a:r>
            <a:r>
              <a:rPr lang="en-US" sz="5000" dirty="0" smtClean="0">
                <a:solidFill>
                  <a:schemeClr val="bg1"/>
                </a:solidFill>
                <a:latin typeface="Century Gothic" panose="020B0502020202020204" pitchFamily="34" charset="0"/>
                <a:cs typeface="Arial Narrow"/>
              </a:rPr>
              <a:t>reasons and purposes.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50457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1" y="1456997"/>
            <a:ext cx="9601199" cy="4401205"/>
          </a:xfrm>
          <a:prstGeom prst="rect">
            <a:avLst/>
          </a:prstGeom>
          <a:noFill/>
        </p:spPr>
        <p:txBody>
          <a:bodyPr wrap="square" rtlCol="0">
            <a:spAutoFit/>
          </a:bodyPr>
          <a:lstStyle/>
          <a:p>
            <a:pPr algn="ctr"/>
            <a:r>
              <a:rPr lang="en-US" sz="14000" dirty="0" smtClean="0">
                <a:solidFill>
                  <a:schemeClr val="bg1"/>
                </a:solidFill>
                <a:latin typeface="AGStayInYourLane" panose="02000603000000000000" pitchFamily="2" charset="0"/>
                <a:ea typeface="AGStayInYourLane" panose="02000603000000000000" pitchFamily="2" charset="0"/>
              </a:rPr>
              <a:t>Speaking &amp; listening</a:t>
            </a:r>
            <a:endParaRPr lang="en-US" sz="14000" dirty="0">
              <a:solidFill>
                <a:schemeClr val="bg1"/>
              </a:solidFill>
              <a:latin typeface="AGStayInYourLane" panose="02000603000000000000" pitchFamily="2" charset="0"/>
              <a:ea typeface="AGStayInYourLane" panose="02000603000000000000" pitchFamily="2" charset="0"/>
            </a:endParaRPr>
          </a:p>
        </p:txBody>
      </p:sp>
    </p:spTree>
    <p:extLst>
      <p:ext uri="{BB962C8B-B14F-4D97-AF65-F5344CB8AC3E}">
        <p14:creationId xmlns:p14="http://schemas.microsoft.com/office/powerpoint/2010/main" val="823677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SL.5.1</a:t>
            </a:r>
            <a:endParaRPr lang="en-US" sz="9600" dirty="0">
              <a:latin typeface="KG Sorry Not Sorry Chub" panose="02000506000000020004" pitchFamily="2" charset="0"/>
            </a:endParaRPr>
          </a:p>
        </p:txBody>
      </p:sp>
      <p:sp>
        <p:nvSpPr>
          <p:cNvPr id="9" name="Rectangle 8"/>
          <p:cNvSpPr/>
          <p:nvPr/>
        </p:nvSpPr>
        <p:spPr>
          <a:xfrm>
            <a:off x="5974389" y="5817579"/>
            <a:ext cx="3515422" cy="1477328"/>
          </a:xfrm>
          <a:prstGeom prst="rect">
            <a:avLst/>
          </a:prstGeom>
        </p:spPr>
        <p:txBody>
          <a:bodyPr wrap="square">
            <a:spAutoFit/>
          </a:bodyPr>
          <a:lstStyle/>
          <a:p>
            <a:pPr algn="ctr"/>
            <a:r>
              <a:rPr lang="en-US" sz="1500" dirty="0">
                <a:solidFill>
                  <a:schemeClr val="bg1"/>
                </a:solidFill>
                <a:latin typeface="Champagne &amp; Limousines" panose="020B0502020202020204" pitchFamily="34" charset="0"/>
                <a:ea typeface="Champagne &amp; Limousines" panose="020B0502020202020204" pitchFamily="34" charset="0"/>
              </a:rPr>
              <a:t>Engage effectively in a range of collaborative discussions (one-on-one, in groups, and teacher-led) with diverse partners on </a:t>
            </a:r>
            <a:r>
              <a:rPr lang="en-US" sz="1500" i="1" dirty="0">
                <a:solidFill>
                  <a:schemeClr val="bg1"/>
                </a:solidFill>
                <a:latin typeface="Champagne &amp; Limousines" panose="020B0502020202020204" pitchFamily="34" charset="0"/>
                <a:ea typeface="Champagne &amp; Limousines" panose="020B0502020202020204" pitchFamily="34" charset="0"/>
              </a:rPr>
              <a:t>grade 5 topics and texts</a:t>
            </a:r>
            <a:r>
              <a:rPr lang="en-US" sz="1500" dirty="0">
                <a:solidFill>
                  <a:schemeClr val="bg1"/>
                </a:solidFill>
                <a:latin typeface="Champagne &amp; Limousines" panose="020B0502020202020204" pitchFamily="34" charset="0"/>
                <a:ea typeface="Champagne &amp; Limousines" panose="020B0502020202020204" pitchFamily="34" charset="0"/>
              </a:rPr>
              <a:t>, building on others' ideas and expressing their own clearly.</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801300"/>
            <a:ext cx="8891723" cy="3847207"/>
          </a:xfrm>
          <a:prstGeom prst="rect">
            <a:avLst/>
          </a:prstGeom>
        </p:spPr>
        <p:txBody>
          <a:bodyPr vert="horz" wrap="square" lIns="0" tIns="0" rIns="0" bIns="0" rtlCol="0">
            <a:spAutoFit/>
          </a:bodyPr>
          <a:lstStyle/>
          <a:p>
            <a:pPr marL="2540">
              <a:lnSpc>
                <a:spcPct val="100000"/>
              </a:lnSpc>
            </a:pPr>
            <a:r>
              <a:rPr lang="en-US" sz="5000" dirty="0" smtClean="0">
                <a:solidFill>
                  <a:schemeClr val="bg1"/>
                </a:solidFill>
                <a:latin typeface="Century Gothic" panose="020B0502020202020204" pitchFamily="34" charset="0"/>
                <a:cs typeface="Arial Narrow"/>
              </a:rPr>
              <a:t>I can participate and engage in collaborative discussions with a variety of partners and on a variety of 5</a:t>
            </a:r>
            <a:r>
              <a:rPr lang="en-US" sz="5000" baseline="30000" dirty="0" smtClean="0">
                <a:solidFill>
                  <a:schemeClr val="bg1"/>
                </a:solidFill>
                <a:latin typeface="Century Gothic" panose="020B0502020202020204" pitchFamily="34" charset="0"/>
                <a:cs typeface="Arial Narrow"/>
              </a:rPr>
              <a:t>th</a:t>
            </a:r>
            <a:r>
              <a:rPr lang="en-US" sz="5000" dirty="0" smtClean="0">
                <a:solidFill>
                  <a:schemeClr val="bg1"/>
                </a:solidFill>
                <a:latin typeface="Century Gothic" panose="020B0502020202020204" pitchFamily="34" charset="0"/>
                <a:cs typeface="Arial Narrow"/>
              </a:rPr>
              <a:t> grade topics and texts.</a:t>
            </a:r>
            <a:endParaRPr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714179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SL.5.1.A</a:t>
            </a:r>
            <a:endParaRPr lang="en-US" sz="9600" dirty="0">
              <a:latin typeface="KG Sorry Not Sorry Chub" panose="02000506000000020004" pitchFamily="2" charset="0"/>
            </a:endParaRPr>
          </a:p>
        </p:txBody>
      </p:sp>
      <p:sp>
        <p:nvSpPr>
          <p:cNvPr id="9" name="Rectangle 8"/>
          <p:cNvSpPr/>
          <p:nvPr/>
        </p:nvSpPr>
        <p:spPr>
          <a:xfrm>
            <a:off x="5974389" y="5817579"/>
            <a:ext cx="3515422" cy="1554272"/>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Come to discussions prepared, having read or studied required material; explicitly draw on that preparation and other information known about the topic to explore ideas under discussion.</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820275"/>
            <a:ext cx="8891723" cy="3847207"/>
          </a:xfrm>
          <a:prstGeom prst="rect">
            <a:avLst/>
          </a:prstGeom>
        </p:spPr>
        <p:txBody>
          <a:bodyPr vert="horz" wrap="square" lIns="0" tIns="0" rIns="0" bIns="0" rtlCol="0">
            <a:spAutoFit/>
          </a:bodyPr>
          <a:lstStyle/>
          <a:p>
            <a:pPr marL="2540">
              <a:lnSpc>
                <a:spcPct val="100000"/>
              </a:lnSpc>
            </a:pPr>
            <a:r>
              <a:rPr sz="5000" dirty="0">
                <a:solidFill>
                  <a:schemeClr val="bg1"/>
                </a:solidFill>
                <a:latin typeface="Century Gothic" panose="020B0502020202020204" pitchFamily="34" charset="0"/>
                <a:cs typeface="Arial Narrow"/>
              </a:rPr>
              <a:t>I can be prepared for a </a:t>
            </a:r>
            <a:r>
              <a:rPr sz="5000" dirty="0" smtClean="0">
                <a:solidFill>
                  <a:schemeClr val="bg1"/>
                </a:solidFill>
                <a:latin typeface="Century Gothic" panose="020B0502020202020204" pitchFamily="34" charset="0"/>
                <a:cs typeface="Arial Narrow"/>
              </a:rPr>
              <a:t>discussion.</a:t>
            </a:r>
            <a:r>
              <a:rPr lang="en-US" sz="5000" dirty="0" smtClean="0">
                <a:solidFill>
                  <a:schemeClr val="bg1"/>
                </a:solidFill>
                <a:latin typeface="Century Gothic" panose="020B0502020202020204" pitchFamily="34" charset="0"/>
                <a:cs typeface="Arial Narrow"/>
              </a:rPr>
              <a:t> </a:t>
            </a:r>
            <a:r>
              <a:rPr sz="5000" dirty="0" smtClean="0">
                <a:solidFill>
                  <a:schemeClr val="bg1"/>
                </a:solidFill>
                <a:latin typeface="Century Gothic" panose="020B0502020202020204" pitchFamily="34" charset="0"/>
                <a:cs typeface="Arial Narrow"/>
              </a:rPr>
              <a:t>I </a:t>
            </a:r>
            <a:r>
              <a:rPr lang="en-US" sz="5000" dirty="0" smtClean="0">
                <a:solidFill>
                  <a:schemeClr val="bg1"/>
                </a:solidFill>
                <a:latin typeface="Century Gothic" panose="020B0502020202020204" pitchFamily="34" charset="0"/>
                <a:cs typeface="Arial Narrow"/>
              </a:rPr>
              <a:t>can read and study resources and topics and use that preparation during discussions.</a:t>
            </a:r>
            <a:endParaRPr sz="5000" dirty="0" smtClean="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2062062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SL.5.1.B</a:t>
            </a:r>
            <a:endParaRPr lang="en-US" sz="9600" dirty="0">
              <a:latin typeface="KG Sorry Not Sorry Chub" panose="02000506000000020004" pitchFamily="2" charset="0"/>
            </a:endParaRPr>
          </a:p>
        </p:txBody>
      </p:sp>
      <p:sp>
        <p:nvSpPr>
          <p:cNvPr id="9" name="Rectangle 8"/>
          <p:cNvSpPr/>
          <p:nvPr/>
        </p:nvSpPr>
        <p:spPr>
          <a:xfrm>
            <a:off x="6009114" y="6193718"/>
            <a:ext cx="3515422"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Follow agreed-upon rules for discussions and carry out assigned roles.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2032797"/>
            <a:ext cx="8891723" cy="2539157"/>
          </a:xfrm>
          <a:prstGeom prst="rect">
            <a:avLst/>
          </a:prstGeom>
        </p:spPr>
        <p:txBody>
          <a:bodyPr vert="horz" wrap="square" lIns="0" tIns="0" rIns="0" bIns="0" rtlCol="0">
            <a:spAutoFit/>
          </a:bodyPr>
          <a:lstStyle/>
          <a:p>
            <a:pPr marL="2540">
              <a:lnSpc>
                <a:spcPct val="100000"/>
              </a:lnSpc>
            </a:pPr>
            <a:r>
              <a:rPr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follow rules for discussions and complete my assigned roles.</a:t>
            </a:r>
            <a:endParaRPr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721138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SL.5.1.C</a:t>
            </a:r>
            <a:endParaRPr lang="en-US" sz="9600" dirty="0">
              <a:latin typeface="KG Sorry Not Sorry Chub" panose="02000506000000020004" pitchFamily="2" charset="0"/>
            </a:endParaRPr>
          </a:p>
        </p:txBody>
      </p:sp>
      <p:sp>
        <p:nvSpPr>
          <p:cNvPr id="9" name="Rectangle 8"/>
          <p:cNvSpPr/>
          <p:nvPr/>
        </p:nvSpPr>
        <p:spPr>
          <a:xfrm>
            <a:off x="5928091" y="5965903"/>
            <a:ext cx="3515422"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Pose and respond to specific questions by making comments that contribute to the discussion and elaborate on the remarks of others.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541636"/>
            <a:ext cx="8891723" cy="4231928"/>
          </a:xfrm>
          <a:prstGeom prst="rect">
            <a:avLst/>
          </a:prstGeom>
        </p:spPr>
        <p:txBody>
          <a:bodyPr vert="horz" wrap="square" lIns="0" tIns="0" rIns="0" bIns="0" rtlCol="0">
            <a:spAutoFit/>
          </a:bodyPr>
          <a:lstStyle/>
          <a:p>
            <a:pPr marL="2540">
              <a:lnSpc>
                <a:spcPct val="100000"/>
              </a:lnSpc>
            </a:pPr>
            <a:r>
              <a:rPr lang="en-US" sz="5500" dirty="0" smtClean="0">
                <a:solidFill>
                  <a:schemeClr val="bg1"/>
                </a:solidFill>
                <a:latin typeface="Century Gothic" panose="020B0502020202020204" pitchFamily="34" charset="0"/>
                <a:cs typeface="Arial Narrow"/>
              </a:rPr>
              <a:t>I can ask questions and respond to questions in a way that contributes to the discussion and builds on the ideas of others.</a:t>
            </a:r>
            <a:endParaRPr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80350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RL.5.3</a:t>
            </a:r>
            <a:endParaRPr lang="en-US" sz="9600" dirty="0">
              <a:latin typeface="KG Sorry Not Sorry Chub" panose="02000506000000020004" pitchFamily="2" charset="0"/>
            </a:endParaRPr>
          </a:p>
        </p:txBody>
      </p:sp>
      <p:sp>
        <p:nvSpPr>
          <p:cNvPr id="9" name="Rectangle 8"/>
          <p:cNvSpPr/>
          <p:nvPr/>
        </p:nvSpPr>
        <p:spPr>
          <a:xfrm>
            <a:off x="6102102" y="6016177"/>
            <a:ext cx="3328658" cy="1077218"/>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Compare and contrast two or more characters, settings, or events in a story or drama, drawing on specific details in the text (e.g., how characters interact).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22767" y="2070584"/>
            <a:ext cx="8496474" cy="3631763"/>
          </a:xfrm>
          <a:prstGeom prst="rect">
            <a:avLst/>
          </a:prstGeom>
        </p:spPr>
        <p:txBody>
          <a:bodyPr wrap="square">
            <a:spAutoFit/>
          </a:bodyPr>
          <a:lstStyle/>
          <a:p>
            <a:r>
              <a:rPr lang="en-US" sz="4600" dirty="0" smtClean="0">
                <a:solidFill>
                  <a:schemeClr val="bg1"/>
                </a:solidFill>
                <a:latin typeface="Century Gothic" panose="020B0502020202020204" pitchFamily="34" charset="0"/>
              </a:rPr>
              <a:t>I can compare and contrast characters, settings, and events. I can use details from the text to support my comparisons and contrasts.</a:t>
            </a:r>
            <a:endParaRPr lang="en-US" sz="4600" dirty="0">
              <a:solidFill>
                <a:schemeClr val="bg1"/>
              </a:solidFill>
              <a:latin typeface="Century Gothic" panose="020B0502020202020204" pitchFamily="34" charset="0"/>
            </a:endParaRPr>
          </a:p>
        </p:txBody>
      </p:sp>
      <p:sp>
        <p:nvSpPr>
          <p:cNvPr id="11" name="TextBox 10"/>
          <p:cNvSpPr txBox="1"/>
          <p:nvPr/>
        </p:nvSpPr>
        <p:spPr>
          <a:xfrm>
            <a:off x="76665" y="333202"/>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Story elements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620735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SL.5.1.D</a:t>
            </a:r>
            <a:endParaRPr lang="en-US" sz="9600" dirty="0">
              <a:latin typeface="KG Sorry Not Sorry Chub" panose="02000506000000020004" pitchFamily="2" charset="0"/>
            </a:endParaRPr>
          </a:p>
        </p:txBody>
      </p:sp>
      <p:sp>
        <p:nvSpPr>
          <p:cNvPr id="9" name="Rectangle 8"/>
          <p:cNvSpPr/>
          <p:nvPr/>
        </p:nvSpPr>
        <p:spPr>
          <a:xfrm>
            <a:off x="5916517" y="6122916"/>
            <a:ext cx="3515422"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Review the key ideas expressed and draw conclusions in light of information and knowledge gained from the discussions.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541636"/>
            <a:ext cx="8891723" cy="4231928"/>
          </a:xfrm>
          <a:prstGeom prst="rect">
            <a:avLst/>
          </a:prstGeom>
        </p:spPr>
        <p:txBody>
          <a:bodyPr vert="horz" wrap="square" lIns="0" tIns="0" rIns="0" bIns="0" rtlCol="0">
            <a:spAutoFit/>
          </a:bodyPr>
          <a:lstStyle/>
          <a:p>
            <a:pPr marL="2540">
              <a:lnSpc>
                <a:spcPct val="100000"/>
              </a:lnSpc>
            </a:pPr>
            <a:r>
              <a:rPr lang="en-US" sz="5500" dirty="0" smtClean="0">
                <a:solidFill>
                  <a:schemeClr val="bg1"/>
                </a:solidFill>
                <a:latin typeface="Century Gothic" panose="020B0502020202020204" pitchFamily="34" charset="0"/>
                <a:cs typeface="Arial Narrow"/>
              </a:rPr>
              <a:t>I can review the ideas discussed and make conclusions from those ideas and new knowledge gained.</a:t>
            </a:r>
            <a:endParaRPr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744518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SL.5.2</a:t>
            </a:r>
            <a:endParaRPr lang="en-US" sz="9600" dirty="0">
              <a:latin typeface="KG Sorry Not Sorry Chub" panose="02000506000000020004" pitchFamily="2" charset="0"/>
            </a:endParaRPr>
          </a:p>
        </p:txBody>
      </p:sp>
      <p:sp>
        <p:nvSpPr>
          <p:cNvPr id="9" name="Rectangle 8"/>
          <p:cNvSpPr/>
          <p:nvPr/>
        </p:nvSpPr>
        <p:spPr>
          <a:xfrm>
            <a:off x="6009114" y="5944904"/>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Summarize a written text read aloud or information presented in diverse media and formats, including visually, quantitatively, and orally.</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408471" y="1922524"/>
            <a:ext cx="8891723" cy="3693319"/>
          </a:xfrm>
          <a:prstGeom prst="rect">
            <a:avLst/>
          </a:prstGeom>
        </p:spPr>
        <p:txBody>
          <a:bodyPr vert="horz" wrap="square" lIns="0" tIns="0" rIns="0" bIns="0" rtlCol="0">
            <a:spAutoFit/>
          </a:bodyPr>
          <a:lstStyle/>
          <a:p>
            <a:pPr marL="12065" marR="5080">
              <a:lnSpc>
                <a:spcPct val="100000"/>
              </a:lnSpc>
            </a:pPr>
            <a:r>
              <a:rPr sz="6000" dirty="0">
                <a:solidFill>
                  <a:schemeClr val="bg1"/>
                </a:solidFill>
                <a:latin typeface="Century Gothic" panose="020B0502020202020204" pitchFamily="34" charset="0"/>
                <a:cs typeface="Arial Narrow"/>
              </a:rPr>
              <a:t>I can summarize </a:t>
            </a:r>
            <a:r>
              <a:rPr lang="en-US" sz="6000" dirty="0" smtClean="0">
                <a:solidFill>
                  <a:schemeClr val="bg1"/>
                </a:solidFill>
                <a:latin typeface="Century Gothic" panose="020B0502020202020204" pitchFamily="34" charset="0"/>
                <a:cs typeface="Arial Narrow"/>
              </a:rPr>
              <a:t>a </a:t>
            </a:r>
            <a:r>
              <a:rPr sz="6000" dirty="0" smtClean="0">
                <a:solidFill>
                  <a:schemeClr val="bg1"/>
                </a:solidFill>
                <a:latin typeface="Century Gothic" panose="020B0502020202020204" pitchFamily="34" charset="0"/>
                <a:cs typeface="Arial Narrow"/>
              </a:rPr>
              <a:t>text </a:t>
            </a:r>
            <a:r>
              <a:rPr sz="6000" dirty="0">
                <a:solidFill>
                  <a:schemeClr val="bg1"/>
                </a:solidFill>
                <a:latin typeface="Century Gothic" panose="020B0502020202020204" pitchFamily="34" charset="0"/>
                <a:cs typeface="Arial Narrow"/>
              </a:rPr>
              <a:t>read aloud or </a:t>
            </a:r>
            <a:r>
              <a:rPr lang="en-US" sz="6000" dirty="0" smtClean="0">
                <a:solidFill>
                  <a:schemeClr val="bg1"/>
                </a:solidFill>
                <a:latin typeface="Century Gothic" panose="020B0502020202020204" pitchFamily="34" charset="0"/>
                <a:cs typeface="Arial Narrow"/>
              </a:rPr>
              <a:t>information from </a:t>
            </a:r>
            <a:r>
              <a:rPr sz="6000" dirty="0" smtClean="0">
                <a:solidFill>
                  <a:schemeClr val="bg1"/>
                </a:solidFill>
                <a:latin typeface="Century Gothic" panose="020B0502020202020204" pitchFamily="34" charset="0"/>
                <a:cs typeface="Arial Narrow"/>
              </a:rPr>
              <a:t>a </a:t>
            </a:r>
            <a:r>
              <a:rPr sz="6000" dirty="0">
                <a:solidFill>
                  <a:schemeClr val="bg1"/>
                </a:solidFill>
                <a:latin typeface="Century Gothic" panose="020B0502020202020204" pitchFamily="34" charset="0"/>
                <a:cs typeface="Arial Narrow"/>
              </a:rPr>
              <a:t>presentation.</a:t>
            </a:r>
          </a:p>
        </p:txBody>
      </p:sp>
    </p:spTree>
    <p:extLst>
      <p:ext uri="{BB962C8B-B14F-4D97-AF65-F5344CB8AC3E}">
        <p14:creationId xmlns:p14="http://schemas.microsoft.com/office/powerpoint/2010/main" val="2421025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SL.5.3</a:t>
            </a:r>
            <a:endParaRPr lang="en-US" sz="9600" dirty="0">
              <a:latin typeface="KG Sorry Not Sorry Chub" panose="02000506000000020004" pitchFamily="2" charset="0"/>
            </a:endParaRPr>
          </a:p>
        </p:txBody>
      </p:sp>
      <p:sp>
        <p:nvSpPr>
          <p:cNvPr id="9" name="Rectangle 8"/>
          <p:cNvSpPr/>
          <p:nvPr/>
        </p:nvSpPr>
        <p:spPr>
          <a:xfrm>
            <a:off x="6009114" y="5965903"/>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Summarize the points a speaker makes and explain how each claim is supported by reasons and evidence.</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752976"/>
            <a:ext cx="8891723" cy="3706143"/>
          </a:xfrm>
          <a:prstGeom prst="rect">
            <a:avLst/>
          </a:prstGeom>
        </p:spPr>
        <p:txBody>
          <a:bodyPr vert="horz" wrap="square" lIns="0" tIns="0" rIns="0" bIns="0" rtlCol="0">
            <a:spAutoFit/>
          </a:bodyPr>
          <a:lstStyle/>
          <a:p>
            <a:pPr>
              <a:lnSpc>
                <a:spcPct val="100000"/>
              </a:lnSpc>
            </a:pPr>
            <a:r>
              <a:rPr lang="en-US" sz="4000" dirty="0">
                <a:solidFill>
                  <a:schemeClr val="bg1"/>
                </a:solidFill>
                <a:latin typeface="Century Gothic" panose="020B0502020202020204" pitchFamily="34" charset="0"/>
                <a:cs typeface="Arial Narrow"/>
              </a:rPr>
              <a:t>I can summarize the main</a:t>
            </a:r>
          </a:p>
          <a:p>
            <a:pPr marL="3175">
              <a:lnSpc>
                <a:spcPct val="100000"/>
              </a:lnSpc>
            </a:pPr>
            <a:r>
              <a:rPr lang="en-US" sz="4000" dirty="0">
                <a:solidFill>
                  <a:schemeClr val="bg1"/>
                </a:solidFill>
                <a:latin typeface="Century Gothic" panose="020B0502020202020204" pitchFamily="34" charset="0"/>
                <a:cs typeface="Arial Narrow"/>
              </a:rPr>
              <a:t>points of a speech.</a:t>
            </a:r>
          </a:p>
          <a:p>
            <a:pPr>
              <a:lnSpc>
                <a:spcPct val="100000"/>
              </a:lnSpc>
              <a:spcBef>
                <a:spcPts val="55"/>
              </a:spcBef>
            </a:pPr>
            <a:endParaRPr lang="en-US" sz="4000" dirty="0">
              <a:solidFill>
                <a:schemeClr val="bg1"/>
              </a:solidFill>
              <a:latin typeface="Times New Roman"/>
              <a:cs typeface="Times New Roman"/>
            </a:endParaRPr>
          </a:p>
          <a:p>
            <a:pPr marL="12065" marR="5080" indent="635">
              <a:lnSpc>
                <a:spcPct val="100000"/>
              </a:lnSpc>
            </a:pPr>
            <a:r>
              <a:rPr lang="en-US" sz="4000" dirty="0">
                <a:solidFill>
                  <a:schemeClr val="bg1"/>
                </a:solidFill>
                <a:latin typeface="Century Gothic" panose="020B0502020202020204" pitchFamily="34" charset="0"/>
                <a:cs typeface="Arial Narrow"/>
              </a:rPr>
              <a:t>I can identify the reasons and evidence a speaker provides to support his or her main points.</a:t>
            </a:r>
          </a:p>
        </p:txBody>
      </p:sp>
    </p:spTree>
    <p:extLst>
      <p:ext uri="{BB962C8B-B14F-4D97-AF65-F5344CB8AC3E}">
        <p14:creationId xmlns:p14="http://schemas.microsoft.com/office/powerpoint/2010/main" val="22588108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SL.5.4</a:t>
            </a:r>
            <a:endParaRPr lang="en-US" sz="9600" dirty="0">
              <a:latin typeface="KG Sorry Not Sorry Chub" panose="02000506000000020004" pitchFamily="2" charset="0"/>
            </a:endParaRPr>
          </a:p>
        </p:txBody>
      </p:sp>
      <p:sp>
        <p:nvSpPr>
          <p:cNvPr id="9" name="Rectangle 8"/>
          <p:cNvSpPr/>
          <p:nvPr/>
        </p:nvSpPr>
        <p:spPr>
          <a:xfrm>
            <a:off x="5942244" y="5857758"/>
            <a:ext cx="3515420" cy="1505027"/>
          </a:xfrm>
          <a:prstGeom prst="rect">
            <a:avLst/>
          </a:prstGeom>
        </p:spPr>
        <p:txBody>
          <a:bodyPr wrap="square">
            <a:spAutoFit/>
          </a:bodyPr>
          <a:lstStyle/>
          <a:p>
            <a:pPr algn="ctr"/>
            <a:r>
              <a:rPr lang="en-US" sz="1530" dirty="0">
                <a:solidFill>
                  <a:schemeClr val="bg1"/>
                </a:solidFill>
                <a:latin typeface="Champagne &amp; Limousines" panose="020B0502020202020204" pitchFamily="34" charset="0"/>
                <a:ea typeface="Champagne &amp; Limousines" panose="020B0502020202020204" pitchFamily="34" charset="0"/>
              </a:rPr>
              <a:t>Report on a topic or text or present an opinion, sequencing ideas logically and using appropriate facts and relevant, descriptive details to support main ideas or themes; speak clearly at an understandable pace.</a:t>
            </a:r>
          </a:p>
          <a:p>
            <a:pPr algn="ctr"/>
            <a:endParaRPr lang="en-US" sz="153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752976"/>
            <a:ext cx="8891723" cy="4154984"/>
          </a:xfrm>
          <a:prstGeom prst="rect">
            <a:avLst/>
          </a:prstGeom>
        </p:spPr>
        <p:txBody>
          <a:bodyPr vert="horz" wrap="square" lIns="0" tIns="0" rIns="0" bIns="0" rtlCol="0">
            <a:spAutoFit/>
          </a:bodyPr>
          <a:lstStyle/>
          <a:p>
            <a:pPr marL="12700" marR="5080">
              <a:lnSpc>
                <a:spcPct val="100000"/>
              </a:lnSpc>
            </a:pPr>
            <a:r>
              <a:rPr lang="en-US" sz="4500" dirty="0">
                <a:solidFill>
                  <a:schemeClr val="bg1"/>
                </a:solidFill>
                <a:latin typeface="Century Gothic" panose="020B0502020202020204" pitchFamily="34" charset="0"/>
                <a:cs typeface="Arial Narrow"/>
              </a:rPr>
              <a:t>I can report on a topic or </a:t>
            </a:r>
            <a:r>
              <a:rPr lang="en-US" sz="4500" dirty="0" smtClean="0">
                <a:solidFill>
                  <a:schemeClr val="bg1"/>
                </a:solidFill>
                <a:latin typeface="Century Gothic" panose="020B0502020202020204" pitchFamily="34" charset="0"/>
                <a:cs typeface="Arial Narrow"/>
              </a:rPr>
              <a:t>present an opinion with </a:t>
            </a:r>
            <a:r>
              <a:rPr lang="en-US" sz="4500" dirty="0">
                <a:solidFill>
                  <a:schemeClr val="bg1"/>
                </a:solidFill>
                <a:latin typeface="Century Gothic" panose="020B0502020202020204" pitchFamily="34" charset="0"/>
                <a:cs typeface="Arial Narrow"/>
              </a:rPr>
              <a:t>strong details and appropriate facts.</a:t>
            </a:r>
          </a:p>
          <a:p>
            <a:pPr>
              <a:lnSpc>
                <a:spcPct val="100000"/>
              </a:lnSpc>
              <a:spcBef>
                <a:spcPts val="9"/>
              </a:spcBef>
            </a:pPr>
            <a:endParaRPr lang="en-US" sz="4500" dirty="0">
              <a:solidFill>
                <a:schemeClr val="bg1"/>
              </a:solidFill>
              <a:latin typeface="Century Gothic" panose="020B0502020202020204" pitchFamily="34" charset="0"/>
              <a:cs typeface="Times New Roman"/>
            </a:endParaRPr>
          </a:p>
          <a:p>
            <a:pPr>
              <a:lnSpc>
                <a:spcPct val="100000"/>
              </a:lnSpc>
            </a:pPr>
            <a:r>
              <a:rPr lang="en-US" sz="4500" dirty="0">
                <a:solidFill>
                  <a:schemeClr val="bg1"/>
                </a:solidFill>
                <a:latin typeface="Century Gothic" panose="020B0502020202020204" pitchFamily="34" charset="0"/>
                <a:cs typeface="Arial Narrow"/>
              </a:rPr>
              <a:t>I can speak clearly and</a:t>
            </a:r>
          </a:p>
          <a:p>
            <a:pPr marL="635">
              <a:lnSpc>
                <a:spcPct val="100000"/>
              </a:lnSpc>
            </a:pPr>
            <a:r>
              <a:rPr lang="en-US" sz="4500" dirty="0">
                <a:solidFill>
                  <a:schemeClr val="bg1"/>
                </a:solidFill>
                <a:latin typeface="Century Gothic" panose="020B0502020202020204" pitchFamily="34" charset="0"/>
                <a:cs typeface="Arial Narrow"/>
              </a:rPr>
              <a:t>slowly.</a:t>
            </a:r>
          </a:p>
        </p:txBody>
      </p:sp>
    </p:spTree>
    <p:extLst>
      <p:ext uri="{BB962C8B-B14F-4D97-AF65-F5344CB8AC3E}">
        <p14:creationId xmlns:p14="http://schemas.microsoft.com/office/powerpoint/2010/main" val="136507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SL.5.5</a:t>
            </a:r>
            <a:endParaRPr lang="en-US" sz="9600" dirty="0">
              <a:latin typeface="KG Sorry Not Sorry Chub" panose="02000506000000020004" pitchFamily="2" charset="0"/>
            </a:endParaRPr>
          </a:p>
        </p:txBody>
      </p:sp>
      <p:sp>
        <p:nvSpPr>
          <p:cNvPr id="9" name="Rectangle 8"/>
          <p:cNvSpPr/>
          <p:nvPr/>
        </p:nvSpPr>
        <p:spPr>
          <a:xfrm>
            <a:off x="6009114" y="5817579"/>
            <a:ext cx="3328658" cy="1569660"/>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Include multimedia components (e.g., graphics, sound) and visual displays in presentations when appropriate to enhance the development of main ideas or themes.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534378"/>
            <a:ext cx="8891723" cy="4231928"/>
          </a:xfrm>
          <a:prstGeom prst="rect">
            <a:avLst/>
          </a:prstGeom>
        </p:spPr>
        <p:txBody>
          <a:bodyPr vert="horz" wrap="square" lIns="0" tIns="0" rIns="0" bIns="0" rtlCol="0">
            <a:spAutoFit/>
          </a:bodyPr>
          <a:lstStyle/>
          <a:p>
            <a:pPr marL="12700" marR="5080" indent="-5715">
              <a:lnSpc>
                <a:spcPct val="100000"/>
              </a:lnSpc>
            </a:pPr>
            <a:r>
              <a:rPr lang="en-US" sz="5500" dirty="0">
                <a:solidFill>
                  <a:schemeClr val="bg1"/>
                </a:solidFill>
                <a:latin typeface="Century Gothic" panose="020B0502020202020204" pitchFamily="34" charset="0"/>
                <a:cs typeface="Arial Narrow"/>
              </a:rPr>
              <a:t>I can include </a:t>
            </a:r>
            <a:r>
              <a:rPr lang="en-US" sz="5500" dirty="0" smtClean="0">
                <a:solidFill>
                  <a:schemeClr val="bg1"/>
                </a:solidFill>
                <a:latin typeface="Century Gothic" panose="020B0502020202020204" pitchFamily="34" charset="0"/>
                <a:cs typeface="Arial Narrow"/>
              </a:rPr>
              <a:t>multimedia components and visuals </a:t>
            </a:r>
            <a:r>
              <a:rPr lang="en-US" sz="5500" dirty="0">
                <a:solidFill>
                  <a:schemeClr val="bg1"/>
                </a:solidFill>
                <a:latin typeface="Century Gothic" panose="020B0502020202020204" pitchFamily="34" charset="0"/>
                <a:cs typeface="Arial Narrow"/>
              </a:rPr>
              <a:t>that add to the main ideas and details of my presentation.</a:t>
            </a:r>
          </a:p>
        </p:txBody>
      </p:sp>
    </p:spTree>
    <p:extLst>
      <p:ext uri="{BB962C8B-B14F-4D97-AF65-F5344CB8AC3E}">
        <p14:creationId xmlns:p14="http://schemas.microsoft.com/office/powerpoint/2010/main" val="4141765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SL.5.6</a:t>
            </a:r>
            <a:endParaRPr lang="en-US" sz="9600" dirty="0">
              <a:latin typeface="KG Sorry Not Sorry Chub" panose="02000506000000020004" pitchFamily="2" charset="0"/>
            </a:endParaRPr>
          </a:p>
        </p:txBody>
      </p:sp>
      <p:sp>
        <p:nvSpPr>
          <p:cNvPr id="9" name="Rectangle 8"/>
          <p:cNvSpPr/>
          <p:nvPr/>
        </p:nvSpPr>
        <p:spPr>
          <a:xfrm>
            <a:off x="6009114" y="6186023"/>
            <a:ext cx="3328658" cy="830997"/>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Adapt speech to a variety of contexts and tasks, using formal English when appropriate to task and situation. </a:t>
            </a: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043314"/>
            <a:ext cx="8891723" cy="3385542"/>
          </a:xfrm>
          <a:prstGeom prst="rect">
            <a:avLst/>
          </a:prstGeom>
        </p:spPr>
        <p:txBody>
          <a:bodyPr vert="horz" wrap="square" lIns="0" tIns="0" rIns="0" bIns="0" rtlCol="0">
            <a:spAutoFit/>
          </a:bodyPr>
          <a:lstStyle/>
          <a:p>
            <a:pPr marL="12700" marR="5080" indent="-5715">
              <a:lnSpc>
                <a:spcPct val="100000"/>
              </a:lnSpc>
            </a:pPr>
            <a:r>
              <a:rPr lang="en-US" sz="5500" dirty="0" smtClean="0">
                <a:solidFill>
                  <a:schemeClr val="bg1"/>
                </a:solidFill>
                <a:latin typeface="Century Gothic" panose="020B0502020202020204" pitchFamily="34" charset="0"/>
                <a:cs typeface="Arial Narrow"/>
              </a:rPr>
              <a:t>I can adapt or modify my speech as needed to fit a variety of situations and tasks.</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778057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1" y="2150427"/>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language</a:t>
            </a:r>
            <a:endParaRPr lang="en-US" sz="16000" dirty="0">
              <a:solidFill>
                <a:schemeClr val="bg1"/>
              </a:solidFill>
              <a:latin typeface="AGStayInYourLane" panose="02000603000000000000" pitchFamily="2" charset="0"/>
              <a:ea typeface="AGStayInYourLane" panose="02000603000000000000" pitchFamily="2" charset="0"/>
            </a:endParaRPr>
          </a:p>
        </p:txBody>
      </p:sp>
    </p:spTree>
    <p:extLst>
      <p:ext uri="{BB962C8B-B14F-4D97-AF65-F5344CB8AC3E}">
        <p14:creationId xmlns:p14="http://schemas.microsoft.com/office/powerpoint/2010/main" val="3559984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L.5.1.A</a:t>
            </a:r>
            <a:endParaRPr lang="en-US" sz="9600" dirty="0">
              <a:latin typeface="KG Sorry Not Sorry Chub" panose="02000506000000020004" pitchFamily="2" charset="0"/>
            </a:endParaRPr>
          </a:p>
        </p:txBody>
      </p:sp>
      <p:sp>
        <p:nvSpPr>
          <p:cNvPr id="9" name="Rectangle 8"/>
          <p:cNvSpPr/>
          <p:nvPr/>
        </p:nvSpPr>
        <p:spPr>
          <a:xfrm>
            <a:off x="6099812" y="6126733"/>
            <a:ext cx="3328658" cy="830997"/>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Explain the function of conjunctions, prepositions, and interjections in general and their function in particular sentences</a:t>
            </a:r>
            <a:r>
              <a:rPr lang="en-US" sz="1600" dirty="0" smtClean="0">
                <a:solidFill>
                  <a:schemeClr val="bg1"/>
                </a:solidFill>
                <a:latin typeface="Champagne &amp; Limousines" panose="020B0502020202020204" pitchFamily="34" charset="0"/>
                <a:ea typeface="Champagne &amp; Limousines" panose="020B0502020202020204" pitchFamily="34" charset="0"/>
              </a:rPr>
              <a: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5" y="189765"/>
            <a:ext cx="9447871" cy="2123658"/>
          </a:xfrm>
          <a:prstGeom prst="rect">
            <a:avLst/>
          </a:prstGeom>
          <a:noFill/>
        </p:spPr>
        <p:txBody>
          <a:bodyPr wrap="square" rtlCol="0">
            <a:spAutoFit/>
          </a:bodyPr>
          <a:lstStyle/>
          <a:p>
            <a:pPr algn="ctr"/>
            <a:r>
              <a:rPr lang="en-US" sz="6600" dirty="0" smtClean="0">
                <a:solidFill>
                  <a:schemeClr val="bg1"/>
                </a:solidFill>
                <a:latin typeface="KG Sorry Not Sorry Chub" panose="02000506000000020004" pitchFamily="2" charset="0"/>
                <a:ea typeface="AGSkinnyPants" panose="02000603000000000000" pitchFamily="2" charset="0"/>
              </a:rPr>
              <a:t>Conjunctions, Prepositions, &amp; Interjections</a:t>
            </a:r>
            <a:endParaRPr lang="en-US" sz="66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4231928"/>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cs typeface="Arial Narrow"/>
              </a:rPr>
              <a:t>I can identify, use, and understand conjunctions, prepositions, and interjections.</a:t>
            </a:r>
          </a:p>
          <a:p>
            <a:pPr marL="12700" marR="5080" indent="-5715">
              <a:lnSpc>
                <a:spcPct val="100000"/>
              </a:lnSpc>
            </a:pP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789816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L.5.1.B</a:t>
            </a:r>
            <a:endParaRPr lang="en-US" sz="9600" dirty="0">
              <a:latin typeface="KG Sorry Not Sorry Chub" panose="02000506000000020004" pitchFamily="2" charset="0"/>
            </a:endParaRPr>
          </a:p>
        </p:txBody>
      </p:sp>
      <p:sp>
        <p:nvSpPr>
          <p:cNvPr id="9" name="Rectangle 8"/>
          <p:cNvSpPr/>
          <p:nvPr/>
        </p:nvSpPr>
        <p:spPr>
          <a:xfrm>
            <a:off x="6099812" y="6126733"/>
            <a:ext cx="3328658" cy="830997"/>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Form and use the perfect (e.g., </a:t>
            </a:r>
            <a:r>
              <a:rPr lang="en-US" sz="1600" i="1" dirty="0">
                <a:solidFill>
                  <a:schemeClr val="bg1"/>
                </a:solidFill>
                <a:latin typeface="Champagne &amp; Limousines" panose="020B0502020202020204" pitchFamily="34" charset="0"/>
                <a:ea typeface="Champagne &amp; Limousines" panose="020B0502020202020204" pitchFamily="34" charset="0"/>
              </a:rPr>
              <a:t>I had walked; I have walked; I will have walked</a:t>
            </a:r>
            <a:r>
              <a:rPr lang="en-US" sz="1600" dirty="0">
                <a:solidFill>
                  <a:schemeClr val="bg1"/>
                </a:solidFill>
                <a:latin typeface="Champagne &amp; Limousines" panose="020B0502020202020204" pitchFamily="34" charset="0"/>
                <a:ea typeface="Champagne &amp; Limousines" panose="020B0502020202020204" pitchFamily="34" charset="0"/>
              </a:rPr>
              <a:t>) verb tenses.</a:t>
            </a: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Verb tenses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2000548"/>
          </a:xfrm>
          <a:prstGeom prst="rect">
            <a:avLst/>
          </a:prstGeom>
        </p:spPr>
        <p:txBody>
          <a:bodyPr vert="horz" wrap="square" lIns="0" tIns="0" rIns="0" bIns="0" rtlCol="0">
            <a:spAutoFit/>
          </a:bodyPr>
          <a:lstStyle/>
          <a:p>
            <a:pPr marL="12700" marR="5080" indent="-5715">
              <a:lnSpc>
                <a:spcPct val="100000"/>
              </a:lnSpc>
            </a:pPr>
            <a:r>
              <a:rPr lang="en-US" sz="6500" dirty="0" smtClean="0">
                <a:solidFill>
                  <a:schemeClr val="bg1"/>
                </a:solidFill>
                <a:latin typeface="Century Gothic" panose="020B0502020202020204" pitchFamily="34" charset="0"/>
                <a:cs typeface="Arial Narrow"/>
              </a:rPr>
              <a:t>I can form and use perfect verb tenses.</a:t>
            </a:r>
            <a:endParaRPr lang="en-US" sz="6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211471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L.5.1.C</a:t>
            </a:r>
            <a:endParaRPr lang="en-US" sz="9600" dirty="0">
              <a:latin typeface="KG Sorry Not Sorry Chub" panose="02000506000000020004" pitchFamily="2" charset="0"/>
            </a:endParaRPr>
          </a:p>
        </p:txBody>
      </p:sp>
      <p:sp>
        <p:nvSpPr>
          <p:cNvPr id="9" name="Rectangle 8"/>
          <p:cNvSpPr/>
          <p:nvPr/>
        </p:nvSpPr>
        <p:spPr>
          <a:xfrm>
            <a:off x="6099812" y="6126733"/>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verb tense to convey various times, sequences, states, and conditions.</a:t>
            </a: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Verb Tenses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3385542"/>
          </a:xfrm>
          <a:prstGeom prst="rect">
            <a:avLst/>
          </a:prstGeom>
        </p:spPr>
        <p:txBody>
          <a:bodyPr vert="horz" wrap="square" lIns="0" tIns="0" rIns="0" bIns="0" rtlCol="0">
            <a:spAutoFit/>
          </a:bodyPr>
          <a:lstStyle/>
          <a:p>
            <a:pPr marL="12700" marR="5080" indent="-5715">
              <a:lnSpc>
                <a:spcPct val="100000"/>
              </a:lnSpc>
            </a:pPr>
            <a:r>
              <a:rPr lang="en-US" sz="5500" dirty="0" smtClean="0">
                <a:solidFill>
                  <a:schemeClr val="bg1"/>
                </a:solidFill>
                <a:latin typeface="Century Gothic" panose="020B0502020202020204" pitchFamily="34" charset="0"/>
                <a:cs typeface="Arial Narrow"/>
              </a:rPr>
              <a:t>I can use the correct verb tenses to show times, sequences, states, and conditions.</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60264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RL.5.4</a:t>
            </a:r>
            <a:endParaRPr lang="en-US" sz="9600" dirty="0">
              <a:latin typeface="KG Sorry Not Sorry Chub" panose="02000506000000020004" pitchFamily="2" charset="0"/>
            </a:endParaRPr>
          </a:p>
        </p:txBody>
      </p:sp>
      <p:sp>
        <p:nvSpPr>
          <p:cNvPr id="9" name="Rectangle 8"/>
          <p:cNvSpPr/>
          <p:nvPr/>
        </p:nvSpPr>
        <p:spPr>
          <a:xfrm>
            <a:off x="6102102" y="6016177"/>
            <a:ext cx="3328658" cy="1077218"/>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Determine the meaning of words and phrases as they are used in a text, including figurative language such as metaphors and similes.</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243068" y="1844246"/>
            <a:ext cx="9281468" cy="4093428"/>
          </a:xfrm>
          <a:prstGeom prst="rect">
            <a:avLst/>
          </a:prstGeom>
        </p:spPr>
        <p:txBody>
          <a:bodyPr wrap="square">
            <a:spAutoFit/>
          </a:bodyPr>
          <a:lstStyle/>
          <a:p>
            <a:r>
              <a:rPr lang="en-US" sz="5200" dirty="0" smtClean="0">
                <a:solidFill>
                  <a:schemeClr val="bg1"/>
                </a:solidFill>
                <a:latin typeface="Century Gothic" panose="020B0502020202020204" pitchFamily="34" charset="0"/>
              </a:rPr>
              <a:t>I can determine the meaning of words and phrases used in a text, including figurative language.</a:t>
            </a:r>
            <a:endParaRPr lang="en-US" sz="5200" dirty="0">
              <a:solidFill>
                <a:schemeClr val="bg1"/>
              </a:solidFill>
              <a:latin typeface="Century Gothic" panose="020B0502020202020204" pitchFamily="34" charset="0"/>
            </a:endParaRPr>
          </a:p>
        </p:txBody>
      </p:sp>
      <p:sp>
        <p:nvSpPr>
          <p:cNvPr id="11" name="TextBox 10"/>
          <p:cNvSpPr txBox="1"/>
          <p:nvPr/>
        </p:nvSpPr>
        <p:spPr>
          <a:xfrm>
            <a:off x="76665" y="333202"/>
            <a:ext cx="9524535"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Words and phrases</a:t>
            </a:r>
            <a:endParaRPr lang="en-US" sz="10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24322180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L.5.1.D</a:t>
            </a:r>
            <a:endParaRPr lang="en-US" sz="9600" dirty="0">
              <a:latin typeface="KG Sorry Not Sorry Chub" panose="02000506000000020004" pitchFamily="2" charset="0"/>
            </a:endParaRPr>
          </a:p>
        </p:txBody>
      </p:sp>
      <p:sp>
        <p:nvSpPr>
          <p:cNvPr id="9" name="Rectangle 8"/>
          <p:cNvSpPr/>
          <p:nvPr/>
        </p:nvSpPr>
        <p:spPr>
          <a:xfrm>
            <a:off x="6099812" y="6173033"/>
            <a:ext cx="3328658"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Recognize and correct inappropriate shifts in verb tense</a:t>
            </a:r>
            <a:r>
              <a:rPr lang="en-US" sz="2000" dirty="0" smtClean="0">
                <a:solidFill>
                  <a:schemeClr val="bg1"/>
                </a:solidFill>
                <a:latin typeface="Champagne &amp; Limousines" panose="020B0502020202020204" pitchFamily="34" charset="0"/>
                <a:ea typeface="Champagne &amp; Limousines" panose="020B0502020202020204" pitchFamily="34" charset="0"/>
              </a:rPr>
              <a:t>.</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Verb tenses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2769989"/>
          </a:xfrm>
          <a:prstGeom prst="rect">
            <a:avLst/>
          </a:prstGeom>
        </p:spPr>
        <p:txBody>
          <a:bodyPr vert="horz" wrap="square" lIns="0" tIns="0" rIns="0" bIns="0" rtlCol="0">
            <a:spAutoFit/>
          </a:bodyPr>
          <a:lstStyle/>
          <a:p>
            <a:pPr marL="12700" marR="5080" indent="-5715">
              <a:lnSpc>
                <a:spcPct val="100000"/>
              </a:lnSpc>
            </a:pPr>
            <a:r>
              <a:rPr lang="en-US" sz="6000" dirty="0" smtClean="0">
                <a:solidFill>
                  <a:schemeClr val="bg1"/>
                </a:solidFill>
                <a:latin typeface="Century Gothic" panose="020B0502020202020204" pitchFamily="34" charset="0"/>
                <a:cs typeface="Arial Narrow"/>
              </a:rPr>
              <a:t>I can recognize and fix incorrect shifts in verb tense.</a:t>
            </a:r>
            <a:endParaRPr lang="en-US" sz="6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8107797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L.5.1.E</a:t>
            </a:r>
            <a:endParaRPr lang="en-US" sz="9600" dirty="0">
              <a:latin typeface="KG Sorry Not Sorry Chub" panose="02000506000000020004" pitchFamily="2" charset="0"/>
            </a:endParaRPr>
          </a:p>
        </p:txBody>
      </p:sp>
      <p:sp>
        <p:nvSpPr>
          <p:cNvPr id="9" name="Rectangle 8"/>
          <p:cNvSpPr/>
          <p:nvPr/>
        </p:nvSpPr>
        <p:spPr>
          <a:xfrm>
            <a:off x="6065087" y="6207758"/>
            <a:ext cx="3328658"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Use correlative conjunctions (e.g., </a:t>
            </a:r>
            <a:r>
              <a:rPr lang="en-US" sz="2000" i="1" dirty="0">
                <a:solidFill>
                  <a:schemeClr val="bg1"/>
                </a:solidFill>
                <a:latin typeface="Champagne &amp; Limousines" panose="020B0502020202020204" pitchFamily="34" charset="0"/>
                <a:ea typeface="Champagne &amp; Limousines" panose="020B0502020202020204" pitchFamily="34" charset="0"/>
              </a:rPr>
              <a:t>either/or, neither/nor</a:t>
            </a:r>
            <a:r>
              <a:rPr lang="en-US" sz="2000" dirty="0">
                <a:solidFill>
                  <a:schemeClr val="bg1"/>
                </a:solidFill>
                <a:latin typeface="Champagne &amp; Limousines" panose="020B0502020202020204" pitchFamily="34" charset="0"/>
                <a:ea typeface="Champagne &amp; Limousines" panose="020B0502020202020204" pitchFamily="34" charset="0"/>
              </a:rPr>
              <a:t>).</a:t>
            </a:r>
          </a:p>
        </p:txBody>
      </p:sp>
      <p:sp>
        <p:nvSpPr>
          <p:cNvPr id="8" name="TextBox 7"/>
          <p:cNvSpPr txBox="1"/>
          <p:nvPr/>
        </p:nvSpPr>
        <p:spPr>
          <a:xfrm>
            <a:off x="-76663" y="300905"/>
            <a:ext cx="9601199" cy="2400657"/>
          </a:xfrm>
          <a:prstGeom prst="rect">
            <a:avLst/>
          </a:prstGeom>
          <a:noFill/>
        </p:spPr>
        <p:txBody>
          <a:bodyPr wrap="square" rtlCol="0">
            <a:spAutoFit/>
          </a:bodyPr>
          <a:lstStyle/>
          <a:p>
            <a:pPr algn="ctr">
              <a:lnSpc>
                <a:spcPts val="9000"/>
              </a:lnSpc>
            </a:pPr>
            <a:r>
              <a:rPr lang="en-US" sz="10000" dirty="0" smtClean="0">
                <a:solidFill>
                  <a:schemeClr val="bg1"/>
                </a:solidFill>
                <a:latin typeface="KG Sorry Not Sorry Chub" panose="02000506000000020004" pitchFamily="2" charset="0"/>
                <a:ea typeface="AGSkinnyPants" panose="02000603000000000000" pitchFamily="2" charset="0"/>
              </a:rPr>
              <a:t>Correlative Conjunctions</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6" y="2739211"/>
            <a:ext cx="8891723" cy="2769989"/>
          </a:xfrm>
          <a:prstGeom prst="rect">
            <a:avLst/>
          </a:prstGeom>
        </p:spPr>
        <p:txBody>
          <a:bodyPr vert="horz" wrap="square" lIns="0" tIns="0" rIns="0" bIns="0" rtlCol="0">
            <a:spAutoFit/>
          </a:bodyPr>
          <a:lstStyle/>
          <a:p>
            <a:pPr marL="12700" marR="5080" indent="-5715"/>
            <a:r>
              <a:rPr lang="en-US" sz="6000" dirty="0">
                <a:solidFill>
                  <a:schemeClr val="bg1"/>
                </a:solidFill>
                <a:latin typeface="Century Gothic" panose="020B0502020202020204" pitchFamily="34" charset="0"/>
                <a:cs typeface="Arial Narrow"/>
              </a:rPr>
              <a:t>I can use correlative conjunctions correctly.</a:t>
            </a:r>
          </a:p>
          <a:p>
            <a:pPr marL="12700" marR="5080" indent="-5715">
              <a:lnSpc>
                <a:spcPct val="100000"/>
              </a:lnSpc>
            </a:pPr>
            <a:endParaRPr lang="en-US" sz="6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611263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L.5.2.A</a:t>
            </a:r>
            <a:endParaRPr lang="en-US" sz="9600" dirty="0">
              <a:latin typeface="KG Sorry Not Sorry Chub" panose="02000506000000020004" pitchFamily="2" charset="0"/>
            </a:endParaRPr>
          </a:p>
        </p:txBody>
      </p:sp>
      <p:sp>
        <p:nvSpPr>
          <p:cNvPr id="9" name="Rectangle 8"/>
          <p:cNvSpPr/>
          <p:nvPr/>
        </p:nvSpPr>
        <p:spPr>
          <a:xfrm>
            <a:off x="6065087" y="6207758"/>
            <a:ext cx="3328658"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Use punctuation to separate items in a series</a:t>
            </a:r>
            <a:r>
              <a:rPr lang="en-US" sz="2000" dirty="0" smtClean="0">
                <a:solidFill>
                  <a:schemeClr val="bg1"/>
                </a:solidFill>
                <a:latin typeface="Champagne &amp; Limousines" panose="020B0502020202020204" pitchFamily="34" charset="0"/>
                <a:ea typeface="Champagne &amp; Limousines" panose="020B0502020202020204" pitchFamily="34" charset="0"/>
              </a:rPr>
              <a:t>.</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Commas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0580"/>
            <a:ext cx="8891723" cy="4308872"/>
          </a:xfrm>
          <a:prstGeom prst="rect">
            <a:avLst/>
          </a:prstGeom>
        </p:spPr>
        <p:txBody>
          <a:bodyPr vert="horz" wrap="square" lIns="0" tIns="0" rIns="0" bIns="0" rtlCol="0">
            <a:spAutoFit/>
          </a:bodyPr>
          <a:lstStyle/>
          <a:p>
            <a:pPr marL="12700" marR="5080" indent="-5715"/>
            <a:r>
              <a:rPr lang="en-US" sz="7000" dirty="0">
                <a:solidFill>
                  <a:schemeClr val="bg1"/>
                </a:solidFill>
                <a:latin typeface="Century Gothic" panose="020B0502020202020204" pitchFamily="34" charset="0"/>
                <a:cs typeface="Arial Narrow"/>
              </a:rPr>
              <a:t>I can use </a:t>
            </a:r>
            <a:r>
              <a:rPr lang="en-US" sz="7000" dirty="0" smtClean="0">
                <a:solidFill>
                  <a:schemeClr val="bg1"/>
                </a:solidFill>
                <a:latin typeface="Century Gothic" panose="020B0502020202020204" pitchFamily="34" charset="0"/>
                <a:cs typeface="Arial Narrow"/>
              </a:rPr>
              <a:t>commas to separate items </a:t>
            </a:r>
            <a:r>
              <a:rPr lang="en-US" sz="7000" dirty="0">
                <a:solidFill>
                  <a:schemeClr val="bg1"/>
                </a:solidFill>
                <a:latin typeface="Century Gothic" panose="020B0502020202020204" pitchFamily="34" charset="0"/>
                <a:cs typeface="Arial Narrow"/>
              </a:rPr>
              <a:t>in a series.</a:t>
            </a:r>
          </a:p>
          <a:p>
            <a:pPr marL="12700" marR="5080" indent="-5715">
              <a:lnSpc>
                <a:spcPct val="100000"/>
              </a:lnSpc>
            </a:pPr>
            <a:endParaRPr lang="en-US" sz="7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4120810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L.5.2.B</a:t>
            </a:r>
            <a:endParaRPr lang="en-US" sz="9600" dirty="0">
              <a:latin typeface="KG Sorry Not Sorry Chub" panose="02000506000000020004" pitchFamily="2" charset="0"/>
            </a:endParaRPr>
          </a:p>
        </p:txBody>
      </p:sp>
      <p:sp>
        <p:nvSpPr>
          <p:cNvPr id="9" name="Rectangle 8"/>
          <p:cNvSpPr/>
          <p:nvPr/>
        </p:nvSpPr>
        <p:spPr>
          <a:xfrm>
            <a:off x="6099812" y="6093690"/>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a comma to separate an introductory element from the rest of the sentence.</a:t>
            </a: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commas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2769989"/>
          </a:xfrm>
          <a:prstGeom prst="rect">
            <a:avLst/>
          </a:prstGeom>
        </p:spPr>
        <p:txBody>
          <a:bodyPr vert="horz" wrap="square" lIns="0" tIns="0" rIns="0" bIns="0" rtlCol="0">
            <a:spAutoFit/>
          </a:bodyPr>
          <a:lstStyle/>
          <a:p>
            <a:pPr marL="12700" marR="5080" indent="-5715"/>
            <a:r>
              <a:rPr lang="en-US" sz="6000" dirty="0">
                <a:solidFill>
                  <a:schemeClr val="bg1"/>
                </a:solidFill>
                <a:latin typeface="Century Gothic" panose="020B0502020202020204" pitchFamily="34" charset="0"/>
                <a:cs typeface="Arial Narrow"/>
              </a:rPr>
              <a:t>I can use commas after introductory words or phrases</a:t>
            </a:r>
            <a:r>
              <a:rPr lang="en-US" sz="6000" dirty="0" smtClean="0">
                <a:solidFill>
                  <a:schemeClr val="bg1"/>
                </a:solidFill>
                <a:latin typeface="Century Gothic" panose="020B0502020202020204" pitchFamily="34" charset="0"/>
                <a:cs typeface="Arial Narrow"/>
              </a:rPr>
              <a:t>.</a:t>
            </a:r>
            <a:endParaRPr lang="en-US" sz="6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1206440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L.5.2.C</a:t>
            </a:r>
            <a:endParaRPr lang="en-US" sz="9600" dirty="0">
              <a:latin typeface="KG Sorry Not Sorry Chub" panose="02000506000000020004" pitchFamily="2" charset="0"/>
            </a:endParaRPr>
          </a:p>
        </p:txBody>
      </p:sp>
      <p:sp>
        <p:nvSpPr>
          <p:cNvPr id="9" name="Rectangle 8"/>
          <p:cNvSpPr/>
          <p:nvPr/>
        </p:nvSpPr>
        <p:spPr>
          <a:xfrm>
            <a:off x="6088237" y="5954328"/>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a comma to set off the words </a:t>
            </a:r>
            <a:r>
              <a:rPr lang="en-US" sz="1800" i="1" dirty="0">
                <a:solidFill>
                  <a:schemeClr val="bg1"/>
                </a:solidFill>
                <a:latin typeface="Champagne &amp; Limousines" panose="020B0502020202020204" pitchFamily="34" charset="0"/>
                <a:ea typeface="Champagne &amp; Limousines" panose="020B0502020202020204" pitchFamily="34" charset="0"/>
              </a:rPr>
              <a:t>yes</a:t>
            </a:r>
            <a:r>
              <a:rPr lang="en-US" sz="1800" dirty="0">
                <a:solidFill>
                  <a:schemeClr val="bg1"/>
                </a:solidFill>
                <a:latin typeface="Champagne &amp; Limousines" panose="020B0502020202020204" pitchFamily="34" charset="0"/>
                <a:ea typeface="Champagne &amp; Limousines" panose="020B0502020202020204" pitchFamily="34" charset="0"/>
              </a:rPr>
              <a:t> and </a:t>
            </a:r>
            <a:r>
              <a:rPr lang="en-US" sz="1800" i="1" dirty="0" smtClean="0">
                <a:solidFill>
                  <a:schemeClr val="bg1"/>
                </a:solidFill>
                <a:latin typeface="Champagne &amp; Limousines" panose="020B0502020202020204" pitchFamily="34" charset="0"/>
                <a:ea typeface="Champagne &amp; Limousines" panose="020B0502020202020204" pitchFamily="34" charset="0"/>
              </a:rPr>
              <a:t>no</a:t>
            </a:r>
            <a:r>
              <a:rPr lang="en-US" sz="1800" dirty="0" smtClean="0">
                <a:solidFill>
                  <a:schemeClr val="bg1"/>
                </a:solidFill>
                <a:latin typeface="Champagne &amp; Limousines" panose="020B0502020202020204" pitchFamily="34" charset="0"/>
                <a:ea typeface="Champagne &amp; Limousines" panose="020B0502020202020204" pitchFamily="34" charset="0"/>
              </a:rPr>
              <a:t>, to </a:t>
            </a:r>
            <a:r>
              <a:rPr lang="en-US" sz="1800" dirty="0">
                <a:solidFill>
                  <a:schemeClr val="bg1"/>
                </a:solidFill>
                <a:latin typeface="Champagne &amp; Limousines" panose="020B0502020202020204" pitchFamily="34" charset="0"/>
                <a:ea typeface="Champagne &amp; Limousines" panose="020B0502020202020204" pitchFamily="34" charset="0"/>
              </a:rPr>
              <a:t>set off a tag question from the rest of the </a:t>
            </a:r>
            <a:r>
              <a:rPr lang="en-US" sz="1800" dirty="0" smtClean="0">
                <a:solidFill>
                  <a:schemeClr val="bg1"/>
                </a:solidFill>
                <a:latin typeface="Champagne &amp; Limousines" panose="020B0502020202020204" pitchFamily="34" charset="0"/>
                <a:ea typeface="Champagne &amp; Limousines" panose="020B0502020202020204" pitchFamily="34" charset="0"/>
              </a:rPr>
              <a:t>sentence, and </a:t>
            </a:r>
            <a:r>
              <a:rPr lang="en-US" sz="1800" dirty="0">
                <a:solidFill>
                  <a:schemeClr val="bg1"/>
                </a:solidFill>
                <a:latin typeface="Champagne &amp; Limousines" panose="020B0502020202020204" pitchFamily="34" charset="0"/>
                <a:ea typeface="Champagne &amp; Limousines" panose="020B0502020202020204" pitchFamily="34" charset="0"/>
              </a:rPr>
              <a:t>to indicate direct </a:t>
            </a:r>
            <a:r>
              <a:rPr lang="en-US" sz="1800" dirty="0" smtClean="0">
                <a:solidFill>
                  <a:schemeClr val="bg1"/>
                </a:solidFill>
                <a:latin typeface="Champagne &amp; Limousines" panose="020B0502020202020204" pitchFamily="34" charset="0"/>
                <a:ea typeface="Champagne &amp; Limousines" panose="020B0502020202020204" pitchFamily="34" charset="0"/>
              </a:rPr>
              <a:t>address.</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Commas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192693" y="1931987"/>
            <a:ext cx="9113353" cy="4539704"/>
          </a:xfrm>
          <a:prstGeom prst="rect">
            <a:avLst/>
          </a:prstGeom>
        </p:spPr>
        <p:txBody>
          <a:bodyPr vert="horz" wrap="square" lIns="0" tIns="0" rIns="0" bIns="0" rtlCol="0">
            <a:spAutoFit/>
          </a:bodyPr>
          <a:lstStyle/>
          <a:p>
            <a:pPr marL="172085" marR="163195">
              <a:lnSpc>
                <a:spcPct val="100000"/>
              </a:lnSpc>
            </a:pPr>
            <a:r>
              <a:rPr lang="en-US" sz="5000" dirty="0" smtClean="0">
                <a:solidFill>
                  <a:schemeClr val="bg1"/>
                </a:solidFill>
                <a:latin typeface="Century Gothic" panose="020B0502020202020204" pitchFamily="34" charset="0"/>
                <a:cs typeface="Arial Narrow"/>
              </a:rPr>
              <a:t>I </a:t>
            </a:r>
            <a:r>
              <a:rPr lang="en-US" sz="5000" dirty="0">
                <a:solidFill>
                  <a:schemeClr val="bg1"/>
                </a:solidFill>
                <a:latin typeface="Century Gothic" panose="020B0502020202020204" pitchFamily="34" charset="0"/>
                <a:cs typeface="Arial Narrow"/>
              </a:rPr>
              <a:t>can use commas to set off words from the rest of the </a:t>
            </a:r>
            <a:r>
              <a:rPr lang="en-US" sz="5000" dirty="0" smtClean="0">
                <a:solidFill>
                  <a:schemeClr val="bg1"/>
                </a:solidFill>
                <a:latin typeface="Century Gothic" panose="020B0502020202020204" pitchFamily="34" charset="0"/>
                <a:cs typeface="Arial Narrow"/>
              </a:rPr>
              <a:t>sentence, to set off tag questions, and to show direct address.</a:t>
            </a:r>
            <a:endParaRPr lang="en-US" sz="5000" dirty="0">
              <a:solidFill>
                <a:schemeClr val="bg1"/>
              </a:solidFill>
              <a:latin typeface="Century Gothic" panose="020B0502020202020204" pitchFamily="34" charset="0"/>
              <a:cs typeface="Arial Narrow"/>
            </a:endParaRPr>
          </a:p>
          <a:p>
            <a:pPr marL="12700" marR="5080" indent="-5715">
              <a:lnSpc>
                <a:spcPct val="100000"/>
              </a:lnSpc>
            </a:pPr>
            <a:endParaRPr lang="en-US" sz="4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982152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L.5.2.D</a:t>
            </a:r>
            <a:endParaRPr lang="en-US" sz="9600" dirty="0">
              <a:latin typeface="KG Sorry Not Sorry Chub" panose="02000506000000020004" pitchFamily="2" charset="0"/>
            </a:endParaRPr>
          </a:p>
        </p:txBody>
      </p:sp>
      <p:sp>
        <p:nvSpPr>
          <p:cNvPr id="9" name="Rectangle 8"/>
          <p:cNvSpPr/>
          <p:nvPr/>
        </p:nvSpPr>
        <p:spPr>
          <a:xfrm>
            <a:off x="6088237" y="6035351"/>
            <a:ext cx="3328658" cy="1015663"/>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Use underlining, quotation marks, or italics to indicate titles of works.</a:t>
            </a: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titles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3693319"/>
          </a:xfrm>
          <a:prstGeom prst="rect">
            <a:avLst/>
          </a:prstGeom>
        </p:spPr>
        <p:txBody>
          <a:bodyPr vert="horz" wrap="square" lIns="0" tIns="0" rIns="0" bIns="0" rtlCol="0">
            <a:spAutoFit/>
          </a:bodyPr>
          <a:lstStyle/>
          <a:p>
            <a:pPr marL="12700" marR="5080" indent="-5715"/>
            <a:r>
              <a:rPr lang="en-US" sz="6000" dirty="0">
                <a:solidFill>
                  <a:schemeClr val="bg1"/>
                </a:solidFill>
                <a:latin typeface="Century Gothic" panose="020B0502020202020204" pitchFamily="34" charset="0"/>
                <a:cs typeface="Arial Narrow"/>
              </a:rPr>
              <a:t>I can punctuate and capitalize titles of works correctly.</a:t>
            </a:r>
          </a:p>
          <a:p>
            <a:pPr marL="12700" marR="5080" indent="-5715">
              <a:lnSpc>
                <a:spcPct val="100000"/>
              </a:lnSpc>
            </a:pPr>
            <a:endParaRPr lang="en-US" sz="6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620887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L.5.2.E</a:t>
            </a:r>
            <a:endParaRPr lang="en-US" sz="9600" dirty="0">
              <a:latin typeface="KG Sorry Not Sorry Chub" panose="02000506000000020004" pitchFamily="2" charset="0"/>
            </a:endParaRPr>
          </a:p>
        </p:txBody>
      </p:sp>
      <p:sp>
        <p:nvSpPr>
          <p:cNvPr id="9" name="Rectangle 8"/>
          <p:cNvSpPr/>
          <p:nvPr/>
        </p:nvSpPr>
        <p:spPr>
          <a:xfrm>
            <a:off x="6088237" y="6058501"/>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Spell grade-appropriate words correctly, consulting references as needed.</a:t>
            </a: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Spelling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4231928"/>
          </a:xfrm>
          <a:prstGeom prst="rect">
            <a:avLst/>
          </a:prstGeom>
        </p:spPr>
        <p:txBody>
          <a:bodyPr vert="horz" wrap="square" lIns="0" tIns="0" rIns="0" bIns="0" rtlCol="0">
            <a:spAutoFit/>
          </a:bodyPr>
          <a:lstStyle/>
          <a:p>
            <a:pPr>
              <a:spcBef>
                <a:spcPts val="1200"/>
              </a:spcBef>
            </a:pPr>
            <a:r>
              <a:rPr lang="en-US" sz="5500" dirty="0">
                <a:solidFill>
                  <a:schemeClr val="bg1"/>
                </a:solidFill>
                <a:latin typeface="Century Gothic" panose="020B0502020202020204" pitchFamily="34" charset="0"/>
                <a:cs typeface="Arial Narrow"/>
              </a:rPr>
              <a:t>I can spell grade level words </a:t>
            </a:r>
            <a:r>
              <a:rPr lang="en-US" sz="5500" dirty="0" smtClean="0">
                <a:solidFill>
                  <a:schemeClr val="bg1"/>
                </a:solidFill>
                <a:latin typeface="Century Gothic" panose="020B0502020202020204" pitchFamily="34" charset="0"/>
                <a:cs typeface="Arial Narrow"/>
              </a:rPr>
              <a:t>correctly, using spelling resources and references as needed</a:t>
            </a:r>
            <a:r>
              <a:rPr lang="en-US" sz="5500" dirty="0">
                <a:solidFill>
                  <a:schemeClr val="bg1"/>
                </a:solidFill>
                <a:latin typeface="Century Gothic" panose="020B0502020202020204" pitchFamily="34" charset="0"/>
                <a:cs typeface="Arial Narrow"/>
              </a:rPr>
              <a:t>.</a:t>
            </a:r>
          </a:p>
          <a:p>
            <a:pPr marL="12700" marR="5080" indent="-5715">
              <a:lnSpc>
                <a:spcPct val="100000"/>
              </a:lnSpc>
            </a:pP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3791595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L.5.3.A</a:t>
            </a:r>
            <a:endParaRPr lang="en-US" sz="9600" dirty="0">
              <a:latin typeface="KG Sorry Not Sorry Chub" panose="02000506000000020004" pitchFamily="2" charset="0"/>
            </a:endParaRPr>
          </a:p>
        </p:txBody>
      </p:sp>
      <p:sp>
        <p:nvSpPr>
          <p:cNvPr id="9" name="Rectangle 8"/>
          <p:cNvSpPr/>
          <p:nvPr/>
        </p:nvSpPr>
        <p:spPr>
          <a:xfrm>
            <a:off x="6088237" y="6058501"/>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Expand, combine, and reduce sentences for meaning, reader/listener interest, and style.</a:t>
            </a:r>
          </a:p>
        </p:txBody>
      </p:sp>
      <p:sp>
        <p:nvSpPr>
          <p:cNvPr id="8" name="TextBox 7"/>
          <p:cNvSpPr txBox="1"/>
          <p:nvPr/>
        </p:nvSpPr>
        <p:spPr>
          <a:xfrm>
            <a:off x="-14033" y="-212271"/>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sentences</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3385542"/>
          </a:xfrm>
          <a:prstGeom prst="rect">
            <a:avLst/>
          </a:prstGeom>
        </p:spPr>
        <p:txBody>
          <a:bodyPr vert="horz" wrap="square" lIns="0" tIns="0" rIns="0" bIns="0" rtlCol="0">
            <a:spAutoFit/>
          </a:bodyPr>
          <a:lstStyle/>
          <a:p>
            <a:pPr marL="12700" marR="5080" indent="-5715">
              <a:lnSpc>
                <a:spcPct val="100000"/>
              </a:lnSpc>
            </a:pPr>
            <a:r>
              <a:rPr lang="en-US" sz="5500" dirty="0" smtClean="0">
                <a:solidFill>
                  <a:schemeClr val="bg1"/>
                </a:solidFill>
                <a:latin typeface="Century Gothic" panose="020B0502020202020204" pitchFamily="34" charset="0"/>
                <a:cs typeface="Arial Narrow"/>
              </a:rPr>
              <a:t>I can expand, combine, and reduce sentences for meaning, interest, and style.</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431367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L.5.3.B</a:t>
            </a:r>
            <a:endParaRPr lang="en-US" sz="9600" dirty="0">
              <a:latin typeface="KG Sorry Not Sorry Chub" panose="02000506000000020004" pitchFamily="2" charset="0"/>
            </a:endParaRPr>
          </a:p>
        </p:txBody>
      </p:sp>
      <p:sp>
        <p:nvSpPr>
          <p:cNvPr id="9" name="Rectangle 8"/>
          <p:cNvSpPr/>
          <p:nvPr/>
        </p:nvSpPr>
        <p:spPr>
          <a:xfrm>
            <a:off x="6088237" y="6058501"/>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Compare and contrast the varieties of English (e.g., </a:t>
            </a:r>
            <a:r>
              <a:rPr lang="en-US" sz="1800" i="1" dirty="0">
                <a:solidFill>
                  <a:schemeClr val="bg1"/>
                </a:solidFill>
                <a:latin typeface="Champagne &amp; Limousines" panose="020B0502020202020204" pitchFamily="34" charset="0"/>
                <a:ea typeface="Champagne &amp; Limousines" panose="020B0502020202020204" pitchFamily="34" charset="0"/>
              </a:rPr>
              <a:t>dialects, registers</a:t>
            </a:r>
            <a:r>
              <a:rPr lang="en-US" sz="1800" dirty="0">
                <a:solidFill>
                  <a:schemeClr val="bg1"/>
                </a:solidFill>
                <a:latin typeface="Champagne &amp; Limousines" panose="020B0502020202020204" pitchFamily="34" charset="0"/>
                <a:ea typeface="Champagne &amp; Limousines" panose="020B0502020202020204" pitchFamily="34" charset="0"/>
              </a:rPr>
              <a:t>) used in stories, dramas, or poems.</a:t>
            </a:r>
          </a:p>
        </p:txBody>
      </p:sp>
      <p:sp>
        <p:nvSpPr>
          <p:cNvPr id="8" name="TextBox 7"/>
          <p:cNvSpPr txBox="1"/>
          <p:nvPr/>
        </p:nvSpPr>
        <p:spPr>
          <a:xfrm>
            <a:off x="-76663" y="119967"/>
            <a:ext cx="9601199" cy="1631216"/>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Varieties of English</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259681" y="1441853"/>
            <a:ext cx="9157214" cy="5078313"/>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cs typeface="Arial Narrow"/>
              </a:rPr>
              <a:t>I can compare and contrast the style </a:t>
            </a:r>
            <a:r>
              <a:rPr lang="en-US" sz="5500" dirty="0" smtClean="0">
                <a:solidFill>
                  <a:schemeClr val="bg1"/>
                </a:solidFill>
                <a:latin typeface="Century Gothic" panose="020B0502020202020204" pitchFamily="34" charset="0"/>
                <a:cs typeface="Arial Narrow"/>
              </a:rPr>
              <a:t>and varieties of English used in </a:t>
            </a:r>
            <a:r>
              <a:rPr lang="en-US" sz="5500" dirty="0">
                <a:solidFill>
                  <a:schemeClr val="bg1"/>
                </a:solidFill>
                <a:latin typeface="Century Gothic" panose="020B0502020202020204" pitchFamily="34" charset="0"/>
                <a:cs typeface="Arial Narrow"/>
              </a:rPr>
              <a:t>different </a:t>
            </a:r>
            <a:r>
              <a:rPr lang="en-US" sz="5500" dirty="0" smtClean="0">
                <a:solidFill>
                  <a:schemeClr val="bg1"/>
                </a:solidFill>
                <a:latin typeface="Century Gothic" panose="020B0502020202020204" pitchFamily="34" charset="0"/>
                <a:cs typeface="Arial Narrow"/>
              </a:rPr>
              <a:t>stories, dramas, and poems.</a:t>
            </a:r>
            <a:endParaRPr lang="en-US" sz="5500" dirty="0">
              <a:solidFill>
                <a:schemeClr val="bg1"/>
              </a:solidFill>
              <a:latin typeface="Century Gothic" panose="020B0502020202020204" pitchFamily="34" charset="0"/>
              <a:cs typeface="Arial Narrow"/>
            </a:endParaRPr>
          </a:p>
          <a:p>
            <a:pPr marL="12700" marR="5080" indent="-5715">
              <a:lnSpc>
                <a:spcPct val="100000"/>
              </a:lnSpc>
            </a:pP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85965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L.5.4.A</a:t>
            </a:r>
            <a:endParaRPr lang="en-US" sz="9600" dirty="0">
              <a:latin typeface="KG Sorry Not Sorry Chub" panose="02000506000000020004" pitchFamily="2" charset="0"/>
            </a:endParaRPr>
          </a:p>
        </p:txBody>
      </p:sp>
      <p:sp>
        <p:nvSpPr>
          <p:cNvPr id="9" name="Rectangle 8"/>
          <p:cNvSpPr/>
          <p:nvPr/>
        </p:nvSpPr>
        <p:spPr>
          <a:xfrm>
            <a:off x="6088237" y="5977478"/>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context (e.g., cause/effect relationships and comparisons in text) as a clue to the meaning of a word or phrase.</a:t>
            </a:r>
          </a:p>
        </p:txBody>
      </p:sp>
      <p:sp>
        <p:nvSpPr>
          <p:cNvPr id="8" name="TextBox 7"/>
          <p:cNvSpPr txBox="1"/>
          <p:nvPr/>
        </p:nvSpPr>
        <p:spPr>
          <a:xfrm>
            <a:off x="-76663" y="-19976"/>
            <a:ext cx="9601199" cy="2246769"/>
          </a:xfrm>
          <a:prstGeom prst="rect">
            <a:avLst/>
          </a:prstGeom>
          <a:noFill/>
        </p:spPr>
        <p:txBody>
          <a:bodyPr wrap="square" rtlCol="0">
            <a:spAutoFit/>
          </a:bodyPr>
          <a:lstStyle/>
          <a:p>
            <a:pPr algn="ctr"/>
            <a:r>
              <a:rPr lang="en-US" sz="14000" dirty="0" smtClean="0">
                <a:solidFill>
                  <a:schemeClr val="bg1"/>
                </a:solidFill>
                <a:latin typeface="KG Sorry Not Sorry Chub" panose="02000506000000020004" pitchFamily="2" charset="0"/>
                <a:ea typeface="AGSkinnyPants" panose="02000603000000000000" pitchFamily="2" charset="0"/>
              </a:rPr>
              <a:t>Context clues</a:t>
            </a:r>
            <a:endParaRPr lang="en-US" sz="14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128757"/>
            <a:ext cx="8891723" cy="3385542"/>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cs typeface="Arial Narrow"/>
              </a:rPr>
              <a:t>I can use context clues to determine the correct </a:t>
            </a:r>
            <a:r>
              <a:rPr lang="en-US" sz="5500" dirty="0" smtClean="0">
                <a:solidFill>
                  <a:schemeClr val="bg1"/>
                </a:solidFill>
                <a:latin typeface="Century Gothic" panose="020B0502020202020204" pitchFamily="34" charset="0"/>
                <a:cs typeface="Arial Narrow"/>
              </a:rPr>
              <a:t>meanings of words and phrases.</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405767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smtClean="0">
                <a:latin typeface="KG Sorry Not Sorry Chub" panose="02000506000000020004" pitchFamily="2" charset="0"/>
              </a:rPr>
              <a:t>RL.5.5</a:t>
            </a:r>
            <a:endParaRPr lang="en-US" sz="9600" dirty="0">
              <a:latin typeface="KG Sorry Not Sorry Chub" panose="02000506000000020004" pitchFamily="2" charset="0"/>
            </a:endParaRPr>
          </a:p>
        </p:txBody>
      </p:sp>
      <p:sp>
        <p:nvSpPr>
          <p:cNvPr id="9" name="Rectangle 8"/>
          <p:cNvSpPr/>
          <p:nvPr/>
        </p:nvSpPr>
        <p:spPr>
          <a:xfrm>
            <a:off x="6102102" y="6016177"/>
            <a:ext cx="3328658" cy="1077218"/>
          </a:xfrm>
          <a:prstGeom prst="rect">
            <a:avLst/>
          </a:prstGeom>
        </p:spPr>
        <p:txBody>
          <a:bodyPr wrap="square">
            <a:spAutoFit/>
          </a:bodyPr>
          <a:lstStyle/>
          <a:p>
            <a:pPr algn="ctr"/>
            <a:r>
              <a:rPr lang="en-US" sz="1600" smtClean="0">
                <a:solidFill>
                  <a:schemeClr val="bg1"/>
                </a:solidFill>
                <a:latin typeface="Champagne &amp; Limousines" panose="020B0502020202020204" pitchFamily="34" charset="0"/>
                <a:ea typeface="Champagne &amp; Limousines" panose="020B0502020202020204" pitchFamily="34" charset="0"/>
              </a:rPr>
              <a:t>Explain how a series of chapters, scenes, or stanzas fits together to provide the overall structure of a particular story, drama, or poem.</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552363" y="1855821"/>
            <a:ext cx="8496474" cy="3939540"/>
          </a:xfrm>
          <a:prstGeom prst="rect">
            <a:avLst/>
          </a:prstGeom>
        </p:spPr>
        <p:txBody>
          <a:bodyPr wrap="square">
            <a:spAutoFit/>
          </a:bodyPr>
          <a:lstStyle/>
          <a:p>
            <a:r>
              <a:rPr lang="en-US" sz="5000" smtClean="0">
                <a:solidFill>
                  <a:schemeClr val="bg1"/>
                </a:solidFill>
                <a:latin typeface="Century Gothic" panose="020B0502020202020204" pitchFamily="34" charset="0"/>
              </a:rPr>
              <a:t>I can recognize chapters, stanzas, and scenes in a text. I can explain their importance to the overall story, drama, or poem.</a:t>
            </a:r>
            <a:endParaRPr lang="en-US" sz="5000" dirty="0">
              <a:solidFill>
                <a:schemeClr val="bg1"/>
              </a:solidFill>
              <a:latin typeface="Century Gothic" panose="020B0502020202020204" pitchFamily="34" charset="0"/>
            </a:endParaRPr>
          </a:p>
        </p:txBody>
      </p:sp>
      <p:sp>
        <p:nvSpPr>
          <p:cNvPr id="11" name="TextBox 10"/>
          <p:cNvSpPr txBox="1"/>
          <p:nvPr/>
        </p:nvSpPr>
        <p:spPr>
          <a:xfrm>
            <a:off x="76665" y="333202"/>
            <a:ext cx="9524535" cy="1600438"/>
          </a:xfrm>
          <a:prstGeom prst="rect">
            <a:avLst/>
          </a:prstGeom>
          <a:noFill/>
        </p:spPr>
        <p:txBody>
          <a:bodyPr wrap="square" rtlCol="0">
            <a:spAutoFit/>
          </a:bodyPr>
          <a:lstStyle/>
          <a:p>
            <a:pPr algn="ctr"/>
            <a:r>
              <a:rPr lang="en-US" sz="9800" dirty="0" smtClean="0">
                <a:solidFill>
                  <a:schemeClr val="bg1"/>
                </a:solidFill>
                <a:latin typeface="KG Sorry Not Sorry Chub" panose="02000506000000020004" pitchFamily="2" charset="0"/>
                <a:ea typeface="AGSkinnyPants" panose="02000603000000000000" pitchFamily="2" charset="0"/>
              </a:rPr>
              <a:t>Structure of stories</a:t>
            </a:r>
            <a:endParaRPr lang="en-US" sz="98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7756058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L.5.4.B</a:t>
            </a:r>
            <a:endParaRPr lang="en-US" sz="9600" dirty="0">
              <a:latin typeface="KG Sorry Not Sorry Chub" panose="02000506000000020004" pitchFamily="2" charset="0"/>
            </a:endParaRPr>
          </a:p>
        </p:txBody>
      </p:sp>
      <p:sp>
        <p:nvSpPr>
          <p:cNvPr id="9" name="Rectangle 8"/>
          <p:cNvSpPr/>
          <p:nvPr/>
        </p:nvSpPr>
        <p:spPr>
          <a:xfrm>
            <a:off x="6088237" y="5921862"/>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common, grade-appropriate Greek and Latin affixes and roots as clues to the meaning of a word (e.g., </a:t>
            </a:r>
            <a:r>
              <a:rPr lang="en-US" sz="1800" i="1" dirty="0">
                <a:solidFill>
                  <a:schemeClr val="bg1"/>
                </a:solidFill>
                <a:latin typeface="Champagne &amp; Limousines" panose="020B0502020202020204" pitchFamily="34" charset="0"/>
                <a:ea typeface="Champagne &amp; Limousines" panose="020B0502020202020204" pitchFamily="34" charset="0"/>
              </a:rPr>
              <a:t>photograph, photosynthesis</a:t>
            </a:r>
            <a:r>
              <a:rPr lang="en-US" sz="1800" dirty="0">
                <a:solidFill>
                  <a:schemeClr val="bg1"/>
                </a:solidFill>
                <a:latin typeface="Champagne &amp; Limousines" panose="020B0502020202020204" pitchFamily="34" charset="0"/>
                <a:ea typeface="Champagne &amp; Limousines" panose="020B0502020202020204" pitchFamily="34" charset="0"/>
              </a:rPr>
              <a:t>).</a:t>
            </a:r>
          </a:p>
        </p:txBody>
      </p:sp>
      <p:sp>
        <p:nvSpPr>
          <p:cNvPr id="8" name="TextBox 7"/>
          <p:cNvSpPr txBox="1"/>
          <p:nvPr/>
        </p:nvSpPr>
        <p:spPr>
          <a:xfrm>
            <a:off x="-76663" y="197095"/>
            <a:ext cx="9601199" cy="2657138"/>
          </a:xfrm>
          <a:prstGeom prst="rect">
            <a:avLst/>
          </a:prstGeom>
          <a:noFill/>
        </p:spPr>
        <p:txBody>
          <a:bodyPr wrap="square" rtlCol="0">
            <a:spAutoFit/>
          </a:bodyPr>
          <a:lstStyle/>
          <a:p>
            <a:pPr algn="ctr">
              <a:lnSpc>
                <a:spcPts val="10000"/>
              </a:lnSpc>
            </a:pPr>
            <a:r>
              <a:rPr lang="en-US" sz="10000" dirty="0" smtClean="0">
                <a:solidFill>
                  <a:schemeClr val="bg1"/>
                </a:solidFill>
                <a:latin typeface="KG Sorry Not Sorry Chub" panose="02000506000000020004" pitchFamily="2" charset="0"/>
                <a:ea typeface="AGSkinnyPants" panose="02000603000000000000" pitchFamily="2" charset="0"/>
              </a:rPr>
              <a:t>Greek and Latin Affixes and Roots</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534075"/>
            <a:ext cx="8891723" cy="4231928"/>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cs typeface="Arial Narrow"/>
              </a:rPr>
              <a:t>I can use Greek and Latin </a:t>
            </a:r>
            <a:r>
              <a:rPr lang="en-US" sz="5500" dirty="0" smtClean="0">
                <a:solidFill>
                  <a:schemeClr val="bg1"/>
                </a:solidFill>
                <a:latin typeface="Century Gothic" panose="020B0502020202020204" pitchFamily="34" charset="0"/>
                <a:cs typeface="Arial Narrow"/>
              </a:rPr>
              <a:t>affixes and roots </a:t>
            </a:r>
            <a:r>
              <a:rPr lang="en-US" sz="5500" dirty="0">
                <a:solidFill>
                  <a:schemeClr val="bg1"/>
                </a:solidFill>
                <a:latin typeface="Century Gothic" panose="020B0502020202020204" pitchFamily="34" charset="0"/>
                <a:cs typeface="Arial Narrow"/>
              </a:rPr>
              <a:t>to determine the meaning of unknown words.</a:t>
            </a:r>
          </a:p>
          <a:p>
            <a:pPr marL="12700" marR="5080" indent="-5715">
              <a:lnSpc>
                <a:spcPct val="100000"/>
              </a:lnSpc>
            </a:pP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409864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L.5.4.C</a:t>
            </a:r>
            <a:endParaRPr lang="en-US" sz="9600" dirty="0">
              <a:latin typeface="KG Sorry Not Sorry Chub" panose="02000506000000020004" pitchFamily="2" charset="0"/>
            </a:endParaRPr>
          </a:p>
        </p:txBody>
      </p:sp>
      <p:sp>
        <p:nvSpPr>
          <p:cNvPr id="9" name="Rectangle 8"/>
          <p:cNvSpPr/>
          <p:nvPr/>
        </p:nvSpPr>
        <p:spPr>
          <a:xfrm>
            <a:off x="6099812" y="5855914"/>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Consult reference materials (e.g., dictionaries, glossaries, thesauruses), both print and digital, to find the pronunciation and determine or clarify the precise meaning of key words and phrases.</a:t>
            </a:r>
          </a:p>
        </p:txBody>
      </p:sp>
      <p:sp>
        <p:nvSpPr>
          <p:cNvPr id="8" name="TextBox 7"/>
          <p:cNvSpPr txBox="1"/>
          <p:nvPr/>
        </p:nvSpPr>
        <p:spPr>
          <a:xfrm>
            <a:off x="-14035" y="172622"/>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Reference Materials</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40704" y="2038211"/>
            <a:ext cx="8891723" cy="3693319"/>
          </a:xfrm>
          <a:prstGeom prst="rect">
            <a:avLst/>
          </a:prstGeom>
        </p:spPr>
        <p:txBody>
          <a:bodyPr vert="horz" wrap="square" lIns="0" tIns="0" rIns="0" bIns="0" rtlCol="0">
            <a:spAutoFit/>
          </a:bodyPr>
          <a:lstStyle/>
          <a:p>
            <a:pPr marL="12700" marR="5080" indent="635">
              <a:lnSpc>
                <a:spcPct val="100000"/>
              </a:lnSpc>
            </a:pPr>
            <a:r>
              <a:rPr lang="en-US" sz="6000" dirty="0">
                <a:solidFill>
                  <a:schemeClr val="bg1"/>
                </a:solidFill>
                <a:latin typeface="Century Gothic" panose="020B0502020202020204" pitchFamily="34" charset="0"/>
                <a:cs typeface="Arial Narrow"/>
              </a:rPr>
              <a:t>I can use reference materials to help with the meaning and pronunciation of words.</a:t>
            </a:r>
          </a:p>
        </p:txBody>
      </p:sp>
    </p:spTree>
    <p:extLst>
      <p:ext uri="{BB962C8B-B14F-4D97-AF65-F5344CB8AC3E}">
        <p14:creationId xmlns:p14="http://schemas.microsoft.com/office/powerpoint/2010/main" val="8361491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L.5.5.A</a:t>
            </a:r>
            <a:endParaRPr lang="en-US" sz="9600" dirty="0">
              <a:latin typeface="KG Sorry Not Sorry Chub" panose="02000506000000020004" pitchFamily="2" charset="0"/>
            </a:endParaRPr>
          </a:p>
        </p:txBody>
      </p:sp>
      <p:sp>
        <p:nvSpPr>
          <p:cNvPr id="9" name="Rectangle 8"/>
          <p:cNvSpPr/>
          <p:nvPr/>
        </p:nvSpPr>
        <p:spPr>
          <a:xfrm>
            <a:off x="6088237" y="6072336"/>
            <a:ext cx="3328658" cy="1015663"/>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Interpret figurative language, including similes and metaphors, in context.</a:t>
            </a:r>
          </a:p>
        </p:txBody>
      </p:sp>
      <p:sp>
        <p:nvSpPr>
          <p:cNvPr id="8" name="TextBox 7"/>
          <p:cNvSpPr txBox="1"/>
          <p:nvPr/>
        </p:nvSpPr>
        <p:spPr>
          <a:xfrm>
            <a:off x="-30363" y="213162"/>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Figurative language</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238991" y="1993521"/>
            <a:ext cx="9177904" cy="4231928"/>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explain the meaning of figurative language phrases, including similes and metaphors.</a:t>
            </a:r>
            <a:endParaRPr lang="en-US" sz="5500" dirty="0">
              <a:solidFill>
                <a:schemeClr val="bg1"/>
              </a:solidFill>
              <a:latin typeface="Century Gothic" panose="020B0502020202020204" pitchFamily="34" charset="0"/>
              <a:cs typeface="Arial Narrow"/>
            </a:endParaRPr>
          </a:p>
          <a:p>
            <a:pPr marL="12700" marR="5080" indent="-5715">
              <a:lnSpc>
                <a:spcPct val="100000"/>
              </a:lnSpc>
            </a:pP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9119996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L.5.5.B</a:t>
            </a:r>
            <a:endParaRPr lang="en-US" sz="9600" dirty="0">
              <a:latin typeface="KG Sorry Not Sorry Chub" panose="02000506000000020004" pitchFamily="2" charset="0"/>
            </a:endParaRPr>
          </a:p>
        </p:txBody>
      </p:sp>
      <p:sp>
        <p:nvSpPr>
          <p:cNvPr id="9" name="Rectangle 8"/>
          <p:cNvSpPr/>
          <p:nvPr/>
        </p:nvSpPr>
        <p:spPr>
          <a:xfrm>
            <a:off x="6088237" y="6130208"/>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Recognize and explain the meaning of common idioms, adages, and proverbs.</a:t>
            </a:r>
          </a:p>
        </p:txBody>
      </p:sp>
      <p:sp>
        <p:nvSpPr>
          <p:cNvPr id="8" name="TextBox 7"/>
          <p:cNvSpPr txBox="1"/>
          <p:nvPr/>
        </p:nvSpPr>
        <p:spPr>
          <a:xfrm>
            <a:off x="0" y="287425"/>
            <a:ext cx="9601199" cy="2657138"/>
          </a:xfrm>
          <a:prstGeom prst="rect">
            <a:avLst/>
          </a:prstGeom>
          <a:noFill/>
        </p:spPr>
        <p:txBody>
          <a:bodyPr wrap="square" rtlCol="0">
            <a:spAutoFit/>
          </a:bodyPr>
          <a:lstStyle/>
          <a:p>
            <a:pPr algn="ctr">
              <a:lnSpc>
                <a:spcPts val="10000"/>
              </a:lnSpc>
            </a:pPr>
            <a:r>
              <a:rPr lang="en-US" sz="11000" dirty="0" smtClean="0">
                <a:solidFill>
                  <a:schemeClr val="bg1"/>
                </a:solidFill>
                <a:latin typeface="KG Sorry Not Sorry Chub" panose="02000506000000020004" pitchFamily="2" charset="0"/>
                <a:ea typeface="AGSkinnyPants" panose="02000603000000000000" pitchFamily="2" charset="0"/>
              </a:rPr>
              <a:t>Idioms, Adages, &amp; Proverbs</a:t>
            </a:r>
            <a:endParaRPr lang="en-US" sz="11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40702" y="2580361"/>
            <a:ext cx="8891723" cy="3385542"/>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ea typeface="Champagne &amp; Limousines" panose="020B0502020202020204" pitchFamily="34" charset="0"/>
                <a:cs typeface="Arial Narrow"/>
              </a:rPr>
              <a:t>I can identify and </a:t>
            </a:r>
            <a:r>
              <a:rPr lang="en-US" sz="5500" dirty="0" smtClean="0">
                <a:solidFill>
                  <a:schemeClr val="bg1"/>
                </a:solidFill>
                <a:latin typeface="Century Gothic" panose="020B0502020202020204" pitchFamily="34" charset="0"/>
                <a:ea typeface="Champagne &amp; Limousines" panose="020B0502020202020204" pitchFamily="34" charset="0"/>
                <a:cs typeface="Arial Narrow"/>
              </a:rPr>
              <a:t>explain the meaning of common idioms</a:t>
            </a:r>
            <a:r>
              <a:rPr lang="en-US" sz="5500" dirty="0">
                <a:solidFill>
                  <a:schemeClr val="bg1"/>
                </a:solidFill>
                <a:latin typeface="Century Gothic" panose="020B0502020202020204" pitchFamily="34" charset="0"/>
                <a:ea typeface="Champagne &amp; Limousines" panose="020B0502020202020204" pitchFamily="34" charset="0"/>
                <a:cs typeface="Arial Narrow"/>
              </a:rPr>
              <a:t>, adages, and proverbs</a:t>
            </a:r>
            <a:r>
              <a:rPr lang="en-US" sz="5500" dirty="0" smtClean="0">
                <a:solidFill>
                  <a:schemeClr val="bg1"/>
                </a:solidFill>
                <a:latin typeface="Century Gothic" panose="020B0502020202020204" pitchFamily="34" charset="0"/>
                <a:ea typeface="Champagne &amp; Limousines" panose="020B0502020202020204" pitchFamily="34" charset="0"/>
                <a:cs typeface="Arial Narrow"/>
              </a:rPr>
              <a:t>.</a:t>
            </a:r>
            <a:endParaRPr lang="en-US" sz="5500" dirty="0">
              <a:solidFill>
                <a:schemeClr val="bg1"/>
              </a:solidFill>
              <a:latin typeface="Century Gothic" panose="020B0502020202020204" pitchFamily="34" charset="0"/>
              <a:ea typeface="Champagne &amp; Limousines" panose="020B0502020202020204" pitchFamily="34" charset="0"/>
              <a:cs typeface="Arial Narrow"/>
            </a:endParaRPr>
          </a:p>
        </p:txBody>
      </p:sp>
    </p:spTree>
    <p:extLst>
      <p:ext uri="{BB962C8B-B14F-4D97-AF65-F5344CB8AC3E}">
        <p14:creationId xmlns:p14="http://schemas.microsoft.com/office/powerpoint/2010/main" val="3937932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L.5.5.C</a:t>
            </a:r>
            <a:endParaRPr lang="en-US" sz="9600" dirty="0">
              <a:latin typeface="KG Sorry Not Sorry Chub" panose="02000506000000020004" pitchFamily="2" charset="0"/>
            </a:endParaRPr>
          </a:p>
        </p:txBody>
      </p:sp>
      <p:sp>
        <p:nvSpPr>
          <p:cNvPr id="9" name="Rectangle 8"/>
          <p:cNvSpPr/>
          <p:nvPr/>
        </p:nvSpPr>
        <p:spPr>
          <a:xfrm>
            <a:off x="6076662" y="5899845"/>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the relationship between particular words (e.g., synonyms, antonyms, homographs) to better understand each of the words.</a:t>
            </a:r>
          </a:p>
        </p:txBody>
      </p:sp>
      <p:sp>
        <p:nvSpPr>
          <p:cNvPr id="8" name="TextBox 7"/>
          <p:cNvSpPr txBox="1"/>
          <p:nvPr/>
        </p:nvSpPr>
        <p:spPr>
          <a:xfrm>
            <a:off x="1" y="215168"/>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Word Relationships</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733996"/>
            <a:ext cx="8891723" cy="3847207"/>
          </a:xfrm>
          <a:prstGeom prst="rect">
            <a:avLst/>
          </a:prstGeom>
        </p:spPr>
        <p:txBody>
          <a:bodyPr vert="horz" wrap="square" lIns="0" tIns="0" rIns="0" bIns="0" rtlCol="0">
            <a:spAutoFit/>
          </a:bodyPr>
          <a:lstStyle/>
          <a:p>
            <a:pPr marL="12065" marR="5080"/>
            <a:r>
              <a:rPr lang="en-US" sz="5000" dirty="0">
                <a:solidFill>
                  <a:schemeClr val="bg1"/>
                </a:solidFill>
                <a:latin typeface="Century Gothic" panose="020B0502020202020204" pitchFamily="34" charset="0"/>
                <a:cs typeface="Arial Narrow"/>
              </a:rPr>
              <a:t>I can understand how words are related to other </a:t>
            </a:r>
            <a:r>
              <a:rPr lang="en-US" sz="5000" dirty="0" smtClean="0">
                <a:solidFill>
                  <a:schemeClr val="bg1"/>
                </a:solidFill>
                <a:latin typeface="Century Gothic" panose="020B0502020202020204" pitchFamily="34" charset="0"/>
                <a:cs typeface="Arial Narrow"/>
              </a:rPr>
              <a:t>words and identify </a:t>
            </a:r>
            <a:r>
              <a:rPr lang="en-US" sz="5000" dirty="0">
                <a:solidFill>
                  <a:schemeClr val="bg1"/>
                </a:solidFill>
                <a:latin typeface="Century Gothic" panose="020B0502020202020204" pitchFamily="34" charset="0"/>
                <a:cs typeface="Arial Narrow"/>
              </a:rPr>
              <a:t>and understand synonyms, antonyms, and homographs</a:t>
            </a:r>
            <a:r>
              <a:rPr lang="en-US" sz="5000" dirty="0" smtClean="0">
                <a:solidFill>
                  <a:schemeClr val="bg1"/>
                </a:solidFill>
                <a:latin typeface="Century Gothic" panose="020B0502020202020204" pitchFamily="34" charset="0"/>
                <a:cs typeface="Arial Narrow"/>
              </a:rPr>
              <a:t>.</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4075578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L.5.6</a:t>
            </a:r>
            <a:endParaRPr lang="en-US" sz="9600" dirty="0">
              <a:latin typeface="KG Sorry Not Sorry Chub" panose="02000506000000020004" pitchFamily="2" charset="0"/>
            </a:endParaRPr>
          </a:p>
        </p:txBody>
      </p:sp>
      <p:sp>
        <p:nvSpPr>
          <p:cNvPr id="9" name="Rectangle 8"/>
          <p:cNvSpPr/>
          <p:nvPr/>
        </p:nvSpPr>
        <p:spPr>
          <a:xfrm>
            <a:off x="6099814" y="5795478"/>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Acquire and use accurately grade-appropriate general academic and domain-specific words and phrases, including those that signal contrast, addition, and other logical </a:t>
            </a:r>
            <a:r>
              <a:rPr lang="en-US" sz="1600" dirty="0" smtClean="0">
                <a:solidFill>
                  <a:schemeClr val="bg1"/>
                </a:solidFill>
                <a:latin typeface="Champagne &amp; Limousines" panose="020B0502020202020204" pitchFamily="34" charset="0"/>
                <a:ea typeface="Champagne &amp; Limousines" panose="020B0502020202020204" pitchFamily="34" charset="0"/>
              </a:rPr>
              <a:t>relationships.</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4035" y="311558"/>
            <a:ext cx="9601199" cy="1938992"/>
          </a:xfrm>
          <a:prstGeom prst="rect">
            <a:avLst/>
          </a:prstGeom>
          <a:noFill/>
        </p:spPr>
        <p:txBody>
          <a:bodyPr wrap="square" rtlCol="0">
            <a:spAutoFit/>
          </a:bodyPr>
          <a:lstStyle/>
          <a:p>
            <a:pPr algn="ctr"/>
            <a:r>
              <a:rPr lang="en-US" sz="12000" dirty="0" smtClean="0">
                <a:solidFill>
                  <a:schemeClr val="bg1"/>
                </a:solidFill>
                <a:latin typeface="KG Sorry Not Sorry Chub" panose="02000506000000020004" pitchFamily="2" charset="0"/>
                <a:ea typeface="AGSkinnyPants" panose="02000603000000000000" pitchFamily="2" charset="0"/>
              </a:rPr>
              <a:t>Academic Words</a:t>
            </a:r>
            <a:endParaRPr lang="en-US" sz="120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40704" y="2250550"/>
            <a:ext cx="8891723" cy="2539157"/>
          </a:xfrm>
          <a:prstGeom prst="rect">
            <a:avLst/>
          </a:prstGeom>
        </p:spPr>
        <p:txBody>
          <a:bodyPr vert="horz" wrap="square" lIns="0" tIns="0" rIns="0" bIns="0" rtlCol="0">
            <a:spAutoFit/>
          </a:bodyPr>
          <a:lstStyle/>
          <a:p>
            <a:pPr marL="12700" marR="5080" indent="-5715"/>
            <a:r>
              <a:rPr lang="en-US" sz="5500" dirty="0">
                <a:solidFill>
                  <a:schemeClr val="bg1"/>
                </a:solidFill>
                <a:latin typeface="Century Gothic" panose="020B0502020202020204" pitchFamily="34" charset="0"/>
                <a:cs typeface="Arial Narrow"/>
              </a:rPr>
              <a:t>I can collect and use grade level academic words</a:t>
            </a:r>
            <a:r>
              <a:rPr lang="en-US" sz="5500" dirty="0" smtClean="0">
                <a:solidFill>
                  <a:schemeClr val="bg1"/>
                </a:solidFill>
                <a:latin typeface="Century Gothic" panose="020B0502020202020204" pitchFamily="34" charset="0"/>
                <a:cs typeface="Arial Narrow"/>
              </a:rPr>
              <a:t>.</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1304897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2174241" y="906780"/>
            <a:ext cx="5149850" cy="4512967"/>
          </a:xfrm>
          <a:prstGeom prst="rect">
            <a:avLst/>
          </a:prstGeom>
          <a:noFill/>
        </p:spPr>
        <p:txBody>
          <a:bodyPr>
            <a:spAutoFit/>
          </a:bodyPr>
          <a:lstStyle/>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p:txBody>
      </p:sp>
      <p:sp>
        <p:nvSpPr>
          <p:cNvPr id="4" name="TextBox 3"/>
          <p:cNvSpPr txBox="1"/>
          <p:nvPr/>
        </p:nvSpPr>
        <p:spPr>
          <a:xfrm>
            <a:off x="347241" y="182880"/>
            <a:ext cx="8993529" cy="5509200"/>
          </a:xfrm>
          <a:prstGeom prst="rect">
            <a:avLst/>
          </a:prstGeom>
          <a:noFill/>
        </p:spPr>
        <p:txBody>
          <a:bodyPr wrap="square">
            <a:spAutoFit/>
          </a:bodyPr>
          <a:lstStyle/>
          <a:p>
            <a:pPr>
              <a:defRPr/>
            </a:pPr>
            <a:r>
              <a:rPr lang="en-US" sz="1600" dirty="0">
                <a:solidFill>
                  <a:schemeClr val="bg1"/>
                </a:solidFill>
                <a:latin typeface="Champagne &amp; Limousines" panose="020B0502020202020204" pitchFamily="34" charset="0"/>
                <a:ea typeface="Champagne &amp; Limousines" panose="020B0502020202020204" pitchFamily="34" charset="0"/>
              </a:rPr>
              <a:t>This resource was created by Jennifer Findley. It may be printed and photocopied for single classroom use. It may not be put on the Internet, sold, or distributed in any form.  Check out my store for more resources for 3</a:t>
            </a:r>
            <a:r>
              <a:rPr lang="en-US" sz="1600" baseline="30000" dirty="0">
                <a:solidFill>
                  <a:schemeClr val="bg1"/>
                </a:solidFill>
                <a:latin typeface="Champagne &amp; Limousines" panose="020B0502020202020204" pitchFamily="34" charset="0"/>
                <a:ea typeface="Champagne &amp; Limousines" panose="020B0502020202020204" pitchFamily="34" charset="0"/>
              </a:rPr>
              <a:t>rd</a:t>
            </a:r>
            <a:r>
              <a:rPr lang="en-US" sz="1600" dirty="0">
                <a:solidFill>
                  <a:schemeClr val="bg1"/>
                </a:solidFill>
                <a:latin typeface="Champagne &amp; Limousines" panose="020B0502020202020204" pitchFamily="34" charset="0"/>
                <a:ea typeface="Champagne &amp; Limousines" panose="020B0502020202020204" pitchFamily="34" charset="0"/>
              </a:rPr>
              <a:t>-5</a:t>
            </a:r>
            <a:r>
              <a:rPr lang="en-US" sz="1600" baseline="30000" dirty="0">
                <a:solidFill>
                  <a:schemeClr val="bg1"/>
                </a:solidFill>
                <a:latin typeface="Champagne &amp; Limousines" panose="020B0502020202020204" pitchFamily="34" charset="0"/>
                <a:ea typeface="Champagne &amp; Limousines" panose="020B0502020202020204" pitchFamily="34" charset="0"/>
              </a:rPr>
              <a:t>th</a:t>
            </a:r>
            <a:r>
              <a:rPr lang="en-US" sz="1600" dirty="0">
                <a:solidFill>
                  <a:schemeClr val="bg1"/>
                </a:solidFill>
                <a:latin typeface="Champagne &amp; Limousines" panose="020B0502020202020204" pitchFamily="34" charset="0"/>
                <a:ea typeface="Champagne &amp; Limousines" panose="020B0502020202020204" pitchFamily="34" charset="0"/>
              </a:rPr>
              <a:t> grade.</a:t>
            </a: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r>
              <a:rPr lang="en-US" sz="1600" dirty="0">
                <a:solidFill>
                  <a:schemeClr val="bg1"/>
                </a:solidFill>
                <a:latin typeface="Champagne &amp; Limousines" panose="020B0502020202020204" pitchFamily="34" charset="0"/>
                <a:ea typeface="Champagne &amp; Limousines" panose="020B0502020202020204" pitchFamily="34" charset="0"/>
              </a:rPr>
              <a:t>Follow my blog for updates and freebies.</a:t>
            </a: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600" dirty="0">
              <a:solidFill>
                <a:schemeClr val="bg1"/>
              </a:solidFill>
              <a:latin typeface="Champagne &amp; Limousines" panose="020B0502020202020204" pitchFamily="34" charset="0"/>
              <a:ea typeface="Champagne &amp; Limousines" panose="020B0502020202020204" pitchFamily="34" charset="0"/>
            </a:endParaRPr>
          </a:p>
          <a:p>
            <a:pPr>
              <a:defRPr/>
            </a:pPr>
            <a:r>
              <a:rPr lang="en-US" sz="1600" dirty="0">
                <a:solidFill>
                  <a:schemeClr val="bg1"/>
                </a:solidFill>
                <a:latin typeface="Champagne &amp; Limousines" panose="020B0502020202020204" pitchFamily="34" charset="0"/>
                <a:ea typeface="Champagne &amp; Limousines" panose="020B0502020202020204" pitchFamily="34" charset="0"/>
              </a:rPr>
              <a:t>Thanks! </a:t>
            </a:r>
          </a:p>
          <a:p>
            <a:pPr>
              <a:defRPr/>
            </a:pPr>
            <a:r>
              <a:rPr lang="en-US" sz="1600" dirty="0">
                <a:solidFill>
                  <a:schemeClr val="bg1"/>
                </a:solidFill>
                <a:latin typeface="Champagne &amp; Limousines" panose="020B0502020202020204" pitchFamily="34" charset="0"/>
                <a:ea typeface="Champagne &amp; Limousines" panose="020B0502020202020204" pitchFamily="34" charset="0"/>
              </a:rPr>
              <a:t>Jennifer Findley</a:t>
            </a:r>
          </a:p>
        </p:txBody>
      </p:sp>
      <p:pic>
        <p:nvPicPr>
          <p:cNvPr id="111620" name="Picture 5" descr="minilogo.pn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520" y="6101080"/>
            <a:ext cx="1108710" cy="110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3150" y="6005830"/>
            <a:ext cx="1136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TextBox 9"/>
          <p:cNvSpPr txBox="1">
            <a:spLocks noChangeArrowheads="1"/>
          </p:cNvSpPr>
          <p:nvPr/>
        </p:nvSpPr>
        <p:spPr bwMode="auto">
          <a:xfrm>
            <a:off x="2057400" y="7062470"/>
            <a:ext cx="359664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rPr>
              <a:t>Photographs from</a:t>
            </a: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 Lisa </a:t>
            </a:r>
            <a:r>
              <a:rPr lang="en-US" altLang="en-US" sz="1440" dirty="0" err="1">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Michalek</a:t>
            </a: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a:t>
            </a:r>
            <a:endPar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endParaRPr>
          </a:p>
        </p:txBody>
      </p:sp>
      <p:pic>
        <p:nvPicPr>
          <p:cNvPr id="10" name="Picture 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5779" y="1280160"/>
            <a:ext cx="1623419" cy="1620374"/>
          </a:xfrm>
          <a:prstGeom prst="rect">
            <a:avLst/>
          </a:prstGeom>
        </p:spPr>
      </p:pic>
      <p:sp>
        <p:nvSpPr>
          <p:cNvPr id="11" name="TextBox 10"/>
          <p:cNvSpPr txBox="1"/>
          <p:nvPr/>
        </p:nvSpPr>
        <p:spPr>
          <a:xfrm>
            <a:off x="2999232" y="3714718"/>
            <a:ext cx="3762698" cy="441339"/>
          </a:xfrm>
          <a:prstGeom prst="rect">
            <a:avLst/>
          </a:prstGeom>
          <a:noFill/>
        </p:spPr>
        <p:txBody>
          <a:bodyPr wrap="square" rtlCol="0">
            <a:spAutoFit/>
          </a:bodyPr>
          <a:lstStyle/>
          <a:p>
            <a:r>
              <a:rPr lang="en-US" sz="2268" b="1" dirty="0">
                <a:latin typeface="Century Gothic" panose="020B0502020202020204" pitchFamily="34" charset="0"/>
                <a:hlinkClick r:id="rId9"/>
              </a:rPr>
              <a:t>www.JenniferFindley.com</a:t>
            </a:r>
            <a:endParaRPr lang="en-US" sz="2268" b="1" dirty="0">
              <a:latin typeface="Century Gothic" panose="020B0502020202020204" pitchFamily="34" charset="0"/>
            </a:endParaRPr>
          </a:p>
        </p:txBody>
      </p:sp>
    </p:spTree>
    <p:extLst>
      <p:ext uri="{BB962C8B-B14F-4D97-AF65-F5344CB8AC3E}">
        <p14:creationId xmlns:p14="http://schemas.microsoft.com/office/powerpoint/2010/main" val="622923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TotalTime>
  <Words>3989</Words>
  <Application>Microsoft Office PowerPoint</Application>
  <PresentationFormat>Custom</PresentationFormat>
  <Paragraphs>510</Paragraphs>
  <Slides>96</Slides>
  <Notes>96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96</vt:i4>
      </vt:variant>
    </vt:vector>
  </HeadingPairs>
  <TitlesOfParts>
    <vt:vector size="107" baseType="lpstr">
      <vt:lpstr>Calibri</vt:lpstr>
      <vt:lpstr>Century Gothic</vt:lpstr>
      <vt:lpstr>Champagne &amp; Limousines</vt:lpstr>
      <vt:lpstr>Times New Roman</vt:lpstr>
      <vt:lpstr>KG Sorry Not Sorry Chub</vt:lpstr>
      <vt:lpstr>Calibri Light</vt:lpstr>
      <vt:lpstr>AGSkinnyPants</vt:lpstr>
      <vt:lpstr>Arial</vt:lpstr>
      <vt:lpstr>Arial Narrow</vt:lpstr>
      <vt:lpstr>AGStayInYourLane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jrfindl</dc:creator>
  <cp:lastModifiedBy>jrfindl</cp:lastModifiedBy>
  <cp:revision>47</cp:revision>
  <dcterms:created xsi:type="dcterms:W3CDTF">2017-08-26T17:51:32Z</dcterms:created>
  <dcterms:modified xsi:type="dcterms:W3CDTF">2019-06-12T19:19:00Z</dcterms:modified>
</cp:coreProperties>
</file>