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80"/>
  </p:notesMasterIdLst>
  <p:sldIdLst>
    <p:sldId id="365" r:id="rId2"/>
    <p:sldId id="287" r:id="rId3"/>
    <p:sldId id="332" r:id="rId4"/>
    <p:sldId id="288" r:id="rId5"/>
    <p:sldId id="289" r:id="rId6"/>
    <p:sldId id="290" r:id="rId7"/>
    <p:sldId id="293" r:id="rId8"/>
    <p:sldId id="291" r:id="rId9"/>
    <p:sldId id="292" r:id="rId10"/>
    <p:sldId id="294" r:id="rId11"/>
    <p:sldId id="295" r:id="rId12"/>
    <p:sldId id="296" r:id="rId13"/>
    <p:sldId id="297" r:id="rId14"/>
    <p:sldId id="298" r:id="rId15"/>
    <p:sldId id="333" r:id="rId16"/>
    <p:sldId id="299" r:id="rId17"/>
    <p:sldId id="300" r:id="rId18"/>
    <p:sldId id="334" r:id="rId19"/>
    <p:sldId id="335" r:id="rId20"/>
    <p:sldId id="336" r:id="rId21"/>
    <p:sldId id="301" r:id="rId22"/>
    <p:sldId id="302" r:id="rId23"/>
    <p:sldId id="303" r:id="rId24"/>
    <p:sldId id="304" r:id="rId25"/>
    <p:sldId id="337" r:id="rId26"/>
    <p:sldId id="338" r:id="rId27"/>
    <p:sldId id="305" r:id="rId28"/>
    <p:sldId id="339" r:id="rId29"/>
    <p:sldId id="306" r:id="rId30"/>
    <p:sldId id="340" r:id="rId31"/>
    <p:sldId id="341" r:id="rId32"/>
    <p:sldId id="343" r:id="rId33"/>
    <p:sldId id="363" r:id="rId34"/>
    <p:sldId id="307" r:id="rId35"/>
    <p:sldId id="342" r:id="rId36"/>
    <p:sldId id="308" r:id="rId37"/>
    <p:sldId id="344" r:id="rId38"/>
    <p:sldId id="309" r:id="rId39"/>
    <p:sldId id="345" r:id="rId40"/>
    <p:sldId id="310" r:id="rId41"/>
    <p:sldId id="311" r:id="rId42"/>
    <p:sldId id="346" r:id="rId43"/>
    <p:sldId id="312" r:id="rId44"/>
    <p:sldId id="313" r:id="rId45"/>
    <p:sldId id="314" r:id="rId46"/>
    <p:sldId id="315" r:id="rId47"/>
    <p:sldId id="347" r:id="rId48"/>
    <p:sldId id="316" r:id="rId49"/>
    <p:sldId id="317" r:id="rId50"/>
    <p:sldId id="318" r:id="rId51"/>
    <p:sldId id="348" r:id="rId52"/>
    <p:sldId id="349" r:id="rId53"/>
    <p:sldId id="319" r:id="rId54"/>
    <p:sldId id="350" r:id="rId55"/>
    <p:sldId id="320" r:id="rId56"/>
    <p:sldId id="351" r:id="rId57"/>
    <p:sldId id="352" r:id="rId58"/>
    <p:sldId id="321" r:id="rId59"/>
    <p:sldId id="353" r:id="rId60"/>
    <p:sldId id="323" r:id="rId61"/>
    <p:sldId id="324" r:id="rId62"/>
    <p:sldId id="362" r:id="rId63"/>
    <p:sldId id="325" r:id="rId64"/>
    <p:sldId id="326" r:id="rId65"/>
    <p:sldId id="327" r:id="rId66"/>
    <p:sldId id="328" r:id="rId67"/>
    <p:sldId id="354" r:id="rId68"/>
    <p:sldId id="329" r:id="rId69"/>
    <p:sldId id="355" r:id="rId70"/>
    <p:sldId id="356" r:id="rId71"/>
    <p:sldId id="357" r:id="rId72"/>
    <p:sldId id="330" r:id="rId73"/>
    <p:sldId id="359" r:id="rId74"/>
    <p:sldId id="358" r:id="rId75"/>
    <p:sldId id="331" r:id="rId76"/>
    <p:sldId id="360" r:id="rId77"/>
    <p:sldId id="361" r:id="rId78"/>
    <p:sldId id="364" r:id="rId79"/>
  </p:sldIdLst>
  <p:sldSz cx="9601200" cy="7315200"/>
  <p:notesSz cx="7010400" cy="9296400"/>
  <p:embeddedFontLst>
    <p:embeddedFont>
      <p:font typeface="KG Sorry Not Sorry Chub" panose="02000506000000020004" pitchFamily="2" charset="0"/>
      <p:regular r:id="rId81"/>
    </p:embeddedFont>
    <p:embeddedFont>
      <p:font typeface="AGSkinnyPants" panose="02000603000000000000" pitchFamily="2" charset="0"/>
      <p:regular r:id="rId82"/>
    </p:embeddedFont>
    <p:embeddedFont>
      <p:font typeface="Champagne &amp; Limousines" panose="020B0502020202020204" pitchFamily="34" charset="0"/>
      <p:regular r:id="rId83"/>
    </p:embeddedFont>
    <p:embeddedFont>
      <p:font typeface="Calibri" panose="020F0502020204030204" pitchFamily="34" charset="0"/>
      <p:regular r:id="rId84"/>
      <p:bold r:id="rId85"/>
      <p:italic r:id="rId86"/>
      <p:boldItalic r:id="rId87"/>
    </p:embeddedFont>
    <p:embeddedFont>
      <p:font typeface="Century Gothic" panose="020B0502020202020204" pitchFamily="34" charset="0"/>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620" y="60"/>
      </p:cViewPr>
      <p:guideLst>
        <p:guide orient="horz" pos="2304"/>
        <p:guide pos="3024"/>
      </p:guideLst>
    </p:cSldViewPr>
  </p:slideViewPr>
  <p:notesTextViewPr>
    <p:cViewPr>
      <p:scale>
        <a:sx n="100" d="100"/>
        <a:sy n="100" d="100"/>
      </p:scale>
      <p:origin x="0" y="0"/>
    </p:cViewPr>
  </p:notesTextViewPr>
  <p:sorterViewPr>
    <p:cViewPr>
      <p:scale>
        <a:sx n="36" d="100"/>
        <a:sy n="3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4.fntdata"/><Relationship Id="rId89"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2.fntdata"/><Relationship Id="rId90" Type="http://schemas.openxmlformats.org/officeDocument/2006/relationships/font" Target="fonts/font10.fntdata"/><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font" Target="fonts/font5.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pPr marL="0" marR="0" lvl="0" indent="0" algn="r" rtl="0">
                <a:spcBef>
                  <a:spcPts val="0"/>
                </a:spcBef>
                <a:spcAft>
                  <a:spcPts val="0"/>
                </a:spcAft>
                <a:buNone/>
              </a:pPr>
              <a:t>‹#›</a:t>
            </a:fld>
            <a:endParaRPr sz="1200" b="0" i="0" u="none" strike="noStrike" cap="none"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296717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9432DE-F5EA-46F2-91D8-577FDE7A05D0}" type="slidenum">
              <a:rPr lang="en-US" smtClean="0"/>
              <a:t>1</a:t>
            </a:fld>
            <a:endParaRPr lang="en-US"/>
          </a:p>
        </p:txBody>
      </p:sp>
    </p:spTree>
    <p:extLst>
      <p:ext uri="{BB962C8B-B14F-4D97-AF65-F5344CB8AC3E}">
        <p14:creationId xmlns:p14="http://schemas.microsoft.com/office/powerpoint/2010/main" val="4251655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10</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89020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11</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8354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12</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6116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13</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16999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14</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38674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15</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679541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16</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697573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17</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37899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18</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09117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19</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8989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2</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44963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20</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46051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21</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65642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22</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92504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23</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67422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24</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56774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25</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12526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26</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4118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27</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26826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28</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39119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29</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0968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3</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88162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30</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05823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31</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673422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32</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36033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33</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38227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34</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20586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35</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34384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36</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62186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37</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25569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38</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16713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39</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6612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4</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32776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40</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649883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41</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70273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42</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58582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43</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7379220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44</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59454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45</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0067562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46</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012033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47</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2219178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48</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514881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49</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65353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5</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509206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50</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563214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51</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1465684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52</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975497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53</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5405261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54</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45177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55</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0618401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56</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325616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57</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006631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58</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546580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59</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15163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6</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557112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60</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688079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61</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126293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62</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3024912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63</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909104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64</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65994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65</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6663814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66</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185107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67</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230537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68</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937942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69</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4305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7</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790384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70</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572511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71</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320518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72</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346227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73</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1129657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74</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909578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75</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930546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76</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553624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77</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237913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7E0C95-D4A4-4235-8E2C-BE77D34F5BC8}" type="slidenum">
              <a:rPr lang="en-US" altLang="en-US" smtClean="0"/>
              <a:pPr fontAlgn="base">
                <a:spcBef>
                  <a:spcPct val="0"/>
                </a:spcBef>
                <a:spcAft>
                  <a:spcPct val="0"/>
                </a:spcAft>
              </a:pPr>
              <a:t>78</a:t>
            </a:fld>
            <a:endParaRPr lang="en-US" altLang="en-US" smtClean="0"/>
          </a:p>
        </p:txBody>
      </p:sp>
    </p:spTree>
    <p:extLst>
      <p:ext uri="{BB962C8B-B14F-4D97-AF65-F5344CB8AC3E}">
        <p14:creationId xmlns:p14="http://schemas.microsoft.com/office/powerpoint/2010/main" val="3606580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8</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7058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46213" y="1162050"/>
            <a:ext cx="41179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entury Gothic"/>
              <a:ea typeface="Century Gothic"/>
              <a:cs typeface="Century Gothic"/>
              <a:sym typeface="Century Gothic"/>
            </a:endParaRPr>
          </a:p>
        </p:txBody>
      </p:sp>
      <p:sp>
        <p:nvSpPr>
          <p:cNvPr id="87" name="Shape 87"/>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entury Gothic"/>
                <a:ea typeface="Century Gothic"/>
                <a:cs typeface="Century Gothic"/>
                <a:sym typeface="Century Gothic"/>
              </a:rPr>
              <a:pPr marL="0" marR="0" lvl="0" indent="0" algn="r" rtl="0">
                <a:spcBef>
                  <a:spcPts val="0"/>
                </a:spcBef>
                <a:spcAft>
                  <a:spcPts val="0"/>
                </a:spcAft>
                <a:buNone/>
              </a:pPr>
              <a:t>9</a:t>
            </a:fld>
            <a:endParaRPr sz="12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353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80060" y="6780110"/>
            <a:ext cx="2240280" cy="3894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7" name="Shape 17"/>
          <p:cNvSpPr txBox="1">
            <a:spLocks noGrp="1"/>
          </p:cNvSpPr>
          <p:nvPr>
            <p:ph type="ftr" idx="11"/>
          </p:nvPr>
        </p:nvSpPr>
        <p:spPr>
          <a:xfrm>
            <a:off x="3280410" y="6780110"/>
            <a:ext cx="3040380" cy="3894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8" name="Shape 18"/>
          <p:cNvSpPr txBox="1">
            <a:spLocks noGrp="1"/>
          </p:cNvSpPr>
          <p:nvPr>
            <p:ph type="sldNum" idx="12"/>
          </p:nvPr>
        </p:nvSpPr>
        <p:spPr>
          <a:xfrm>
            <a:off x="6880860" y="6780110"/>
            <a:ext cx="2240280" cy="3894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920191" y="2333630"/>
            <a:ext cx="6241627" cy="216027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19641" y="253369"/>
            <a:ext cx="6241627" cy="632079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80060" y="6780110"/>
            <a:ext cx="2240280" cy="3894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2" name="Shape 82"/>
          <p:cNvSpPr txBox="1">
            <a:spLocks noGrp="1"/>
          </p:cNvSpPr>
          <p:nvPr>
            <p:ph type="ftr" idx="11"/>
          </p:nvPr>
        </p:nvSpPr>
        <p:spPr>
          <a:xfrm>
            <a:off x="3280410" y="6780110"/>
            <a:ext cx="3040380" cy="3894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3" name="Shape 83"/>
          <p:cNvSpPr txBox="1">
            <a:spLocks noGrp="1"/>
          </p:cNvSpPr>
          <p:nvPr>
            <p:ph type="sldNum" idx="12"/>
          </p:nvPr>
        </p:nvSpPr>
        <p:spPr>
          <a:xfrm>
            <a:off x="6880860" y="6780110"/>
            <a:ext cx="2240280" cy="3894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80060" y="292947"/>
            <a:ext cx="8641080" cy="1219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body" idx="1"/>
          </p:nvPr>
        </p:nvSpPr>
        <p:spPr>
          <a:xfrm>
            <a:off x="480060" y="1706884"/>
            <a:ext cx="8641080" cy="4827694"/>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80060" y="6780110"/>
            <a:ext cx="2240280" cy="3894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9" name="Shape 29"/>
          <p:cNvSpPr txBox="1">
            <a:spLocks noGrp="1"/>
          </p:cNvSpPr>
          <p:nvPr>
            <p:ph type="ftr" idx="11"/>
          </p:nvPr>
        </p:nvSpPr>
        <p:spPr>
          <a:xfrm>
            <a:off x="3280410" y="6780110"/>
            <a:ext cx="3040380" cy="3894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0" name="Shape 30"/>
          <p:cNvSpPr txBox="1">
            <a:spLocks noGrp="1"/>
          </p:cNvSpPr>
          <p:nvPr>
            <p:ph type="sldNum" idx="12"/>
          </p:nvPr>
        </p:nvSpPr>
        <p:spPr>
          <a:xfrm>
            <a:off x="6880860" y="6780110"/>
            <a:ext cx="2240280" cy="3894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58429" y="4700697"/>
            <a:ext cx="8161020" cy="145288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758429" y="3100497"/>
            <a:ext cx="8161020" cy="1600199"/>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80060" y="6780110"/>
            <a:ext cx="2240280" cy="3894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5" name="Shape 35"/>
          <p:cNvSpPr txBox="1">
            <a:spLocks noGrp="1"/>
          </p:cNvSpPr>
          <p:nvPr>
            <p:ph type="ftr" idx="11"/>
          </p:nvPr>
        </p:nvSpPr>
        <p:spPr>
          <a:xfrm>
            <a:off x="3280410" y="6780110"/>
            <a:ext cx="3040380" cy="3894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6" name="Shape 36"/>
          <p:cNvSpPr txBox="1">
            <a:spLocks noGrp="1"/>
          </p:cNvSpPr>
          <p:nvPr>
            <p:ph type="sldNum" idx="12"/>
          </p:nvPr>
        </p:nvSpPr>
        <p:spPr>
          <a:xfrm>
            <a:off x="6880860" y="6780110"/>
            <a:ext cx="2240280" cy="3894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80060" y="292947"/>
            <a:ext cx="8641080" cy="1219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480060" y="1706884"/>
            <a:ext cx="4240530" cy="4827694"/>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880610" y="1706884"/>
            <a:ext cx="4240530" cy="4827694"/>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80060" y="6780110"/>
            <a:ext cx="2240280" cy="3894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2" name="Shape 42"/>
          <p:cNvSpPr txBox="1">
            <a:spLocks noGrp="1"/>
          </p:cNvSpPr>
          <p:nvPr>
            <p:ph type="ftr" idx="11"/>
          </p:nvPr>
        </p:nvSpPr>
        <p:spPr>
          <a:xfrm>
            <a:off x="3280410" y="6780110"/>
            <a:ext cx="3040380" cy="3894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3" name="Shape 43"/>
          <p:cNvSpPr txBox="1">
            <a:spLocks noGrp="1"/>
          </p:cNvSpPr>
          <p:nvPr>
            <p:ph type="sldNum" idx="12"/>
          </p:nvPr>
        </p:nvSpPr>
        <p:spPr>
          <a:xfrm>
            <a:off x="6880860" y="6780110"/>
            <a:ext cx="2240280" cy="3894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80060" y="292947"/>
            <a:ext cx="8641080" cy="1219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480065" y="1637456"/>
            <a:ext cx="4242197" cy="682413"/>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80065" y="2319869"/>
            <a:ext cx="4242197" cy="421470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877277" y="1637456"/>
            <a:ext cx="4243864" cy="682413"/>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877277" y="2319869"/>
            <a:ext cx="4243864" cy="421470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80060" y="6780110"/>
            <a:ext cx="2240280" cy="3894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1" name="Shape 51"/>
          <p:cNvSpPr txBox="1">
            <a:spLocks noGrp="1"/>
          </p:cNvSpPr>
          <p:nvPr>
            <p:ph type="ftr" idx="11"/>
          </p:nvPr>
        </p:nvSpPr>
        <p:spPr>
          <a:xfrm>
            <a:off x="3280410" y="6780110"/>
            <a:ext cx="3040380" cy="3894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Shape 52"/>
          <p:cNvSpPr txBox="1">
            <a:spLocks noGrp="1"/>
          </p:cNvSpPr>
          <p:nvPr>
            <p:ph type="sldNum" idx="12"/>
          </p:nvPr>
        </p:nvSpPr>
        <p:spPr>
          <a:xfrm>
            <a:off x="6880860" y="6780110"/>
            <a:ext cx="2240280" cy="3894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80060" y="292947"/>
            <a:ext cx="8641080" cy="1219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Shape 55"/>
          <p:cNvSpPr txBox="1">
            <a:spLocks noGrp="1"/>
          </p:cNvSpPr>
          <p:nvPr>
            <p:ph type="dt" idx="10"/>
          </p:nvPr>
        </p:nvSpPr>
        <p:spPr>
          <a:xfrm>
            <a:off x="480060" y="6780110"/>
            <a:ext cx="2240280" cy="3894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6" name="Shape 56"/>
          <p:cNvSpPr txBox="1">
            <a:spLocks noGrp="1"/>
          </p:cNvSpPr>
          <p:nvPr>
            <p:ph type="ftr" idx="11"/>
          </p:nvPr>
        </p:nvSpPr>
        <p:spPr>
          <a:xfrm>
            <a:off x="3280410" y="6780110"/>
            <a:ext cx="3040380" cy="3894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7" name="Shape 57"/>
          <p:cNvSpPr txBox="1">
            <a:spLocks noGrp="1"/>
          </p:cNvSpPr>
          <p:nvPr>
            <p:ph type="sldNum" idx="12"/>
          </p:nvPr>
        </p:nvSpPr>
        <p:spPr>
          <a:xfrm>
            <a:off x="6880860" y="6780110"/>
            <a:ext cx="2240280" cy="3894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80062" y="291253"/>
            <a:ext cx="3158729" cy="123952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753802" y="291257"/>
            <a:ext cx="5367338" cy="6243321"/>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80062" y="1530777"/>
            <a:ext cx="3158729" cy="5003801"/>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80060" y="6780110"/>
            <a:ext cx="2240280" cy="3894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3" name="Shape 63"/>
          <p:cNvSpPr txBox="1">
            <a:spLocks noGrp="1"/>
          </p:cNvSpPr>
          <p:nvPr>
            <p:ph type="ftr" idx="11"/>
          </p:nvPr>
        </p:nvSpPr>
        <p:spPr>
          <a:xfrm>
            <a:off x="3280410" y="6780110"/>
            <a:ext cx="3040380" cy="3894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4" name="Shape 64"/>
          <p:cNvSpPr txBox="1">
            <a:spLocks noGrp="1"/>
          </p:cNvSpPr>
          <p:nvPr>
            <p:ph type="sldNum" idx="12"/>
          </p:nvPr>
        </p:nvSpPr>
        <p:spPr>
          <a:xfrm>
            <a:off x="6880860" y="6780110"/>
            <a:ext cx="2240280" cy="3894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881902" y="5120642"/>
            <a:ext cx="5760720" cy="60452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1881902" y="653627"/>
            <a:ext cx="5760720" cy="438912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Shape 68"/>
          <p:cNvSpPr txBox="1">
            <a:spLocks noGrp="1"/>
          </p:cNvSpPr>
          <p:nvPr>
            <p:ph type="body" idx="1"/>
          </p:nvPr>
        </p:nvSpPr>
        <p:spPr>
          <a:xfrm>
            <a:off x="1881902" y="5725163"/>
            <a:ext cx="5760720" cy="858519"/>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80060" y="6780110"/>
            <a:ext cx="2240280" cy="3894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0" name="Shape 70"/>
          <p:cNvSpPr txBox="1">
            <a:spLocks noGrp="1"/>
          </p:cNvSpPr>
          <p:nvPr>
            <p:ph type="ftr" idx="11"/>
          </p:nvPr>
        </p:nvSpPr>
        <p:spPr>
          <a:xfrm>
            <a:off x="3280410" y="6780110"/>
            <a:ext cx="3040380" cy="3894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1" name="Shape 71"/>
          <p:cNvSpPr txBox="1">
            <a:spLocks noGrp="1"/>
          </p:cNvSpPr>
          <p:nvPr>
            <p:ph type="sldNum" idx="12"/>
          </p:nvPr>
        </p:nvSpPr>
        <p:spPr>
          <a:xfrm>
            <a:off x="6880860" y="6780110"/>
            <a:ext cx="2240280" cy="3894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80060" y="292947"/>
            <a:ext cx="8641080" cy="1219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86753" y="-199809"/>
            <a:ext cx="4827694" cy="864108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80060" y="6780110"/>
            <a:ext cx="2240280" cy="3894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6" name="Shape 76"/>
          <p:cNvSpPr txBox="1">
            <a:spLocks noGrp="1"/>
          </p:cNvSpPr>
          <p:nvPr>
            <p:ph type="ftr" idx="11"/>
          </p:nvPr>
        </p:nvSpPr>
        <p:spPr>
          <a:xfrm>
            <a:off x="3280410" y="6780110"/>
            <a:ext cx="3040380" cy="3894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7" name="Shape 77"/>
          <p:cNvSpPr txBox="1">
            <a:spLocks noGrp="1"/>
          </p:cNvSpPr>
          <p:nvPr>
            <p:ph type="sldNum" idx="12"/>
          </p:nvPr>
        </p:nvSpPr>
        <p:spPr>
          <a:xfrm>
            <a:off x="6880860" y="6780110"/>
            <a:ext cx="2240280" cy="3894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80060" y="292947"/>
            <a:ext cx="8641080" cy="1219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80060" y="1706884"/>
            <a:ext cx="8641080" cy="4827694"/>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80060" y="6780110"/>
            <a:ext cx="2240280" cy="3894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ftr" idx="11"/>
          </p:nvPr>
        </p:nvSpPr>
        <p:spPr>
          <a:xfrm>
            <a:off x="3280410" y="6780110"/>
            <a:ext cx="3040380" cy="3894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Shape 14"/>
          <p:cNvSpPr txBox="1">
            <a:spLocks noGrp="1"/>
          </p:cNvSpPr>
          <p:nvPr>
            <p:ph type="sldNum" idx="12"/>
          </p:nvPr>
        </p:nvSpPr>
        <p:spPr>
          <a:xfrm>
            <a:off x="6880860" y="6780110"/>
            <a:ext cx="2240280" cy="3894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eacherspayteachers.com/Product/5th-Grade-Math-Centers-5th-Grade-Math-Games-203566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s://www.teacherspayteachers.com/Product/4th-Grade-Math-Centers-4th-Grade-Math-Games-Bundle-216156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teacherspayteachers.com/Store/Kimberly-Geswein-Fonts" TargetMode="External"/><Relationship Id="rId7" Type="http://schemas.openxmlformats.org/officeDocument/2006/relationships/hyperlink" Target="https://www.teacherspayteachers.com/Store/Jennifer-Findley"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hyperlink" Target="https://www.teacherspayteachers.com/Store/Lisa-Michalek"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www.jenniferfindley.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10" name="Rectangle 9"/>
          <p:cNvSpPr/>
          <p:nvPr/>
        </p:nvSpPr>
        <p:spPr>
          <a:xfrm>
            <a:off x="171858" y="1329653"/>
            <a:ext cx="9429342" cy="892552"/>
          </a:xfrm>
          <a:prstGeom prst="rect">
            <a:avLst/>
          </a:prstGeom>
        </p:spPr>
        <p:txBody>
          <a:bodyPr wrap="square">
            <a:spAutoFit/>
          </a:bodyPr>
          <a:lstStyle/>
          <a:p>
            <a:r>
              <a:rPr lang="en-US" sz="2600" dirty="0" smtClean="0">
                <a:solidFill>
                  <a:schemeClr val="tx1"/>
                </a:solidFill>
                <a:latin typeface="Century Gothic" panose="020B0502020202020204" pitchFamily="34" charset="0"/>
                <a:hlinkClick r:id="rId3"/>
              </a:rPr>
              <a:t>Click </a:t>
            </a:r>
            <a:r>
              <a:rPr lang="en-US" sz="2600" dirty="0" smtClean="0">
                <a:solidFill>
                  <a:schemeClr val="tx1"/>
                </a:solidFill>
                <a:latin typeface="Century Gothic" panose="020B0502020202020204" pitchFamily="34" charset="0"/>
                <a:hlinkClick r:id="rId3"/>
              </a:rPr>
              <a:t>here on </a:t>
            </a:r>
            <a:r>
              <a:rPr lang="en-US" sz="2600" dirty="0" smtClean="0">
                <a:solidFill>
                  <a:schemeClr val="tx1"/>
                </a:solidFill>
                <a:latin typeface="Century Gothic" panose="020B0502020202020204" pitchFamily="34" charset="0"/>
                <a:hlinkClick r:id="rId3"/>
              </a:rPr>
              <a:t>the image below to see my top recommended resource for </a:t>
            </a:r>
            <a:r>
              <a:rPr lang="en-US" sz="2600" dirty="0" smtClean="0">
                <a:solidFill>
                  <a:schemeClr val="tx1"/>
                </a:solidFill>
                <a:latin typeface="Century Gothic" panose="020B0502020202020204" pitchFamily="34" charset="0"/>
                <a:hlinkClick r:id="rId3"/>
              </a:rPr>
              <a:t>teaching 4</a:t>
            </a:r>
            <a:r>
              <a:rPr lang="en-US" sz="2600" baseline="30000" dirty="0" smtClean="0">
                <a:solidFill>
                  <a:schemeClr val="tx1"/>
                </a:solidFill>
                <a:latin typeface="Century Gothic" panose="020B0502020202020204" pitchFamily="34" charset="0"/>
                <a:hlinkClick r:id="rId3"/>
              </a:rPr>
              <a:t>th</a:t>
            </a:r>
            <a:r>
              <a:rPr lang="en-US" sz="2600" dirty="0" smtClean="0">
                <a:solidFill>
                  <a:schemeClr val="tx1"/>
                </a:solidFill>
                <a:latin typeface="Century Gothic" panose="020B0502020202020204" pitchFamily="34" charset="0"/>
                <a:hlinkClick r:id="rId3"/>
              </a:rPr>
              <a:t> </a:t>
            </a:r>
            <a:r>
              <a:rPr lang="en-US" sz="2600" dirty="0" smtClean="0">
                <a:solidFill>
                  <a:schemeClr val="tx1"/>
                </a:solidFill>
                <a:latin typeface="Century Gothic" panose="020B0502020202020204" pitchFamily="34" charset="0"/>
                <a:hlinkClick r:id="rId3"/>
              </a:rPr>
              <a:t>grade </a:t>
            </a:r>
            <a:r>
              <a:rPr lang="en-US" sz="2600" dirty="0" smtClean="0">
                <a:solidFill>
                  <a:schemeClr val="tx1"/>
                </a:solidFill>
                <a:latin typeface="Century Gothic" panose="020B0502020202020204" pitchFamily="34" charset="0"/>
                <a:hlinkClick r:id="rId3"/>
              </a:rPr>
              <a:t>math.</a:t>
            </a:r>
            <a:endParaRPr lang="en-US" sz="2600" dirty="0">
              <a:solidFill>
                <a:schemeClr val="tx1"/>
              </a:solidFill>
              <a:latin typeface="Century Gothic" panose="020B0502020202020204" pitchFamily="34" charset="0"/>
            </a:endParaRPr>
          </a:p>
        </p:txBody>
      </p:sp>
      <p:sp>
        <p:nvSpPr>
          <p:cNvPr id="11" name="TextBox 10"/>
          <p:cNvSpPr txBox="1"/>
          <p:nvPr/>
        </p:nvSpPr>
        <p:spPr>
          <a:xfrm>
            <a:off x="76665" y="113746"/>
            <a:ext cx="9347751" cy="1415772"/>
          </a:xfrm>
          <a:prstGeom prst="rect">
            <a:avLst/>
          </a:prstGeom>
          <a:noFill/>
        </p:spPr>
        <p:txBody>
          <a:bodyPr wrap="square" rtlCol="0">
            <a:spAutoFit/>
          </a:bodyPr>
          <a:lstStyle/>
          <a:p>
            <a:pPr algn="ctr"/>
            <a:r>
              <a:rPr lang="en-US" sz="8600" dirty="0" smtClean="0">
                <a:solidFill>
                  <a:schemeClr val="tx1"/>
                </a:solidFill>
                <a:latin typeface="KG Sorry Not Sorry Chub" panose="02000506000000020004" pitchFamily="2" charset="0"/>
                <a:ea typeface="AGSkinnyPants" panose="02000603000000000000" pitchFamily="2" charset="0"/>
              </a:rPr>
              <a:t>Recommended </a:t>
            </a:r>
            <a:r>
              <a:rPr lang="en-US" sz="8600" dirty="0" smtClean="0">
                <a:solidFill>
                  <a:schemeClr val="tx1"/>
                </a:solidFill>
                <a:latin typeface="KG Sorry Not Sorry Chub" panose="02000506000000020004" pitchFamily="2" charset="0"/>
                <a:ea typeface="AGSkinnyPants" panose="02000603000000000000" pitchFamily="2" charset="0"/>
              </a:rPr>
              <a:t>resource</a:t>
            </a:r>
            <a:endParaRPr lang="en-US" sz="8600" dirty="0">
              <a:solidFill>
                <a:schemeClr val="tx1"/>
              </a:solidFill>
              <a:latin typeface="KG Sorry Not Sorry Chub" panose="02000506000000020004" pitchFamily="2" charset="0"/>
              <a:ea typeface="AGSkinnyPants" panose="02000603000000000000" pitchFamily="2" charset="0"/>
            </a:endParaRPr>
          </a:p>
        </p:txBody>
      </p:sp>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597" y="2222205"/>
            <a:ext cx="4800600" cy="4800600"/>
          </a:xfrm>
          <a:prstGeom prst="rect">
            <a:avLst/>
          </a:prstGeom>
        </p:spPr>
      </p:pic>
    </p:spTree>
    <p:extLst>
      <p:ext uri="{BB962C8B-B14F-4D97-AF65-F5344CB8AC3E}">
        <p14:creationId xmlns:p14="http://schemas.microsoft.com/office/powerpoint/2010/main" val="353172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600" spc="-150" dirty="0" smtClean="0">
                <a:solidFill>
                  <a:schemeClr val="dk1"/>
                </a:solidFill>
                <a:latin typeface="KG Sorry Not Sorry Chub" pitchFamily="2" charset="0"/>
              </a:rPr>
              <a:t>Factor pairs</a:t>
            </a:r>
            <a:endParaRPr lang="en-US" sz="9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4.OA.4</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r>
              <a:rPr lang="en-US" sz="6600" dirty="0" smtClean="0">
                <a:solidFill>
                  <a:schemeClr val="dk1"/>
                </a:solidFill>
                <a:latin typeface="Century Gothic" pitchFamily="34" charset="0"/>
                <a:ea typeface="Century Gothic"/>
                <a:cs typeface="Century Gothic"/>
                <a:sym typeface="Century Gothic"/>
              </a:rPr>
              <a:t>I can find factor pairs for whole numbers up to 100.</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109707" y="6267072"/>
            <a:ext cx="3352800"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Find all factor pairs for a whole number in the range 1-100. </a:t>
            </a:r>
          </a:p>
        </p:txBody>
      </p:sp>
    </p:spTree>
    <p:extLst>
      <p:ext uri="{BB962C8B-B14F-4D97-AF65-F5344CB8AC3E}">
        <p14:creationId xmlns:p14="http://schemas.microsoft.com/office/powerpoint/2010/main" val="186610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600" spc="-150" dirty="0" smtClean="0">
                <a:solidFill>
                  <a:schemeClr val="dk1"/>
                </a:solidFill>
                <a:latin typeface="KG Sorry Not Sorry Chub" pitchFamily="2" charset="0"/>
              </a:rPr>
              <a:t>Factors &amp; multiples</a:t>
            </a:r>
            <a:endParaRPr lang="en-US" sz="9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4.OA.4</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show that a whole number is a multiple of its factors.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110223" y="6267072"/>
            <a:ext cx="3352800" cy="668900"/>
          </a:xfrm>
          <a:prstGeom prst="rect">
            <a:avLst/>
          </a:prstGeom>
          <a:noFill/>
          <a:ln>
            <a:noFill/>
          </a:ln>
        </p:spPr>
        <p:txBody>
          <a:bodyPr spcFirstLastPara="1" wrap="square" lIns="91425" tIns="45700" rIns="91425" bIns="45700" anchor="t" anchorCtr="0">
            <a:noAutofit/>
          </a:bodyPr>
          <a:lstStyle/>
          <a:p>
            <a:pPr algn="ctr"/>
            <a:r>
              <a:rPr lang="en-US" sz="1600" dirty="0" smtClean="0">
                <a:latin typeface="Champagne &amp; Limousines" panose="020B0502020202020204" pitchFamily="34" charset="0"/>
                <a:ea typeface="Champagne &amp; Limousines" panose="020B0502020202020204" pitchFamily="34" charset="0"/>
              </a:rPr>
              <a:t>Recognize </a:t>
            </a:r>
            <a:r>
              <a:rPr lang="en-US" sz="1600" dirty="0">
                <a:latin typeface="Champagne &amp; Limousines" panose="020B0502020202020204" pitchFamily="34" charset="0"/>
                <a:ea typeface="Champagne &amp; Limousines" panose="020B0502020202020204" pitchFamily="34" charset="0"/>
              </a:rPr>
              <a:t>that a whole number is a multiple of each of its factors. </a:t>
            </a:r>
          </a:p>
        </p:txBody>
      </p:sp>
    </p:spTree>
    <p:extLst>
      <p:ext uri="{BB962C8B-B14F-4D97-AF65-F5344CB8AC3E}">
        <p14:creationId xmlns:p14="http://schemas.microsoft.com/office/powerpoint/2010/main" val="1467385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1000" spc="-150" dirty="0" smtClean="0">
                <a:solidFill>
                  <a:schemeClr val="dk1"/>
                </a:solidFill>
                <a:latin typeface="KG Sorry Not Sorry Chub" pitchFamily="2" charset="0"/>
              </a:rPr>
              <a:t>Multiples</a:t>
            </a:r>
            <a:endParaRPr lang="en-US" sz="11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4.OA.4</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determine if a whole number is a multiple of </a:t>
            </a:r>
            <a:r>
              <a:rPr lang="en-US" sz="6600" dirty="0" smtClean="0">
                <a:solidFill>
                  <a:schemeClr val="dk1"/>
                </a:solidFill>
                <a:latin typeface="Century Gothic" pitchFamily="34" charset="0"/>
                <a:ea typeface="Century Gothic"/>
                <a:cs typeface="Century Gothic"/>
                <a:sym typeface="Century Gothic"/>
              </a:rPr>
              <a:t>a given </a:t>
            </a:r>
            <a:r>
              <a:rPr lang="en-US" sz="6600" dirty="0">
                <a:solidFill>
                  <a:schemeClr val="dk1"/>
                </a:solidFill>
                <a:latin typeface="Century Gothic" pitchFamily="34" charset="0"/>
                <a:ea typeface="Century Gothic"/>
                <a:cs typeface="Century Gothic"/>
                <a:sym typeface="Century Gothic"/>
              </a:rPr>
              <a:t>number.</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109707" y="6267072"/>
            <a:ext cx="3352800" cy="668900"/>
          </a:xfrm>
          <a:prstGeom prst="rect">
            <a:avLst/>
          </a:prstGeom>
          <a:noFill/>
          <a:ln>
            <a:noFill/>
          </a:ln>
        </p:spPr>
        <p:txBody>
          <a:bodyPr spcFirstLastPara="1" wrap="square" lIns="91425" tIns="45700" rIns="91425" bIns="45700" anchor="t" anchorCtr="0">
            <a:noAutofit/>
          </a:bodyPr>
          <a:lstStyle/>
          <a:p>
            <a:pPr algn="ctr"/>
            <a:r>
              <a:rPr lang="en-US" sz="1600" dirty="0" smtClean="0">
                <a:latin typeface="Champagne &amp; Limousines" panose="020B0502020202020204" pitchFamily="34" charset="0"/>
                <a:ea typeface="Champagne &amp; Limousines" panose="020B0502020202020204" pitchFamily="34" charset="0"/>
              </a:rPr>
              <a:t>Determine </a:t>
            </a:r>
            <a:r>
              <a:rPr lang="en-US" sz="1600" dirty="0">
                <a:latin typeface="Champagne &amp; Limousines" panose="020B0502020202020204" pitchFamily="34" charset="0"/>
                <a:ea typeface="Champagne &amp; Limousines" panose="020B0502020202020204" pitchFamily="34" charset="0"/>
              </a:rPr>
              <a:t>whether a given whole number in the range 1-100 is a multiple of a given one-digit number. </a:t>
            </a:r>
          </a:p>
        </p:txBody>
      </p:sp>
    </p:spTree>
    <p:extLst>
      <p:ext uri="{BB962C8B-B14F-4D97-AF65-F5344CB8AC3E}">
        <p14:creationId xmlns:p14="http://schemas.microsoft.com/office/powerpoint/2010/main" val="144456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600" spc="-150" dirty="0" smtClean="0">
                <a:solidFill>
                  <a:schemeClr val="dk1"/>
                </a:solidFill>
                <a:latin typeface="KG Sorry Not Sorry Chub" pitchFamily="2" charset="0"/>
              </a:rPr>
              <a:t>Prime and composite</a:t>
            </a:r>
            <a:endParaRPr lang="en-US" sz="9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4.OA.4</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determine if a </a:t>
            </a:r>
            <a:r>
              <a:rPr lang="en-US" sz="6600" dirty="0" smtClean="0">
                <a:solidFill>
                  <a:schemeClr val="dk1"/>
                </a:solidFill>
                <a:latin typeface="Century Gothic" pitchFamily="34" charset="0"/>
                <a:ea typeface="Century Gothic"/>
                <a:cs typeface="Century Gothic"/>
                <a:sym typeface="Century Gothic"/>
              </a:rPr>
              <a:t>given number </a:t>
            </a:r>
            <a:r>
              <a:rPr lang="en-US" sz="6600" dirty="0">
                <a:solidFill>
                  <a:schemeClr val="dk1"/>
                </a:solidFill>
                <a:latin typeface="Century Gothic" pitchFamily="34" charset="0"/>
                <a:ea typeface="Century Gothic"/>
                <a:cs typeface="Century Gothic"/>
                <a:sym typeface="Century Gothic"/>
              </a:rPr>
              <a:t>is prime or composite.</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47679" y="6327075"/>
            <a:ext cx="3352800" cy="668900"/>
          </a:xfrm>
          <a:prstGeom prst="rect">
            <a:avLst/>
          </a:prstGeom>
          <a:noFill/>
          <a:ln>
            <a:noFill/>
          </a:ln>
        </p:spPr>
        <p:txBody>
          <a:bodyPr spcFirstLastPara="1" wrap="square" lIns="91425" tIns="45700" rIns="91425" bIns="45700" anchor="t" anchorCtr="0">
            <a:noAutofit/>
          </a:bodyPr>
          <a:lstStyle/>
          <a:p>
            <a:pPr algn="ctr"/>
            <a:r>
              <a:rPr lang="en-US" sz="1600" dirty="0" smtClean="0">
                <a:latin typeface="Champagne &amp; Limousines" panose="020B0502020202020204" pitchFamily="34" charset="0"/>
                <a:ea typeface="Champagne &amp; Limousines" panose="020B0502020202020204" pitchFamily="34" charset="0"/>
              </a:rPr>
              <a:t>Determine </a:t>
            </a:r>
            <a:r>
              <a:rPr lang="en-US" sz="1600" dirty="0">
                <a:latin typeface="Champagne &amp; Limousines" panose="020B0502020202020204" pitchFamily="34" charset="0"/>
                <a:ea typeface="Champagne &amp; Limousines" panose="020B0502020202020204" pitchFamily="34" charset="0"/>
              </a:rPr>
              <a:t>whether a given whole number in the range 1-100 is prime or composite.</a:t>
            </a:r>
          </a:p>
        </p:txBody>
      </p:sp>
    </p:spTree>
    <p:extLst>
      <p:ext uri="{BB962C8B-B14F-4D97-AF65-F5344CB8AC3E}">
        <p14:creationId xmlns:p14="http://schemas.microsoft.com/office/powerpoint/2010/main" val="327310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1000" spc="-150" dirty="0" smtClean="0">
                <a:solidFill>
                  <a:schemeClr val="dk1"/>
                </a:solidFill>
                <a:latin typeface="KG Sorry Not Sorry Chub" pitchFamily="2" charset="0"/>
              </a:rPr>
              <a:t>Patterns</a:t>
            </a:r>
            <a:endParaRPr lang="en-US" sz="11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4.OA.5</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create a number or shape pattern using a given rule.</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47679" y="6071767"/>
            <a:ext cx="3352800"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Generate a number or shape pattern that follows a given rule. Identify apparent features of the pattern that were not explicit in the rule itself. </a:t>
            </a:r>
          </a:p>
        </p:txBody>
      </p:sp>
    </p:spTree>
    <p:extLst>
      <p:ext uri="{BB962C8B-B14F-4D97-AF65-F5344CB8AC3E}">
        <p14:creationId xmlns:p14="http://schemas.microsoft.com/office/powerpoint/2010/main" val="1912220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1000" spc="-150" dirty="0" smtClean="0">
                <a:solidFill>
                  <a:schemeClr val="dk1"/>
                </a:solidFill>
                <a:latin typeface="KG Sorry Not Sorry Chub" pitchFamily="2" charset="0"/>
              </a:rPr>
              <a:t>Patterns</a:t>
            </a:r>
            <a:endParaRPr lang="en-US" sz="11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4.OA.5</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000" dirty="0">
                <a:solidFill>
                  <a:schemeClr val="dk1"/>
                </a:solidFill>
                <a:latin typeface="Century Gothic" pitchFamily="34" charset="0"/>
                <a:ea typeface="Century Gothic"/>
                <a:cs typeface="Century Gothic"/>
                <a:sym typeface="Century Gothic"/>
              </a:rPr>
              <a:t>I can analyze a pattern to identify features of the pattern that are not stated in the rule.</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47679" y="6071767"/>
            <a:ext cx="3352800"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Generate a number or shape pattern that follows a given rule. Identify apparent features of the pattern that were not explicit in the rule itself. </a:t>
            </a:r>
          </a:p>
        </p:txBody>
      </p:sp>
    </p:spTree>
    <p:extLst>
      <p:ext uri="{BB962C8B-B14F-4D97-AF65-F5344CB8AC3E}">
        <p14:creationId xmlns:p14="http://schemas.microsoft.com/office/powerpoint/2010/main" val="282108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5" y="165526"/>
            <a:ext cx="9525000" cy="1107996"/>
          </a:xfrm>
          <a:prstGeom prst="rect">
            <a:avLst/>
          </a:prstGeom>
          <a:noFill/>
          <a:ln>
            <a:noFill/>
          </a:ln>
        </p:spPr>
        <p:txBody>
          <a:bodyPr spcFirstLastPara="1" wrap="square" lIns="91425" tIns="45700" rIns="91425" bIns="45700" anchor="t" anchorCtr="0">
            <a:noAutofit/>
          </a:bodyPr>
          <a:lstStyle/>
          <a:p>
            <a:pPr lvl="0" algn="ctr"/>
            <a:r>
              <a:rPr lang="en-US" sz="9600" spc="-150" dirty="0" smtClean="0">
                <a:solidFill>
                  <a:schemeClr val="dk1"/>
                </a:solidFill>
                <a:latin typeface="KG Sorry Not Sorry Chub" pitchFamily="2" charset="0"/>
              </a:rPr>
              <a:t>Adjacent Place value</a:t>
            </a:r>
            <a:endParaRPr lang="en-US" sz="9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4.NBT.1</a:t>
            </a:r>
            <a:endParaRPr lang="en-US" sz="9600" dirty="0">
              <a:solidFill>
                <a:schemeClr val="bg1"/>
              </a:solidFill>
              <a:latin typeface="KG Sorry Not Sorry Chub" panose="02000506000000020004" pitchFamily="2" charset="0"/>
            </a:endParaRPr>
          </a:p>
        </p:txBody>
      </p:sp>
      <p:sp>
        <p:nvSpPr>
          <p:cNvPr id="24" name="Shape 96"/>
          <p:cNvSpPr/>
          <p:nvPr/>
        </p:nvSpPr>
        <p:spPr>
          <a:xfrm>
            <a:off x="161979" y="1540742"/>
            <a:ext cx="9277242" cy="800219"/>
          </a:xfrm>
          <a:prstGeom prst="rect">
            <a:avLst/>
          </a:prstGeom>
          <a:noFill/>
          <a:ln>
            <a:noFill/>
          </a:ln>
        </p:spPr>
        <p:txBody>
          <a:bodyPr spcFirstLastPara="1" wrap="square" lIns="91425" tIns="45700" rIns="91425" bIns="45700" anchor="t" anchorCtr="0">
            <a:noAutofit/>
          </a:bodyPr>
          <a:lstStyle/>
          <a:p>
            <a:pPr lvl="0"/>
            <a:r>
              <a:rPr lang="en-US" sz="5600" dirty="0">
                <a:solidFill>
                  <a:schemeClr val="dk1"/>
                </a:solidFill>
                <a:latin typeface="Century Gothic" pitchFamily="34" charset="0"/>
                <a:ea typeface="Century Gothic"/>
                <a:cs typeface="Century Gothic"/>
                <a:sym typeface="Century Gothic"/>
              </a:rPr>
              <a:t>I can explain that in a multi-digit whole number, a digit in one place </a:t>
            </a:r>
            <a:r>
              <a:rPr lang="en-US" sz="5600" dirty="0" smtClean="0">
                <a:solidFill>
                  <a:schemeClr val="dk1"/>
                </a:solidFill>
                <a:latin typeface="Century Gothic" pitchFamily="34" charset="0"/>
                <a:ea typeface="Century Gothic"/>
                <a:cs typeface="Century Gothic"/>
                <a:sym typeface="Century Gothic"/>
              </a:rPr>
              <a:t>is ten </a:t>
            </a:r>
            <a:r>
              <a:rPr lang="en-US" sz="5600" dirty="0">
                <a:solidFill>
                  <a:schemeClr val="dk1"/>
                </a:solidFill>
                <a:latin typeface="Century Gothic" pitchFamily="34" charset="0"/>
                <a:ea typeface="Century Gothic"/>
                <a:cs typeface="Century Gothic"/>
                <a:sym typeface="Century Gothic"/>
              </a:rPr>
              <a:t>times </a:t>
            </a:r>
            <a:r>
              <a:rPr lang="en-US" sz="5600" dirty="0" smtClean="0">
                <a:solidFill>
                  <a:schemeClr val="dk1"/>
                </a:solidFill>
                <a:latin typeface="Century Gothic" pitchFamily="34" charset="0"/>
                <a:ea typeface="Century Gothic"/>
                <a:cs typeface="Century Gothic"/>
                <a:sym typeface="Century Gothic"/>
              </a:rPr>
              <a:t>the value of a digit to its right.</a:t>
            </a:r>
            <a:endParaRPr lang="en-US" sz="5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47679" y="6071767"/>
            <a:ext cx="3352800"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Recognize that in a multi-digit whole number, a digit in one place represents ten times what it represents in the place to its right.</a:t>
            </a:r>
            <a:r>
              <a:rPr lang="en-US" sz="1600" i="1" dirty="0">
                <a:latin typeface="Champagne &amp; Limousines" panose="020B0502020202020204" pitchFamily="34" charset="0"/>
                <a:ea typeface="Champagne &amp; Limousines" panose="020B0502020202020204" pitchFamily="34" charset="0"/>
              </a:rPr>
              <a:t> </a:t>
            </a:r>
            <a:endParaRPr lang="en-US" sz="1600" dirty="0">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1729186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38101" y="165526"/>
            <a:ext cx="9525000" cy="1107996"/>
          </a:xfrm>
          <a:prstGeom prst="rect">
            <a:avLst/>
          </a:prstGeom>
          <a:noFill/>
          <a:ln>
            <a:noFill/>
          </a:ln>
        </p:spPr>
        <p:txBody>
          <a:bodyPr spcFirstLastPara="1" wrap="square" lIns="91425" tIns="45700" rIns="91425" bIns="45700" anchor="t" anchorCtr="0">
            <a:noAutofit/>
          </a:bodyPr>
          <a:lstStyle/>
          <a:p>
            <a:pPr lvl="0" algn="ctr"/>
            <a:r>
              <a:rPr lang="en-US" sz="9200" spc="-150" dirty="0" smtClean="0">
                <a:solidFill>
                  <a:schemeClr val="dk1"/>
                </a:solidFill>
                <a:latin typeface="KG Sorry Not Sorry Chub" pitchFamily="2" charset="0"/>
              </a:rPr>
              <a:t>Representing Numbers</a:t>
            </a:r>
            <a:endParaRPr lang="en-US" sz="92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4.NBT.2</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read and write whole numbers up to one million.</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47679" y="6071767"/>
            <a:ext cx="3352800"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Read and write multi-digit whole numbers using base-ten numerals, number names, and expanded form. </a:t>
            </a:r>
          </a:p>
        </p:txBody>
      </p:sp>
    </p:spTree>
    <p:extLst>
      <p:ext uri="{BB962C8B-B14F-4D97-AF65-F5344CB8AC3E}">
        <p14:creationId xmlns:p14="http://schemas.microsoft.com/office/powerpoint/2010/main" val="57321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38101" y="202102"/>
            <a:ext cx="9525000" cy="1107996"/>
          </a:xfrm>
          <a:prstGeom prst="rect">
            <a:avLst/>
          </a:prstGeom>
          <a:noFill/>
          <a:ln>
            <a:noFill/>
          </a:ln>
        </p:spPr>
        <p:txBody>
          <a:bodyPr spcFirstLastPara="1" wrap="square" lIns="91425" tIns="45700" rIns="91425" bIns="45700" anchor="t" anchorCtr="0">
            <a:noAutofit/>
          </a:bodyPr>
          <a:lstStyle/>
          <a:p>
            <a:pPr lvl="0" algn="ctr"/>
            <a:r>
              <a:rPr lang="en-US" sz="8800" spc="-150" dirty="0" smtClean="0">
                <a:solidFill>
                  <a:schemeClr val="dk1"/>
                </a:solidFill>
                <a:latin typeface="KG Sorry Not Sorry Chub" pitchFamily="2" charset="0"/>
              </a:rPr>
              <a:t>Base-ten numeral form</a:t>
            </a:r>
            <a:endParaRPr lang="en-US" sz="88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4.NBT.2</a:t>
            </a:r>
            <a:endParaRPr lang="en-US" sz="9600" dirty="0">
              <a:solidFill>
                <a:schemeClr val="bg1"/>
              </a:solidFill>
              <a:latin typeface="KG Sorry Not Sorry Chub" panose="02000506000000020004" pitchFamily="2" charset="0"/>
            </a:endParaRPr>
          </a:p>
        </p:txBody>
      </p:sp>
      <p:sp>
        <p:nvSpPr>
          <p:cNvPr id="24" name="Shape 96"/>
          <p:cNvSpPr/>
          <p:nvPr/>
        </p:nvSpPr>
        <p:spPr>
          <a:xfrm>
            <a:off x="161979" y="1473670"/>
            <a:ext cx="9277242" cy="800219"/>
          </a:xfrm>
          <a:prstGeom prst="rect">
            <a:avLst/>
          </a:prstGeom>
          <a:noFill/>
          <a:ln>
            <a:noFill/>
          </a:ln>
        </p:spPr>
        <p:txBody>
          <a:bodyPr spcFirstLastPara="1" wrap="square" lIns="91425" tIns="45700" rIns="91425" bIns="45700" anchor="t" anchorCtr="0">
            <a:noAutofit/>
          </a:bodyPr>
          <a:lstStyle/>
          <a:p>
            <a:pPr lvl="0"/>
            <a:r>
              <a:rPr lang="en-US" sz="6600" dirty="0">
                <a:solidFill>
                  <a:schemeClr val="dk1"/>
                </a:solidFill>
                <a:latin typeface="Century Gothic" pitchFamily="34" charset="0"/>
                <a:ea typeface="Century Gothic"/>
                <a:cs typeface="Century Gothic"/>
                <a:sym typeface="Century Gothic"/>
              </a:rPr>
              <a:t>I can read and write whole numbers in base-ten numeral form.</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47679" y="6071767"/>
            <a:ext cx="3352800"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Read and write multi-digit whole numbers using base-ten numerals, number names, and expanded form. </a:t>
            </a:r>
          </a:p>
        </p:txBody>
      </p:sp>
    </p:spTree>
    <p:extLst>
      <p:ext uri="{BB962C8B-B14F-4D97-AF65-F5344CB8AC3E}">
        <p14:creationId xmlns:p14="http://schemas.microsoft.com/office/powerpoint/2010/main" val="924492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38101" y="202102"/>
            <a:ext cx="9525000" cy="1107996"/>
          </a:xfrm>
          <a:prstGeom prst="rect">
            <a:avLst/>
          </a:prstGeom>
          <a:noFill/>
          <a:ln>
            <a:noFill/>
          </a:ln>
        </p:spPr>
        <p:txBody>
          <a:bodyPr spcFirstLastPara="1" wrap="square" lIns="91425" tIns="45700" rIns="91425" bIns="45700" anchor="t" anchorCtr="0">
            <a:noAutofit/>
          </a:bodyPr>
          <a:lstStyle/>
          <a:p>
            <a:pPr lvl="0" algn="ctr"/>
            <a:r>
              <a:rPr lang="en-US" sz="9600" spc="-150" dirty="0" smtClean="0">
                <a:solidFill>
                  <a:schemeClr val="dk1"/>
                </a:solidFill>
                <a:latin typeface="KG Sorry Not Sorry Chub" pitchFamily="2" charset="0"/>
              </a:rPr>
              <a:t>Number name form</a:t>
            </a:r>
            <a:endParaRPr lang="en-US" sz="9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4.NBT.2</a:t>
            </a:r>
            <a:endParaRPr lang="en-US" sz="9600" dirty="0">
              <a:solidFill>
                <a:schemeClr val="bg1"/>
              </a:solidFill>
              <a:latin typeface="KG Sorry Not Sorry Chub" panose="02000506000000020004" pitchFamily="2" charset="0"/>
            </a:endParaRPr>
          </a:p>
        </p:txBody>
      </p:sp>
      <p:sp>
        <p:nvSpPr>
          <p:cNvPr id="24" name="Shape 96"/>
          <p:cNvSpPr/>
          <p:nvPr/>
        </p:nvSpPr>
        <p:spPr>
          <a:xfrm>
            <a:off x="161979" y="1680934"/>
            <a:ext cx="9277242" cy="800219"/>
          </a:xfrm>
          <a:prstGeom prst="rect">
            <a:avLst/>
          </a:prstGeom>
          <a:noFill/>
          <a:ln>
            <a:noFill/>
          </a:ln>
        </p:spPr>
        <p:txBody>
          <a:bodyPr spcFirstLastPara="1" wrap="square" lIns="91425" tIns="45700" rIns="91425" bIns="45700" anchor="t" anchorCtr="0">
            <a:noAutofit/>
          </a:bodyPr>
          <a:lstStyle/>
          <a:p>
            <a:pPr lvl="0"/>
            <a:r>
              <a:rPr lang="en-US" sz="6600" dirty="0">
                <a:solidFill>
                  <a:schemeClr val="dk1"/>
                </a:solidFill>
                <a:latin typeface="Century Gothic" pitchFamily="34" charset="0"/>
                <a:ea typeface="Century Gothic"/>
                <a:cs typeface="Century Gothic"/>
                <a:sym typeface="Century Gothic"/>
              </a:rPr>
              <a:t>I can read and write whole numbers in number name form.</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47679" y="6071767"/>
            <a:ext cx="3352800"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Read and write multi-digit whole numbers using base-ten numerals, number names, and expanded form. </a:t>
            </a:r>
          </a:p>
        </p:txBody>
      </p:sp>
    </p:spTree>
    <p:extLst>
      <p:ext uri="{BB962C8B-B14F-4D97-AF65-F5344CB8AC3E}">
        <p14:creationId xmlns:p14="http://schemas.microsoft.com/office/powerpoint/2010/main" val="51192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23803" y="355387"/>
            <a:ext cx="9539297" cy="1107996"/>
          </a:xfrm>
          <a:prstGeom prst="rect">
            <a:avLst/>
          </a:prstGeom>
          <a:noFill/>
          <a:ln>
            <a:noFill/>
          </a:ln>
        </p:spPr>
        <p:txBody>
          <a:bodyPr spcFirstLastPara="1" wrap="square" lIns="91425" tIns="45700" rIns="91425" bIns="45700" anchor="t" anchorCtr="0">
            <a:noAutofit/>
          </a:bodyPr>
          <a:lstStyle/>
          <a:p>
            <a:pPr lvl="0" algn="ctr"/>
            <a:r>
              <a:rPr lang="en-US" sz="6600" spc="-150" dirty="0" smtClean="0">
                <a:solidFill>
                  <a:schemeClr val="dk1"/>
                </a:solidFill>
                <a:latin typeface="KG Sorry Not Sorry Chub" pitchFamily="2" charset="0"/>
              </a:rPr>
              <a:t>Multiplication as Comparison</a:t>
            </a:r>
            <a:endParaRPr lang="en-US" sz="6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4.OA.1</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261119"/>
            <a:ext cx="9277242" cy="800219"/>
          </a:xfrm>
          <a:prstGeom prst="rect">
            <a:avLst/>
          </a:prstGeom>
          <a:noFill/>
          <a:ln>
            <a:noFill/>
          </a:ln>
        </p:spPr>
        <p:txBody>
          <a:bodyPr spcFirstLastPara="1" wrap="square" lIns="91425" tIns="45700" rIns="91425" bIns="45700" anchor="t" anchorCtr="0">
            <a:noAutofit/>
          </a:bodyPr>
          <a:lstStyle/>
          <a:p>
            <a:pPr lvl="0"/>
            <a:r>
              <a:rPr lang="en-US" sz="7600" dirty="0">
                <a:solidFill>
                  <a:schemeClr val="dk1"/>
                </a:solidFill>
                <a:latin typeface="Century Gothic" pitchFamily="34" charset="0"/>
                <a:ea typeface="Century Gothic"/>
                <a:cs typeface="Century Gothic"/>
                <a:sym typeface="Century Gothic"/>
              </a:rPr>
              <a:t>I can interpret multiplication equations as comparisons.</a:t>
            </a:r>
          </a:p>
        </p:txBody>
      </p:sp>
      <p:sp>
        <p:nvSpPr>
          <p:cNvPr id="10" name="Shape 94"/>
          <p:cNvSpPr/>
          <p:nvPr/>
        </p:nvSpPr>
        <p:spPr>
          <a:xfrm>
            <a:off x="6047679" y="6151121"/>
            <a:ext cx="3352800"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Interpret a multiplication equation as a </a:t>
            </a:r>
            <a:r>
              <a:rPr lang="en-US" sz="1600" dirty="0" smtClean="0">
                <a:latin typeface="Champagne &amp; Limousines" panose="020B0502020202020204" pitchFamily="34" charset="0"/>
                <a:ea typeface="Champagne &amp; Limousines" panose="020B0502020202020204" pitchFamily="34" charset="0"/>
              </a:rPr>
              <a:t>comparison. Represent </a:t>
            </a:r>
            <a:r>
              <a:rPr lang="en-US" sz="1600" dirty="0">
                <a:latin typeface="Champagne &amp; Limousines" panose="020B0502020202020204" pitchFamily="34" charset="0"/>
                <a:ea typeface="Champagne &amp; Limousines" panose="020B0502020202020204" pitchFamily="34" charset="0"/>
              </a:rPr>
              <a:t>verbal statements of multiplicative comparisons as multiplication equations.</a:t>
            </a:r>
          </a:p>
        </p:txBody>
      </p:sp>
    </p:spTree>
    <p:extLst>
      <p:ext uri="{BB962C8B-B14F-4D97-AF65-F5344CB8AC3E}">
        <p14:creationId xmlns:p14="http://schemas.microsoft.com/office/powerpoint/2010/main" val="3531746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38101" y="202102"/>
            <a:ext cx="9525000" cy="1107996"/>
          </a:xfrm>
          <a:prstGeom prst="rect">
            <a:avLst/>
          </a:prstGeom>
          <a:noFill/>
          <a:ln>
            <a:noFill/>
          </a:ln>
        </p:spPr>
        <p:txBody>
          <a:bodyPr spcFirstLastPara="1" wrap="square" lIns="91425" tIns="45700" rIns="91425" bIns="45700" anchor="t" anchorCtr="0">
            <a:noAutofit/>
          </a:bodyPr>
          <a:lstStyle/>
          <a:p>
            <a:pPr lvl="0" algn="ctr"/>
            <a:r>
              <a:rPr lang="en-US" sz="10000" spc="-150" dirty="0" smtClean="0">
                <a:solidFill>
                  <a:schemeClr val="dk1"/>
                </a:solidFill>
                <a:latin typeface="KG Sorry Not Sorry Chub" pitchFamily="2" charset="0"/>
              </a:rPr>
              <a:t>expanded form</a:t>
            </a:r>
            <a:endParaRPr lang="en-US" sz="10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4.NBT.2</a:t>
            </a:r>
            <a:endParaRPr lang="en-US" sz="9600" dirty="0">
              <a:solidFill>
                <a:schemeClr val="bg1"/>
              </a:solidFill>
              <a:latin typeface="KG Sorry Not Sorry Chub" panose="02000506000000020004" pitchFamily="2" charset="0"/>
            </a:endParaRPr>
          </a:p>
        </p:txBody>
      </p:sp>
      <p:sp>
        <p:nvSpPr>
          <p:cNvPr id="24" name="Shape 96"/>
          <p:cNvSpPr/>
          <p:nvPr/>
        </p:nvSpPr>
        <p:spPr>
          <a:xfrm>
            <a:off x="161979" y="1680934"/>
            <a:ext cx="9277242" cy="800219"/>
          </a:xfrm>
          <a:prstGeom prst="rect">
            <a:avLst/>
          </a:prstGeom>
          <a:noFill/>
          <a:ln>
            <a:noFill/>
          </a:ln>
        </p:spPr>
        <p:txBody>
          <a:bodyPr spcFirstLastPara="1" wrap="square" lIns="91425" tIns="45700" rIns="91425" bIns="45700" anchor="t" anchorCtr="0">
            <a:noAutofit/>
          </a:bodyPr>
          <a:lstStyle/>
          <a:p>
            <a:pPr lvl="0"/>
            <a:r>
              <a:rPr lang="en-US" sz="6600" dirty="0">
                <a:solidFill>
                  <a:schemeClr val="dk1"/>
                </a:solidFill>
                <a:latin typeface="Century Gothic" pitchFamily="34" charset="0"/>
                <a:ea typeface="Century Gothic"/>
                <a:cs typeface="Century Gothic"/>
                <a:sym typeface="Century Gothic"/>
              </a:rPr>
              <a:t>I can read and write whole numbers in expanded form.</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47679" y="6071767"/>
            <a:ext cx="3352800"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Read and write multi-digit whole numbers using base-ten numerals, number names, and expanded form. </a:t>
            </a:r>
          </a:p>
        </p:txBody>
      </p:sp>
    </p:spTree>
    <p:extLst>
      <p:ext uri="{BB962C8B-B14F-4D97-AF65-F5344CB8AC3E}">
        <p14:creationId xmlns:p14="http://schemas.microsoft.com/office/powerpoint/2010/main" val="4109261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38100"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600" spc="-150" dirty="0" smtClean="0">
                <a:solidFill>
                  <a:schemeClr val="dk1"/>
                </a:solidFill>
                <a:latin typeface="KG Sorry Not Sorry Chub" pitchFamily="2" charset="0"/>
              </a:rPr>
              <a:t>Comparing numbers</a:t>
            </a:r>
            <a:endParaRPr lang="en-US" sz="9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4.NBT.2</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compare two whole numbers using &gt;, &lt;, and = symbols.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47679" y="6071767"/>
            <a:ext cx="3352800"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Compare two multi-digit numbers based on meanings of the digits in each place, using &gt;, =, and &lt; symbols to record the results of comparisons.</a:t>
            </a:r>
          </a:p>
        </p:txBody>
      </p:sp>
    </p:spTree>
    <p:extLst>
      <p:ext uri="{BB962C8B-B14F-4D97-AF65-F5344CB8AC3E}">
        <p14:creationId xmlns:p14="http://schemas.microsoft.com/office/powerpoint/2010/main" val="3376601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38100"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800" spc="-150" dirty="0" smtClean="0">
                <a:solidFill>
                  <a:schemeClr val="dk1"/>
                </a:solidFill>
                <a:latin typeface="KG Sorry Not Sorry Chub" pitchFamily="2" charset="0"/>
              </a:rPr>
              <a:t>Rounding numbers</a:t>
            </a:r>
            <a:endParaRPr lang="en-US" sz="98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4.NBT.3</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808966"/>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round whole numbers to any place value.</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47679" y="6071767"/>
            <a:ext cx="3352800" cy="668900"/>
          </a:xfrm>
          <a:prstGeom prst="rect">
            <a:avLst/>
          </a:prstGeom>
          <a:noFill/>
          <a:ln>
            <a:noFill/>
          </a:ln>
        </p:spPr>
        <p:txBody>
          <a:bodyPr spcFirstLastPara="1" wrap="square" lIns="91425" tIns="45700" rIns="91425" bIns="45700" anchor="t" anchorCtr="0">
            <a:noAutofit/>
          </a:bodyPr>
          <a:lstStyle/>
          <a:p>
            <a:pPr algn="ctr"/>
            <a:r>
              <a:rPr lang="en-US" sz="1800" dirty="0">
                <a:latin typeface="Champagne &amp; Limousines" panose="020B0502020202020204" pitchFamily="34" charset="0"/>
                <a:ea typeface="Champagne &amp; Limousines" panose="020B0502020202020204" pitchFamily="34" charset="0"/>
              </a:rPr>
              <a:t>Use place value understanding to round multi-digit whole numbers to any place.</a:t>
            </a:r>
          </a:p>
        </p:txBody>
      </p:sp>
    </p:spTree>
    <p:extLst>
      <p:ext uri="{BB962C8B-B14F-4D97-AF65-F5344CB8AC3E}">
        <p14:creationId xmlns:p14="http://schemas.microsoft.com/office/powerpoint/2010/main" val="2235865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38100"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200" spc="-150" dirty="0" smtClean="0">
                <a:solidFill>
                  <a:schemeClr val="dk1"/>
                </a:solidFill>
                <a:latin typeface="KG Sorry Not Sorry Chub" pitchFamily="2" charset="0"/>
              </a:rPr>
              <a:t>Adding &amp; Subtracting</a:t>
            </a:r>
            <a:endParaRPr lang="en-US" sz="92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4.NBT.4</a:t>
            </a:r>
            <a:endParaRPr lang="en-US" sz="9600" dirty="0">
              <a:solidFill>
                <a:schemeClr val="bg1"/>
              </a:solidFill>
              <a:latin typeface="KG Sorry Not Sorry Chub" panose="02000506000000020004" pitchFamily="2" charset="0"/>
            </a:endParaRPr>
          </a:p>
        </p:txBody>
      </p:sp>
      <p:sp>
        <p:nvSpPr>
          <p:cNvPr id="24" name="Shape 96"/>
          <p:cNvSpPr/>
          <p:nvPr/>
        </p:nvSpPr>
        <p:spPr>
          <a:xfrm>
            <a:off x="161979" y="1857734"/>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add and subtract </a:t>
            </a:r>
            <a:r>
              <a:rPr lang="en-US" sz="6600" dirty="0" smtClean="0">
                <a:solidFill>
                  <a:schemeClr val="dk1"/>
                </a:solidFill>
                <a:latin typeface="Century Gothic" pitchFamily="34" charset="0"/>
                <a:ea typeface="Century Gothic"/>
                <a:cs typeface="Century Gothic"/>
                <a:sym typeface="Century Gothic"/>
              </a:rPr>
              <a:t>multi-digit whole </a:t>
            </a:r>
            <a:r>
              <a:rPr lang="en-US" sz="6600" dirty="0">
                <a:solidFill>
                  <a:schemeClr val="dk1"/>
                </a:solidFill>
                <a:latin typeface="Century Gothic" pitchFamily="34" charset="0"/>
                <a:ea typeface="Century Gothic"/>
                <a:cs typeface="Century Gothic"/>
                <a:sym typeface="Century Gothic"/>
              </a:rPr>
              <a:t>numbers.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47679" y="6071767"/>
            <a:ext cx="3352800" cy="668900"/>
          </a:xfrm>
          <a:prstGeom prst="rect">
            <a:avLst/>
          </a:prstGeom>
          <a:noFill/>
          <a:ln>
            <a:noFill/>
          </a:ln>
        </p:spPr>
        <p:txBody>
          <a:bodyPr spcFirstLastPara="1" wrap="square" lIns="91425" tIns="45700" rIns="91425" bIns="45700" anchor="t" anchorCtr="0">
            <a:noAutofit/>
          </a:bodyPr>
          <a:lstStyle/>
          <a:p>
            <a:pPr algn="ctr"/>
            <a:r>
              <a:rPr lang="en-US" sz="1800" dirty="0">
                <a:latin typeface="Champagne &amp; Limousines" panose="020B0502020202020204" pitchFamily="34" charset="0"/>
                <a:ea typeface="Champagne &amp; Limousines" panose="020B0502020202020204" pitchFamily="34" charset="0"/>
              </a:rPr>
              <a:t>Fluently add and subtract multi-digit whole numbers using the standard algorithm.</a:t>
            </a:r>
          </a:p>
        </p:txBody>
      </p:sp>
    </p:spTree>
    <p:extLst>
      <p:ext uri="{BB962C8B-B14F-4D97-AF65-F5344CB8AC3E}">
        <p14:creationId xmlns:p14="http://schemas.microsoft.com/office/powerpoint/2010/main" val="878914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0000" spc="-150" dirty="0" smtClean="0">
                <a:solidFill>
                  <a:schemeClr val="dk1"/>
                </a:solidFill>
                <a:latin typeface="KG Sorry Not Sorry Chub" pitchFamily="2" charset="0"/>
              </a:rPr>
              <a:t>Multiplication</a:t>
            </a:r>
            <a:endParaRPr lang="en-US" sz="10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4.NBT.5</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784582"/>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multiply </a:t>
            </a:r>
            <a:r>
              <a:rPr lang="en-US" sz="6600" dirty="0" smtClean="0">
                <a:solidFill>
                  <a:schemeClr val="dk1"/>
                </a:solidFill>
                <a:latin typeface="Century Gothic" pitchFamily="34" charset="0"/>
                <a:ea typeface="Century Gothic"/>
                <a:cs typeface="Century Gothic"/>
                <a:sym typeface="Century Gothic"/>
              </a:rPr>
              <a:t>up to</a:t>
            </a:r>
          </a:p>
          <a:p>
            <a:r>
              <a:rPr lang="en-US" sz="6600" dirty="0" smtClean="0">
                <a:solidFill>
                  <a:schemeClr val="dk1"/>
                </a:solidFill>
                <a:latin typeface="Century Gothic" pitchFamily="34" charset="0"/>
                <a:ea typeface="Century Gothic"/>
                <a:cs typeface="Century Gothic"/>
                <a:sym typeface="Century Gothic"/>
              </a:rPr>
              <a:t>4-digit </a:t>
            </a:r>
            <a:r>
              <a:rPr lang="en-US" sz="6600" dirty="0">
                <a:solidFill>
                  <a:schemeClr val="dk1"/>
                </a:solidFill>
                <a:latin typeface="Century Gothic" pitchFamily="34" charset="0"/>
                <a:ea typeface="Century Gothic"/>
                <a:cs typeface="Century Gothic"/>
                <a:sym typeface="Century Gothic"/>
              </a:rPr>
              <a:t>numbers by </a:t>
            </a:r>
            <a:r>
              <a:rPr lang="en-US" sz="6600" dirty="0" smtClean="0">
                <a:solidFill>
                  <a:schemeClr val="dk1"/>
                </a:solidFill>
                <a:latin typeface="Century Gothic" pitchFamily="34" charset="0"/>
                <a:ea typeface="Century Gothic"/>
                <a:cs typeface="Century Gothic"/>
                <a:sym typeface="Century Gothic"/>
              </a:rPr>
              <a:t>1-digit </a:t>
            </a:r>
            <a:r>
              <a:rPr lang="en-US" sz="6600" dirty="0">
                <a:solidFill>
                  <a:schemeClr val="dk1"/>
                </a:solidFill>
                <a:latin typeface="Century Gothic" pitchFamily="34" charset="0"/>
                <a:ea typeface="Century Gothic"/>
                <a:cs typeface="Century Gothic"/>
                <a:sym typeface="Century Gothic"/>
              </a:rPr>
              <a:t>numbers.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47679" y="5737317"/>
            <a:ext cx="3352800" cy="668900"/>
          </a:xfrm>
          <a:prstGeom prst="rect">
            <a:avLst/>
          </a:prstGeom>
          <a:noFill/>
          <a:ln>
            <a:noFill/>
          </a:ln>
        </p:spPr>
        <p:txBody>
          <a:bodyPr spcFirstLastPara="1" wrap="square" lIns="91425" tIns="45700" rIns="91425" bIns="45700" anchor="t" anchorCtr="0">
            <a:noAutofit/>
          </a:bodyPr>
          <a:lstStyle/>
          <a:p>
            <a:pPr algn="ctr"/>
            <a:r>
              <a:rPr lang="en-US" sz="1500" dirty="0">
                <a:latin typeface="Champagne &amp; Limousines" panose="020B0502020202020204" pitchFamily="34" charset="0"/>
                <a:ea typeface="Champagne &amp; Limousines" panose="020B0502020202020204" pitchFamily="34" charset="0"/>
              </a:rPr>
              <a:t>Multiply a whole number of up to four digits by a one-digit whole </a:t>
            </a:r>
            <a:r>
              <a:rPr lang="en-US" sz="1500" dirty="0" smtClean="0">
                <a:latin typeface="Champagne &amp; Limousines" panose="020B0502020202020204" pitchFamily="34" charset="0"/>
                <a:ea typeface="Champagne &amp; Limousines" panose="020B0502020202020204" pitchFamily="34" charset="0"/>
              </a:rPr>
              <a:t>number using </a:t>
            </a:r>
            <a:r>
              <a:rPr lang="en-US" sz="1500" dirty="0">
                <a:latin typeface="Champagne &amp; Limousines" panose="020B0502020202020204" pitchFamily="34" charset="0"/>
                <a:ea typeface="Champagne &amp; Limousines" panose="020B0502020202020204" pitchFamily="34" charset="0"/>
              </a:rPr>
              <a:t>strategies based on place value and the properties of operations. Illustrate and explain the calculation by using equations, rectangular arrays, and/or area models.</a:t>
            </a:r>
          </a:p>
        </p:txBody>
      </p:sp>
    </p:spTree>
    <p:extLst>
      <p:ext uri="{BB962C8B-B14F-4D97-AF65-F5344CB8AC3E}">
        <p14:creationId xmlns:p14="http://schemas.microsoft.com/office/powerpoint/2010/main" val="3900759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0000" spc="-150" dirty="0" smtClean="0">
                <a:solidFill>
                  <a:schemeClr val="dk1"/>
                </a:solidFill>
                <a:latin typeface="KG Sorry Not Sorry Chub" pitchFamily="2" charset="0"/>
              </a:rPr>
              <a:t>Multiplication</a:t>
            </a:r>
            <a:endParaRPr lang="en-US" sz="10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4.NBT.5</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784582"/>
            <a:ext cx="9277242" cy="800219"/>
          </a:xfrm>
          <a:prstGeom prst="rect">
            <a:avLst/>
          </a:prstGeom>
          <a:noFill/>
          <a:ln>
            <a:noFill/>
          </a:ln>
        </p:spPr>
        <p:txBody>
          <a:bodyPr spcFirstLastPara="1" wrap="square" lIns="91425" tIns="45700" rIns="91425" bIns="45700" anchor="t" anchorCtr="0">
            <a:noAutofit/>
          </a:bodyPr>
          <a:lstStyle/>
          <a:p>
            <a:pPr lvl="0"/>
            <a:r>
              <a:rPr lang="en-US" sz="6600" dirty="0">
                <a:solidFill>
                  <a:schemeClr val="dk1"/>
                </a:solidFill>
                <a:latin typeface="Century Gothic" pitchFamily="34" charset="0"/>
                <a:ea typeface="Century Gothic"/>
                <a:cs typeface="Century Gothic"/>
                <a:sym typeface="Century Gothic"/>
              </a:rPr>
              <a:t>I can multiply </a:t>
            </a:r>
            <a:r>
              <a:rPr lang="en-US" sz="6600" dirty="0" smtClean="0">
                <a:solidFill>
                  <a:schemeClr val="dk1"/>
                </a:solidFill>
                <a:latin typeface="Century Gothic" pitchFamily="34" charset="0"/>
                <a:ea typeface="Century Gothic"/>
                <a:cs typeface="Century Gothic"/>
                <a:sym typeface="Century Gothic"/>
              </a:rPr>
              <a:t>2-digit </a:t>
            </a:r>
            <a:r>
              <a:rPr lang="en-US" sz="6600" dirty="0">
                <a:solidFill>
                  <a:schemeClr val="dk1"/>
                </a:solidFill>
                <a:latin typeface="Century Gothic" pitchFamily="34" charset="0"/>
                <a:ea typeface="Century Gothic"/>
                <a:cs typeface="Century Gothic"/>
                <a:sym typeface="Century Gothic"/>
              </a:rPr>
              <a:t>numbers by </a:t>
            </a:r>
            <a:r>
              <a:rPr lang="en-US" sz="6600" dirty="0" smtClean="0">
                <a:solidFill>
                  <a:schemeClr val="dk1"/>
                </a:solidFill>
                <a:latin typeface="Century Gothic" pitchFamily="34" charset="0"/>
                <a:ea typeface="Century Gothic"/>
                <a:cs typeface="Century Gothic"/>
                <a:sym typeface="Century Gothic"/>
              </a:rPr>
              <a:t>2-digit </a:t>
            </a:r>
            <a:r>
              <a:rPr lang="en-US" sz="6600" dirty="0">
                <a:solidFill>
                  <a:schemeClr val="dk1"/>
                </a:solidFill>
                <a:latin typeface="Century Gothic" pitchFamily="34" charset="0"/>
                <a:ea typeface="Century Gothic"/>
                <a:cs typeface="Century Gothic"/>
                <a:sym typeface="Century Gothic"/>
              </a:rPr>
              <a:t>numbers.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09114" y="5876695"/>
            <a:ext cx="3352800" cy="668900"/>
          </a:xfrm>
          <a:prstGeom prst="rect">
            <a:avLst/>
          </a:prstGeom>
          <a:noFill/>
          <a:ln>
            <a:noFill/>
          </a:ln>
        </p:spPr>
        <p:txBody>
          <a:bodyPr spcFirstLastPara="1" wrap="square" lIns="91425" tIns="45700" rIns="91425" bIns="45700" anchor="t" anchorCtr="0">
            <a:noAutofit/>
          </a:bodyPr>
          <a:lstStyle/>
          <a:p>
            <a:pPr algn="ctr"/>
            <a:r>
              <a:rPr lang="en-US" sz="1500" dirty="0" smtClean="0">
                <a:latin typeface="Champagne &amp; Limousines" panose="020B0502020202020204" pitchFamily="34" charset="0"/>
                <a:ea typeface="Champagne &amp; Limousines" panose="020B0502020202020204" pitchFamily="34" charset="0"/>
              </a:rPr>
              <a:t>Multiply </a:t>
            </a:r>
            <a:r>
              <a:rPr lang="en-US" sz="1500" dirty="0">
                <a:latin typeface="Champagne &amp; Limousines" panose="020B0502020202020204" pitchFamily="34" charset="0"/>
                <a:ea typeface="Champagne &amp; Limousines" panose="020B0502020202020204" pitchFamily="34" charset="0"/>
              </a:rPr>
              <a:t>two two-digit numbers, using strategies based on place value and the properties of operations. Illustrate and explain the calculation by using equations, rectangular arrays, and/or area models.</a:t>
            </a:r>
          </a:p>
        </p:txBody>
      </p:sp>
    </p:spTree>
    <p:extLst>
      <p:ext uri="{BB962C8B-B14F-4D97-AF65-F5344CB8AC3E}">
        <p14:creationId xmlns:p14="http://schemas.microsoft.com/office/powerpoint/2010/main" val="687252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0000" spc="-150" dirty="0" smtClean="0">
                <a:solidFill>
                  <a:schemeClr val="dk1"/>
                </a:solidFill>
                <a:latin typeface="KG Sorry Not Sorry Chub" pitchFamily="2" charset="0"/>
              </a:rPr>
              <a:t>Multiplication</a:t>
            </a:r>
            <a:endParaRPr lang="en-US" sz="10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4.NBT.5</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601702"/>
            <a:ext cx="9277242" cy="800219"/>
          </a:xfrm>
          <a:prstGeom prst="rect">
            <a:avLst/>
          </a:prstGeom>
          <a:noFill/>
          <a:ln>
            <a:noFill/>
          </a:ln>
        </p:spPr>
        <p:txBody>
          <a:bodyPr spcFirstLastPara="1" wrap="square" lIns="91425" tIns="45700" rIns="91425" bIns="45700" anchor="t" anchorCtr="0">
            <a:noAutofit/>
          </a:bodyPr>
          <a:lstStyle/>
          <a:p>
            <a:pPr lvl="0"/>
            <a:r>
              <a:rPr lang="en-US" sz="6600" dirty="0">
                <a:solidFill>
                  <a:schemeClr val="dk1"/>
                </a:solidFill>
                <a:latin typeface="Century Gothic" pitchFamily="34" charset="0"/>
                <a:ea typeface="Century Gothic"/>
                <a:cs typeface="Century Gothic"/>
                <a:sym typeface="Century Gothic"/>
              </a:rPr>
              <a:t>I can explain my calculations by using arrays, area models, and equations.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09114" y="5876695"/>
            <a:ext cx="3352800" cy="668900"/>
          </a:xfrm>
          <a:prstGeom prst="rect">
            <a:avLst/>
          </a:prstGeom>
          <a:noFill/>
          <a:ln>
            <a:noFill/>
          </a:ln>
        </p:spPr>
        <p:txBody>
          <a:bodyPr spcFirstLastPara="1" wrap="square" lIns="91425" tIns="45700" rIns="91425" bIns="45700" anchor="t" anchorCtr="0">
            <a:noAutofit/>
          </a:bodyPr>
          <a:lstStyle/>
          <a:p>
            <a:pPr algn="ctr"/>
            <a:r>
              <a:rPr lang="en-US" sz="1500" dirty="0" smtClean="0">
                <a:latin typeface="Champagne &amp; Limousines" panose="020B0502020202020204" pitchFamily="34" charset="0"/>
                <a:ea typeface="Champagne &amp; Limousines" panose="020B0502020202020204" pitchFamily="34" charset="0"/>
              </a:rPr>
              <a:t>Multiply </a:t>
            </a:r>
            <a:r>
              <a:rPr lang="en-US" sz="1500" dirty="0">
                <a:latin typeface="Champagne &amp; Limousines" panose="020B0502020202020204" pitchFamily="34" charset="0"/>
                <a:ea typeface="Champagne &amp; Limousines" panose="020B0502020202020204" pitchFamily="34" charset="0"/>
              </a:rPr>
              <a:t>two two-digit numbers, using strategies based on place value and the properties of operations. Illustrate and explain the calculation by using equations, rectangular arrays, and/or area models.</a:t>
            </a:r>
          </a:p>
        </p:txBody>
      </p:sp>
    </p:spTree>
    <p:extLst>
      <p:ext uri="{BB962C8B-B14F-4D97-AF65-F5344CB8AC3E}">
        <p14:creationId xmlns:p14="http://schemas.microsoft.com/office/powerpoint/2010/main" val="107923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41142"/>
            <a:ext cx="9601199" cy="1107996"/>
          </a:xfrm>
          <a:prstGeom prst="rect">
            <a:avLst/>
          </a:prstGeom>
          <a:noFill/>
          <a:ln>
            <a:noFill/>
          </a:ln>
        </p:spPr>
        <p:txBody>
          <a:bodyPr spcFirstLastPara="1" wrap="square" lIns="91425" tIns="45700" rIns="91425" bIns="45700" anchor="t" anchorCtr="0">
            <a:noAutofit/>
          </a:bodyPr>
          <a:lstStyle/>
          <a:p>
            <a:pPr lvl="0" algn="ctr"/>
            <a:r>
              <a:rPr lang="en-US" sz="11000" spc="-150" dirty="0" smtClean="0">
                <a:solidFill>
                  <a:schemeClr val="dk1"/>
                </a:solidFill>
                <a:latin typeface="KG Sorry Not Sorry Chub" pitchFamily="2" charset="0"/>
              </a:rPr>
              <a:t>Division</a:t>
            </a:r>
            <a:endParaRPr lang="en-US" sz="11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4.NBT.6</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07972"/>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divide </a:t>
            </a:r>
            <a:r>
              <a:rPr lang="en-US" sz="6600" dirty="0" smtClean="0">
                <a:solidFill>
                  <a:schemeClr val="dk1"/>
                </a:solidFill>
                <a:latin typeface="Century Gothic" pitchFamily="34" charset="0"/>
                <a:ea typeface="Century Gothic"/>
                <a:cs typeface="Century Gothic"/>
                <a:sym typeface="Century Gothic"/>
              </a:rPr>
              <a:t>multi-digit numbers by 1-digit numbers, </a:t>
            </a:r>
            <a:r>
              <a:rPr lang="en-US" sz="6600" dirty="0">
                <a:solidFill>
                  <a:schemeClr val="dk1"/>
                </a:solidFill>
                <a:latin typeface="Century Gothic" pitchFamily="34" charset="0"/>
                <a:ea typeface="Century Gothic"/>
                <a:cs typeface="Century Gothic"/>
                <a:sym typeface="Century Gothic"/>
              </a:rPr>
              <a:t>using a variety of strategies.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5631453"/>
            <a:ext cx="3511743" cy="668900"/>
          </a:xfrm>
          <a:prstGeom prst="rect">
            <a:avLst/>
          </a:prstGeom>
          <a:noFill/>
          <a:ln>
            <a:noFill/>
          </a:ln>
        </p:spPr>
        <p:txBody>
          <a:bodyPr spcFirstLastPara="1" wrap="square" lIns="91425" tIns="45700" rIns="91425" bIns="45700" anchor="t" anchorCtr="0">
            <a:noAutofit/>
          </a:bodyPr>
          <a:lstStyle/>
          <a:p>
            <a:pPr algn="ctr"/>
            <a:r>
              <a:rPr lang="en-US" dirty="0">
                <a:latin typeface="Champagne &amp; Limousines" panose="020B0502020202020204" pitchFamily="34" charset="0"/>
                <a:ea typeface="Champagne &amp; Limousines" panose="020B0502020202020204" pitchFamily="34" charset="0"/>
              </a:rPr>
              <a:t>Find whole-number quotients and remainders with up to four-digit dividends and one-digit divisors, using strategies based on place value, the properties of operations, and/or the relationship between multiplication and division. Illustrate and explain the calculation by using equations, rectangular arrays, and/or area models.</a:t>
            </a:r>
          </a:p>
        </p:txBody>
      </p:sp>
    </p:spTree>
    <p:extLst>
      <p:ext uri="{BB962C8B-B14F-4D97-AF65-F5344CB8AC3E}">
        <p14:creationId xmlns:p14="http://schemas.microsoft.com/office/powerpoint/2010/main" val="1779574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41142"/>
            <a:ext cx="9601199" cy="1107996"/>
          </a:xfrm>
          <a:prstGeom prst="rect">
            <a:avLst/>
          </a:prstGeom>
          <a:noFill/>
          <a:ln>
            <a:noFill/>
          </a:ln>
        </p:spPr>
        <p:txBody>
          <a:bodyPr spcFirstLastPara="1" wrap="square" lIns="91425" tIns="45700" rIns="91425" bIns="45700" anchor="t" anchorCtr="0">
            <a:noAutofit/>
          </a:bodyPr>
          <a:lstStyle/>
          <a:p>
            <a:pPr lvl="0" algn="ctr"/>
            <a:r>
              <a:rPr lang="en-US" sz="11000" spc="-150" dirty="0" smtClean="0">
                <a:solidFill>
                  <a:schemeClr val="dk1"/>
                </a:solidFill>
                <a:latin typeface="KG Sorry Not Sorry Chub" pitchFamily="2" charset="0"/>
              </a:rPr>
              <a:t>Division</a:t>
            </a:r>
            <a:endParaRPr lang="en-US" sz="11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4.NBT.6</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07972"/>
            <a:ext cx="9277242" cy="800219"/>
          </a:xfrm>
          <a:prstGeom prst="rect">
            <a:avLst/>
          </a:prstGeom>
          <a:noFill/>
          <a:ln>
            <a:noFill/>
          </a:ln>
        </p:spPr>
        <p:txBody>
          <a:bodyPr spcFirstLastPara="1" wrap="square" lIns="91425" tIns="45700" rIns="91425" bIns="45700" anchor="t" anchorCtr="0">
            <a:noAutofit/>
          </a:bodyPr>
          <a:lstStyle/>
          <a:p>
            <a:pPr lvl="0"/>
            <a:r>
              <a:rPr lang="en-US" sz="6600" dirty="0">
                <a:solidFill>
                  <a:schemeClr val="dk1"/>
                </a:solidFill>
                <a:latin typeface="Century Gothic" pitchFamily="34" charset="0"/>
                <a:ea typeface="Century Gothic"/>
                <a:cs typeface="Century Gothic"/>
                <a:sym typeface="Century Gothic"/>
              </a:rPr>
              <a:t>I can use equations, arrays, and models to explain division calculations.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5631453"/>
            <a:ext cx="3511743" cy="668900"/>
          </a:xfrm>
          <a:prstGeom prst="rect">
            <a:avLst/>
          </a:prstGeom>
          <a:noFill/>
          <a:ln>
            <a:noFill/>
          </a:ln>
        </p:spPr>
        <p:txBody>
          <a:bodyPr spcFirstLastPara="1" wrap="square" lIns="91425" tIns="45700" rIns="91425" bIns="45700" anchor="t" anchorCtr="0">
            <a:noAutofit/>
          </a:bodyPr>
          <a:lstStyle/>
          <a:p>
            <a:pPr algn="ctr"/>
            <a:r>
              <a:rPr lang="en-US" dirty="0">
                <a:latin typeface="Champagne &amp; Limousines" panose="020B0502020202020204" pitchFamily="34" charset="0"/>
                <a:ea typeface="Champagne &amp; Limousines" panose="020B0502020202020204" pitchFamily="34" charset="0"/>
              </a:rPr>
              <a:t>Find whole-number quotients and remainders with up to four-digit dividends and one-digit divisors, using strategies based on place value, the properties of operations, and/or the relationship between multiplication and division. Illustrate and explain the calculation by using equations, rectangular arrays, and/or area models.</a:t>
            </a:r>
          </a:p>
        </p:txBody>
      </p:sp>
    </p:spTree>
    <p:extLst>
      <p:ext uri="{BB962C8B-B14F-4D97-AF65-F5344CB8AC3E}">
        <p14:creationId xmlns:p14="http://schemas.microsoft.com/office/powerpoint/2010/main" val="3129331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200" spc="-150" dirty="0" smtClean="0">
                <a:solidFill>
                  <a:schemeClr val="dk1"/>
                </a:solidFill>
                <a:latin typeface="KG Sorry Not Sorry Chub" pitchFamily="2" charset="0"/>
              </a:rPr>
              <a:t>Equivalent fractions</a:t>
            </a:r>
            <a:endParaRPr lang="en-US" sz="92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4.NF.1</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600" dirty="0" smtClean="0">
                <a:solidFill>
                  <a:schemeClr val="dk1"/>
                </a:solidFill>
                <a:latin typeface="Century Gothic" pitchFamily="34" charset="0"/>
                <a:ea typeface="Century Gothic"/>
                <a:cs typeface="Century Gothic"/>
                <a:sym typeface="Century Gothic"/>
              </a:rPr>
              <a:t>I </a:t>
            </a:r>
            <a:r>
              <a:rPr lang="en-US" sz="6600" dirty="0">
                <a:solidFill>
                  <a:schemeClr val="dk1"/>
                </a:solidFill>
                <a:latin typeface="Century Gothic" pitchFamily="34" charset="0"/>
                <a:ea typeface="Century Gothic"/>
                <a:cs typeface="Century Gothic"/>
                <a:sym typeface="Century Gothic"/>
              </a:rPr>
              <a:t>can recognize and identify equivalent fractions.</a:t>
            </a:r>
          </a:p>
        </p:txBody>
      </p:sp>
      <p:sp>
        <p:nvSpPr>
          <p:cNvPr id="10" name="Shape 94"/>
          <p:cNvSpPr/>
          <p:nvPr/>
        </p:nvSpPr>
        <p:spPr>
          <a:xfrm>
            <a:off x="5951280" y="6079604"/>
            <a:ext cx="3511743" cy="668900"/>
          </a:xfrm>
          <a:prstGeom prst="rect">
            <a:avLst/>
          </a:prstGeom>
          <a:noFill/>
          <a:ln>
            <a:noFill/>
          </a:ln>
        </p:spPr>
        <p:txBody>
          <a:bodyPr spcFirstLastPara="1" wrap="square" lIns="91425" tIns="45700" rIns="91425" bIns="45700" anchor="t" anchorCtr="0">
            <a:noAutofit/>
          </a:bodyPr>
          <a:lstStyle/>
          <a:p>
            <a:pPr algn="ctr"/>
            <a:r>
              <a:rPr lang="en-US" sz="1500" dirty="0">
                <a:latin typeface="Champagne &amp; Limousines" panose="020B0502020202020204" pitchFamily="34" charset="0"/>
                <a:ea typeface="Champagne &amp; Limousines" panose="020B0502020202020204" pitchFamily="34" charset="0"/>
              </a:rPr>
              <a:t>Explain why a fraction </a:t>
            </a:r>
            <a:r>
              <a:rPr lang="en-US" sz="1500" dirty="0" smtClean="0">
                <a:latin typeface="Champagne &amp; Limousines" panose="020B0502020202020204" pitchFamily="34" charset="0"/>
                <a:ea typeface="Champagne &amp; Limousines" panose="020B0502020202020204" pitchFamily="34" charset="0"/>
              </a:rPr>
              <a:t>is </a:t>
            </a:r>
            <a:r>
              <a:rPr lang="en-US" sz="1500" dirty="0">
                <a:latin typeface="Champagne &amp; Limousines" panose="020B0502020202020204" pitchFamily="34" charset="0"/>
                <a:ea typeface="Champagne &amp; Limousines" panose="020B0502020202020204" pitchFamily="34" charset="0"/>
              </a:rPr>
              <a:t>equivalent to a fraction </a:t>
            </a:r>
            <a:r>
              <a:rPr lang="en-US" sz="1500" dirty="0" smtClean="0">
                <a:latin typeface="Champagne &amp; Limousines" panose="020B0502020202020204" pitchFamily="34" charset="0"/>
                <a:ea typeface="Champagne &amp; Limousines" panose="020B0502020202020204" pitchFamily="34" charset="0"/>
              </a:rPr>
              <a:t>by </a:t>
            </a:r>
            <a:r>
              <a:rPr lang="en-US" sz="1500" dirty="0">
                <a:latin typeface="Champagne &amp; Limousines" panose="020B0502020202020204" pitchFamily="34" charset="0"/>
                <a:ea typeface="Champagne &amp; Limousines" panose="020B0502020202020204" pitchFamily="34" charset="0"/>
              </a:rPr>
              <a:t>using visual fraction </a:t>
            </a:r>
            <a:r>
              <a:rPr lang="en-US" sz="1500" dirty="0" smtClean="0">
                <a:latin typeface="Champagne &amp; Limousines" panose="020B0502020202020204" pitchFamily="34" charset="0"/>
                <a:ea typeface="Champagne &amp; Limousines" panose="020B0502020202020204" pitchFamily="34" charset="0"/>
              </a:rPr>
              <a:t>models. </a:t>
            </a:r>
            <a:r>
              <a:rPr lang="en-US" sz="1500" dirty="0">
                <a:latin typeface="Champagne &amp; Limousines" panose="020B0502020202020204" pitchFamily="34" charset="0"/>
                <a:ea typeface="Champagne &amp; Limousines" panose="020B0502020202020204" pitchFamily="34" charset="0"/>
              </a:rPr>
              <a:t>Use this principle to recognize and generate equivalent fractions.</a:t>
            </a:r>
          </a:p>
        </p:txBody>
      </p:sp>
    </p:spTree>
    <p:extLst>
      <p:ext uri="{BB962C8B-B14F-4D97-AF65-F5344CB8AC3E}">
        <p14:creationId xmlns:p14="http://schemas.microsoft.com/office/powerpoint/2010/main" val="33888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23803" y="355387"/>
            <a:ext cx="9577397" cy="1107996"/>
          </a:xfrm>
          <a:prstGeom prst="rect">
            <a:avLst/>
          </a:prstGeom>
          <a:noFill/>
          <a:ln>
            <a:noFill/>
          </a:ln>
        </p:spPr>
        <p:txBody>
          <a:bodyPr spcFirstLastPara="1" wrap="square" lIns="91425" tIns="45700" rIns="91425" bIns="45700" anchor="t" anchorCtr="0">
            <a:noAutofit/>
          </a:bodyPr>
          <a:lstStyle/>
          <a:p>
            <a:pPr lvl="0" algn="ctr"/>
            <a:r>
              <a:rPr lang="en-US" sz="6600" spc="-150" dirty="0" smtClean="0">
                <a:solidFill>
                  <a:schemeClr val="dk1"/>
                </a:solidFill>
                <a:latin typeface="KG Sorry Not Sorry Chub" pitchFamily="2" charset="0"/>
              </a:rPr>
              <a:t>Multiplication as Comparison</a:t>
            </a:r>
            <a:endParaRPr lang="en-US" sz="6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4.OA.1</a:t>
            </a:r>
            <a:endParaRPr lang="en-US" sz="9600" dirty="0">
              <a:solidFill>
                <a:schemeClr val="bg1"/>
              </a:solidFill>
              <a:latin typeface="KG Sorry Not Sorry Chub" panose="02000506000000020004" pitchFamily="2" charset="0"/>
            </a:endParaRPr>
          </a:p>
        </p:txBody>
      </p:sp>
      <p:sp>
        <p:nvSpPr>
          <p:cNvPr id="24" name="Shape 96"/>
          <p:cNvSpPr/>
          <p:nvPr/>
        </p:nvSpPr>
        <p:spPr>
          <a:xfrm>
            <a:off x="161979" y="1291599"/>
            <a:ext cx="9277242" cy="800219"/>
          </a:xfrm>
          <a:prstGeom prst="rect">
            <a:avLst/>
          </a:prstGeom>
          <a:noFill/>
          <a:ln>
            <a:noFill/>
          </a:ln>
        </p:spPr>
        <p:txBody>
          <a:bodyPr spcFirstLastPara="1" wrap="square" lIns="91425" tIns="45700" rIns="91425" bIns="45700" anchor="t" anchorCtr="0">
            <a:noAutofit/>
          </a:bodyPr>
          <a:lstStyle/>
          <a:p>
            <a:pPr lvl="0"/>
            <a:r>
              <a:rPr lang="en-US" sz="6000" dirty="0" smtClean="0">
                <a:solidFill>
                  <a:schemeClr val="dk1"/>
                </a:solidFill>
                <a:latin typeface="Century Gothic" pitchFamily="34" charset="0"/>
                <a:ea typeface="Century Gothic"/>
                <a:cs typeface="Century Gothic"/>
                <a:sym typeface="Century Gothic"/>
              </a:rPr>
              <a:t>I can represent multiplicative comparison statements as multiplication equations.</a:t>
            </a:r>
            <a:endParaRPr lang="en-US" sz="60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47679" y="6151121"/>
            <a:ext cx="3352800"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Interpret a multiplication equation as a </a:t>
            </a:r>
            <a:r>
              <a:rPr lang="en-US" sz="1600" dirty="0" smtClean="0">
                <a:latin typeface="Champagne &amp; Limousines" panose="020B0502020202020204" pitchFamily="34" charset="0"/>
                <a:ea typeface="Champagne &amp; Limousines" panose="020B0502020202020204" pitchFamily="34" charset="0"/>
              </a:rPr>
              <a:t>comparison. Represent </a:t>
            </a:r>
            <a:r>
              <a:rPr lang="en-US" sz="1600" dirty="0">
                <a:latin typeface="Champagne &amp; Limousines" panose="020B0502020202020204" pitchFamily="34" charset="0"/>
                <a:ea typeface="Champagne &amp; Limousines" panose="020B0502020202020204" pitchFamily="34" charset="0"/>
              </a:rPr>
              <a:t>verbal statements of multiplicative comparisons as multiplication equations.</a:t>
            </a:r>
          </a:p>
        </p:txBody>
      </p:sp>
    </p:spTree>
    <p:extLst>
      <p:ext uri="{BB962C8B-B14F-4D97-AF65-F5344CB8AC3E}">
        <p14:creationId xmlns:p14="http://schemas.microsoft.com/office/powerpoint/2010/main" val="1755270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200" spc="-150" dirty="0" smtClean="0">
                <a:solidFill>
                  <a:schemeClr val="dk1"/>
                </a:solidFill>
                <a:latin typeface="KG Sorry Not Sorry Chub" pitchFamily="2" charset="0"/>
              </a:rPr>
              <a:t>Equivalent fractions</a:t>
            </a:r>
            <a:endParaRPr lang="en-US" sz="92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4.NF.1</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600" dirty="0">
                <a:solidFill>
                  <a:schemeClr val="dk1"/>
                </a:solidFill>
                <a:latin typeface="Century Gothic" pitchFamily="34" charset="0"/>
                <a:ea typeface="Century Gothic"/>
                <a:cs typeface="Century Gothic"/>
                <a:sym typeface="Century Gothic"/>
              </a:rPr>
              <a:t>I can use visual models to show why fractions are equivalent.</a:t>
            </a:r>
          </a:p>
        </p:txBody>
      </p:sp>
      <p:sp>
        <p:nvSpPr>
          <p:cNvPr id="10" name="Shape 94"/>
          <p:cNvSpPr/>
          <p:nvPr/>
        </p:nvSpPr>
        <p:spPr>
          <a:xfrm>
            <a:off x="5951280" y="6079604"/>
            <a:ext cx="3511743" cy="668900"/>
          </a:xfrm>
          <a:prstGeom prst="rect">
            <a:avLst/>
          </a:prstGeom>
          <a:noFill/>
          <a:ln>
            <a:noFill/>
          </a:ln>
        </p:spPr>
        <p:txBody>
          <a:bodyPr spcFirstLastPara="1" wrap="square" lIns="91425" tIns="45700" rIns="91425" bIns="45700" anchor="t" anchorCtr="0">
            <a:noAutofit/>
          </a:bodyPr>
          <a:lstStyle/>
          <a:p>
            <a:pPr algn="ctr"/>
            <a:r>
              <a:rPr lang="en-US" sz="1500" dirty="0">
                <a:latin typeface="Champagne &amp; Limousines" panose="020B0502020202020204" pitchFamily="34" charset="0"/>
                <a:ea typeface="Champagne &amp; Limousines" panose="020B0502020202020204" pitchFamily="34" charset="0"/>
              </a:rPr>
              <a:t>Explain why a fraction </a:t>
            </a:r>
            <a:r>
              <a:rPr lang="en-US" sz="1500" dirty="0" smtClean="0">
                <a:latin typeface="Champagne &amp; Limousines" panose="020B0502020202020204" pitchFamily="34" charset="0"/>
                <a:ea typeface="Champagne &amp; Limousines" panose="020B0502020202020204" pitchFamily="34" charset="0"/>
              </a:rPr>
              <a:t>is </a:t>
            </a:r>
            <a:r>
              <a:rPr lang="en-US" sz="1500" dirty="0">
                <a:latin typeface="Champagne &amp; Limousines" panose="020B0502020202020204" pitchFamily="34" charset="0"/>
                <a:ea typeface="Champagne &amp; Limousines" panose="020B0502020202020204" pitchFamily="34" charset="0"/>
              </a:rPr>
              <a:t>equivalent to a fraction </a:t>
            </a:r>
            <a:r>
              <a:rPr lang="en-US" sz="1500" dirty="0" smtClean="0">
                <a:latin typeface="Champagne &amp; Limousines" panose="020B0502020202020204" pitchFamily="34" charset="0"/>
                <a:ea typeface="Champagne &amp; Limousines" panose="020B0502020202020204" pitchFamily="34" charset="0"/>
              </a:rPr>
              <a:t>by </a:t>
            </a:r>
            <a:r>
              <a:rPr lang="en-US" sz="1500" dirty="0">
                <a:latin typeface="Champagne &amp; Limousines" panose="020B0502020202020204" pitchFamily="34" charset="0"/>
                <a:ea typeface="Champagne &amp; Limousines" panose="020B0502020202020204" pitchFamily="34" charset="0"/>
              </a:rPr>
              <a:t>using visual fraction </a:t>
            </a:r>
            <a:r>
              <a:rPr lang="en-US" sz="1500" dirty="0" smtClean="0">
                <a:latin typeface="Champagne &amp; Limousines" panose="020B0502020202020204" pitchFamily="34" charset="0"/>
                <a:ea typeface="Champagne &amp; Limousines" panose="020B0502020202020204" pitchFamily="34" charset="0"/>
              </a:rPr>
              <a:t>models. </a:t>
            </a:r>
            <a:r>
              <a:rPr lang="en-US" sz="1500" dirty="0">
                <a:latin typeface="Champagne &amp; Limousines" panose="020B0502020202020204" pitchFamily="34" charset="0"/>
                <a:ea typeface="Champagne &amp; Limousines" panose="020B0502020202020204" pitchFamily="34" charset="0"/>
              </a:rPr>
              <a:t>Use this principle to recognize and generate equivalent fractions.</a:t>
            </a:r>
          </a:p>
        </p:txBody>
      </p:sp>
    </p:spTree>
    <p:extLst>
      <p:ext uri="{BB962C8B-B14F-4D97-AF65-F5344CB8AC3E}">
        <p14:creationId xmlns:p14="http://schemas.microsoft.com/office/powerpoint/2010/main" val="2698098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200" spc="-150" dirty="0" smtClean="0">
                <a:solidFill>
                  <a:schemeClr val="dk1"/>
                </a:solidFill>
                <a:latin typeface="KG Sorry Not Sorry Chub" pitchFamily="2" charset="0"/>
              </a:rPr>
              <a:t>Equivalent fractions</a:t>
            </a:r>
            <a:endParaRPr lang="en-US" sz="92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4.NF.1</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7600" dirty="0" smtClean="0">
                <a:solidFill>
                  <a:schemeClr val="dk1"/>
                </a:solidFill>
                <a:latin typeface="Century Gothic" pitchFamily="34" charset="0"/>
                <a:ea typeface="Century Gothic"/>
                <a:cs typeface="Century Gothic"/>
                <a:sym typeface="Century Gothic"/>
              </a:rPr>
              <a:t>I can generate equivalent fractions.</a:t>
            </a:r>
            <a:endParaRPr lang="en-US" sz="7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079604"/>
            <a:ext cx="3511743" cy="668900"/>
          </a:xfrm>
          <a:prstGeom prst="rect">
            <a:avLst/>
          </a:prstGeom>
          <a:noFill/>
          <a:ln>
            <a:noFill/>
          </a:ln>
        </p:spPr>
        <p:txBody>
          <a:bodyPr spcFirstLastPara="1" wrap="square" lIns="91425" tIns="45700" rIns="91425" bIns="45700" anchor="t" anchorCtr="0">
            <a:noAutofit/>
          </a:bodyPr>
          <a:lstStyle/>
          <a:p>
            <a:pPr algn="ctr"/>
            <a:r>
              <a:rPr lang="en-US" sz="1500" dirty="0">
                <a:latin typeface="Champagne &amp; Limousines" panose="020B0502020202020204" pitchFamily="34" charset="0"/>
                <a:ea typeface="Champagne &amp; Limousines" panose="020B0502020202020204" pitchFamily="34" charset="0"/>
              </a:rPr>
              <a:t>Explain why a fraction </a:t>
            </a:r>
            <a:r>
              <a:rPr lang="en-US" sz="1500" dirty="0" smtClean="0">
                <a:latin typeface="Champagne &amp; Limousines" panose="020B0502020202020204" pitchFamily="34" charset="0"/>
                <a:ea typeface="Champagne &amp; Limousines" panose="020B0502020202020204" pitchFamily="34" charset="0"/>
              </a:rPr>
              <a:t>is </a:t>
            </a:r>
            <a:r>
              <a:rPr lang="en-US" sz="1500" dirty="0">
                <a:latin typeface="Champagne &amp; Limousines" panose="020B0502020202020204" pitchFamily="34" charset="0"/>
                <a:ea typeface="Champagne &amp; Limousines" panose="020B0502020202020204" pitchFamily="34" charset="0"/>
              </a:rPr>
              <a:t>equivalent to a fraction </a:t>
            </a:r>
            <a:r>
              <a:rPr lang="en-US" sz="1500" dirty="0" smtClean="0">
                <a:latin typeface="Champagne &amp; Limousines" panose="020B0502020202020204" pitchFamily="34" charset="0"/>
                <a:ea typeface="Champagne &amp; Limousines" panose="020B0502020202020204" pitchFamily="34" charset="0"/>
              </a:rPr>
              <a:t>by </a:t>
            </a:r>
            <a:r>
              <a:rPr lang="en-US" sz="1500" dirty="0">
                <a:latin typeface="Champagne &amp; Limousines" panose="020B0502020202020204" pitchFamily="34" charset="0"/>
                <a:ea typeface="Champagne &amp; Limousines" panose="020B0502020202020204" pitchFamily="34" charset="0"/>
              </a:rPr>
              <a:t>using visual fraction </a:t>
            </a:r>
            <a:r>
              <a:rPr lang="en-US" sz="1500" dirty="0" smtClean="0">
                <a:latin typeface="Champagne &amp; Limousines" panose="020B0502020202020204" pitchFamily="34" charset="0"/>
                <a:ea typeface="Champagne &amp; Limousines" panose="020B0502020202020204" pitchFamily="34" charset="0"/>
              </a:rPr>
              <a:t>models. </a:t>
            </a:r>
            <a:r>
              <a:rPr lang="en-US" sz="1500" dirty="0">
                <a:latin typeface="Champagne &amp; Limousines" panose="020B0502020202020204" pitchFamily="34" charset="0"/>
                <a:ea typeface="Champagne &amp; Limousines" panose="020B0502020202020204" pitchFamily="34" charset="0"/>
              </a:rPr>
              <a:t>Use this principle to recognize and generate equivalent fractions.</a:t>
            </a:r>
          </a:p>
        </p:txBody>
      </p:sp>
    </p:spTree>
    <p:extLst>
      <p:ext uri="{BB962C8B-B14F-4D97-AF65-F5344CB8AC3E}">
        <p14:creationId xmlns:p14="http://schemas.microsoft.com/office/powerpoint/2010/main" val="2948750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200" spc="-150" dirty="0" smtClean="0">
                <a:solidFill>
                  <a:schemeClr val="dk1"/>
                </a:solidFill>
                <a:latin typeface="KG Sorry Not Sorry Chub" pitchFamily="2" charset="0"/>
              </a:rPr>
              <a:t>Comparing Fractions</a:t>
            </a:r>
            <a:endParaRPr lang="en-US" sz="92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4.NF.2</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552934"/>
            <a:ext cx="9277242" cy="800219"/>
          </a:xfrm>
          <a:prstGeom prst="rect">
            <a:avLst/>
          </a:prstGeom>
          <a:noFill/>
          <a:ln>
            <a:noFill/>
          </a:ln>
        </p:spPr>
        <p:txBody>
          <a:bodyPr spcFirstLastPara="1" wrap="square" lIns="91425" tIns="45700" rIns="91425" bIns="45700" anchor="t" anchorCtr="0">
            <a:noAutofit/>
          </a:bodyPr>
          <a:lstStyle/>
          <a:p>
            <a:r>
              <a:rPr lang="en-US" sz="6300" dirty="0" smtClean="0">
                <a:solidFill>
                  <a:schemeClr val="dk1"/>
                </a:solidFill>
                <a:latin typeface="Century Gothic" pitchFamily="34" charset="0"/>
                <a:ea typeface="Century Gothic"/>
                <a:cs typeface="Century Gothic"/>
                <a:sym typeface="Century Gothic"/>
              </a:rPr>
              <a:t>I can compare fractions with different numerators and different denominators.</a:t>
            </a:r>
            <a:endParaRPr lang="en-US" sz="6300" dirty="0">
              <a:solidFill>
                <a:schemeClr val="dk1"/>
              </a:solidFill>
              <a:latin typeface="Century Gothic" pitchFamily="34" charset="0"/>
              <a:ea typeface="Century Gothic"/>
              <a:cs typeface="Century Gothic"/>
              <a:sym typeface="Century Gothic"/>
            </a:endParaRP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65577" y="5796219"/>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Compare two fractions with different numerators and different </a:t>
            </a:r>
            <a:r>
              <a:rPr lang="en-US" sz="1600" dirty="0" smtClean="0">
                <a:latin typeface="Champagne &amp; Limousines" panose="020B0502020202020204" pitchFamily="34" charset="0"/>
                <a:ea typeface="Champagne &amp; Limousines" panose="020B0502020202020204" pitchFamily="34" charset="0"/>
              </a:rPr>
              <a:t>denominators. Record </a:t>
            </a:r>
            <a:r>
              <a:rPr lang="en-US" sz="1600" dirty="0">
                <a:latin typeface="Champagne &amp; Limousines" panose="020B0502020202020204" pitchFamily="34" charset="0"/>
                <a:ea typeface="Champagne &amp; Limousines" panose="020B0502020202020204" pitchFamily="34" charset="0"/>
              </a:rPr>
              <a:t>the results of comparisons with symbols &gt;, =, or &lt;, and justify the </a:t>
            </a:r>
            <a:r>
              <a:rPr lang="en-US" sz="1600" dirty="0" smtClean="0">
                <a:latin typeface="Champagne &amp; Limousines" panose="020B0502020202020204" pitchFamily="34" charset="0"/>
                <a:ea typeface="Champagne &amp; Limousines" panose="020B0502020202020204" pitchFamily="34" charset="0"/>
              </a:rPr>
              <a:t>conclusions.</a:t>
            </a:r>
            <a:endParaRPr lang="en-US" sz="1600" dirty="0">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4069585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200" spc="-150" dirty="0" smtClean="0">
                <a:solidFill>
                  <a:schemeClr val="dk1"/>
                </a:solidFill>
                <a:latin typeface="KG Sorry Not Sorry Chub" pitchFamily="2" charset="0"/>
              </a:rPr>
              <a:t>Comparing Fractions</a:t>
            </a:r>
            <a:endParaRPr lang="en-US" sz="92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4.NF.2</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552934"/>
            <a:ext cx="9277242" cy="800219"/>
          </a:xfrm>
          <a:prstGeom prst="rect">
            <a:avLst/>
          </a:prstGeom>
          <a:noFill/>
          <a:ln>
            <a:noFill/>
          </a:ln>
        </p:spPr>
        <p:txBody>
          <a:bodyPr spcFirstLastPara="1" wrap="square" lIns="91425" tIns="45700" rIns="91425" bIns="45700" anchor="t" anchorCtr="0">
            <a:noAutofit/>
          </a:bodyPr>
          <a:lstStyle/>
          <a:p>
            <a:r>
              <a:rPr lang="en-US" sz="6600" dirty="0" smtClean="0">
                <a:solidFill>
                  <a:schemeClr val="dk1"/>
                </a:solidFill>
                <a:latin typeface="Century Gothic" pitchFamily="34" charset="0"/>
                <a:ea typeface="Century Gothic"/>
                <a:cs typeface="Century Gothic"/>
                <a:sym typeface="Century Gothic"/>
              </a:rPr>
              <a:t>I can compare fractions by creating common denominators.</a:t>
            </a:r>
            <a:endParaRPr lang="en-US" sz="6600" dirty="0">
              <a:solidFill>
                <a:schemeClr val="dk1"/>
              </a:solidFill>
              <a:latin typeface="Century Gothic" pitchFamily="34" charset="0"/>
              <a:ea typeface="Century Gothic"/>
              <a:cs typeface="Century Gothic"/>
              <a:sym typeface="Century Gothic"/>
            </a:endParaRP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65577" y="5796219"/>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Compare two fractions with different numerators and different </a:t>
            </a:r>
            <a:r>
              <a:rPr lang="en-US" sz="1600" dirty="0" smtClean="0">
                <a:latin typeface="Champagne &amp; Limousines" panose="020B0502020202020204" pitchFamily="34" charset="0"/>
                <a:ea typeface="Champagne &amp; Limousines" panose="020B0502020202020204" pitchFamily="34" charset="0"/>
              </a:rPr>
              <a:t>denominators. Record </a:t>
            </a:r>
            <a:r>
              <a:rPr lang="en-US" sz="1600" dirty="0">
                <a:latin typeface="Champagne &amp; Limousines" panose="020B0502020202020204" pitchFamily="34" charset="0"/>
                <a:ea typeface="Champagne &amp; Limousines" panose="020B0502020202020204" pitchFamily="34" charset="0"/>
              </a:rPr>
              <a:t>the results of comparisons with symbols &gt;, =, or &lt;, and justify the </a:t>
            </a:r>
            <a:r>
              <a:rPr lang="en-US" sz="1600" dirty="0" smtClean="0">
                <a:latin typeface="Champagne &amp; Limousines" panose="020B0502020202020204" pitchFamily="34" charset="0"/>
                <a:ea typeface="Champagne &amp; Limousines" panose="020B0502020202020204" pitchFamily="34" charset="0"/>
              </a:rPr>
              <a:t>conclusions.</a:t>
            </a:r>
            <a:endParaRPr lang="en-US" sz="1600" dirty="0">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4224904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200" spc="-150" dirty="0" smtClean="0">
                <a:solidFill>
                  <a:schemeClr val="dk1"/>
                </a:solidFill>
                <a:latin typeface="KG Sorry Not Sorry Chub" pitchFamily="2" charset="0"/>
              </a:rPr>
              <a:t>Comparing Fractions</a:t>
            </a:r>
            <a:endParaRPr lang="en-US" sz="92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4.NF.2</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589510"/>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compare two fractions using &gt;, &lt;, and </a:t>
            </a:r>
            <a:r>
              <a:rPr lang="en-US" sz="6600" dirty="0" smtClean="0">
                <a:solidFill>
                  <a:schemeClr val="dk1"/>
                </a:solidFill>
                <a:latin typeface="Century Gothic" pitchFamily="34" charset="0"/>
                <a:ea typeface="Century Gothic"/>
                <a:cs typeface="Century Gothic"/>
                <a:sym typeface="Century Gothic"/>
              </a:rPr>
              <a:t>=, and justify my comparisons.</a:t>
            </a:r>
            <a:endParaRPr lang="en-US" sz="6600" dirty="0">
              <a:solidFill>
                <a:schemeClr val="dk1"/>
              </a:solidFill>
              <a:latin typeface="Century Gothic" pitchFamily="34" charset="0"/>
              <a:ea typeface="Century Gothic"/>
              <a:cs typeface="Century Gothic"/>
              <a:sym typeface="Century Gothic"/>
            </a:endParaRP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65577" y="5796219"/>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Compare two fractions with different numerators and different </a:t>
            </a:r>
            <a:r>
              <a:rPr lang="en-US" sz="1600" dirty="0" smtClean="0">
                <a:latin typeface="Champagne &amp; Limousines" panose="020B0502020202020204" pitchFamily="34" charset="0"/>
                <a:ea typeface="Champagne &amp; Limousines" panose="020B0502020202020204" pitchFamily="34" charset="0"/>
              </a:rPr>
              <a:t>denominators. Record </a:t>
            </a:r>
            <a:r>
              <a:rPr lang="en-US" sz="1600" dirty="0">
                <a:latin typeface="Champagne &amp; Limousines" panose="020B0502020202020204" pitchFamily="34" charset="0"/>
                <a:ea typeface="Champagne &amp; Limousines" panose="020B0502020202020204" pitchFamily="34" charset="0"/>
              </a:rPr>
              <a:t>the results of comparisons with symbols &gt;, =, or &lt;, and justify the </a:t>
            </a:r>
            <a:r>
              <a:rPr lang="en-US" sz="1600" dirty="0" smtClean="0">
                <a:latin typeface="Champagne &amp; Limousines" panose="020B0502020202020204" pitchFamily="34" charset="0"/>
                <a:ea typeface="Champagne &amp; Limousines" panose="020B0502020202020204" pitchFamily="34" charset="0"/>
              </a:rPr>
              <a:t>conclusions.</a:t>
            </a:r>
            <a:endParaRPr lang="en-US" sz="1600" dirty="0">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2852679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200" spc="-150" dirty="0" smtClean="0">
                <a:solidFill>
                  <a:schemeClr val="dk1"/>
                </a:solidFill>
                <a:latin typeface="KG Sorry Not Sorry Chub" pitchFamily="2" charset="0"/>
              </a:rPr>
              <a:t>Comparing Fractions</a:t>
            </a:r>
            <a:endParaRPr lang="en-US" sz="92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4.NF.2</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760198"/>
            <a:ext cx="9277242" cy="800219"/>
          </a:xfrm>
          <a:prstGeom prst="rect">
            <a:avLst/>
          </a:prstGeom>
          <a:noFill/>
          <a:ln>
            <a:noFill/>
          </a:ln>
        </p:spPr>
        <p:txBody>
          <a:bodyPr spcFirstLastPara="1" wrap="square" lIns="91425" tIns="45700" rIns="91425" bIns="45700" anchor="t" anchorCtr="0">
            <a:noAutofit/>
          </a:bodyPr>
          <a:lstStyle/>
          <a:p>
            <a:r>
              <a:rPr lang="en-US" sz="6000" dirty="0" smtClean="0">
                <a:solidFill>
                  <a:schemeClr val="dk1"/>
                </a:solidFill>
                <a:latin typeface="Century Gothic" pitchFamily="34" charset="0"/>
                <a:ea typeface="Century Gothic"/>
                <a:cs typeface="Century Gothic"/>
                <a:sym typeface="Century Gothic"/>
              </a:rPr>
              <a:t>I can recognize that I can only compare fractions when they refer to the same whole.</a:t>
            </a:r>
            <a:endParaRPr lang="en-US" sz="6000" dirty="0">
              <a:solidFill>
                <a:schemeClr val="dk1"/>
              </a:solidFill>
              <a:latin typeface="Century Gothic" pitchFamily="34" charset="0"/>
              <a:ea typeface="Century Gothic"/>
              <a:cs typeface="Century Gothic"/>
              <a:sym typeface="Century Gothic"/>
            </a:endParaRP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09114" y="6144521"/>
            <a:ext cx="3511743" cy="668900"/>
          </a:xfrm>
          <a:prstGeom prst="rect">
            <a:avLst/>
          </a:prstGeom>
          <a:noFill/>
          <a:ln>
            <a:noFill/>
          </a:ln>
        </p:spPr>
        <p:txBody>
          <a:bodyPr spcFirstLastPara="1" wrap="square" lIns="91425" tIns="45700" rIns="91425" bIns="45700" anchor="t" anchorCtr="0">
            <a:noAutofit/>
          </a:bodyPr>
          <a:lstStyle/>
          <a:p>
            <a:pPr algn="ctr"/>
            <a:r>
              <a:rPr lang="en-US" sz="1600" dirty="0" smtClean="0">
                <a:latin typeface="Champagne &amp; Limousines" panose="020B0502020202020204" pitchFamily="34" charset="0"/>
                <a:ea typeface="Champagne &amp; Limousines" panose="020B0502020202020204" pitchFamily="34" charset="0"/>
              </a:rPr>
              <a:t>Recognize </a:t>
            </a:r>
            <a:r>
              <a:rPr lang="en-US" sz="1600" dirty="0">
                <a:latin typeface="Champagne &amp; Limousines" panose="020B0502020202020204" pitchFamily="34" charset="0"/>
                <a:ea typeface="Champagne &amp; Limousines" panose="020B0502020202020204" pitchFamily="34" charset="0"/>
              </a:rPr>
              <a:t>that comparisons are valid only when the two fractions refer to the same whole. </a:t>
            </a:r>
          </a:p>
        </p:txBody>
      </p:sp>
    </p:spTree>
    <p:extLst>
      <p:ext uri="{BB962C8B-B14F-4D97-AF65-F5344CB8AC3E}">
        <p14:creationId xmlns:p14="http://schemas.microsoft.com/office/powerpoint/2010/main" val="4217320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lnSpc>
                <a:spcPts val="8500"/>
              </a:lnSpc>
            </a:pPr>
            <a:r>
              <a:rPr lang="en-US" sz="8600" spc="-150" dirty="0" smtClean="0">
                <a:solidFill>
                  <a:schemeClr val="dk1"/>
                </a:solidFill>
                <a:latin typeface="KG Sorry Not Sorry Chub" pitchFamily="2" charset="0"/>
              </a:rPr>
              <a:t>Adding &amp; Subtracting fractions</a:t>
            </a:r>
            <a:endParaRPr lang="en-US" sz="8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4.NF.3.a</a:t>
            </a:r>
            <a:endParaRPr lang="en-US" sz="9600" dirty="0">
              <a:solidFill>
                <a:schemeClr val="bg1"/>
              </a:solidFill>
              <a:latin typeface="KG Sorry Not Sorry Chub" panose="02000506000000020004" pitchFamily="2" charset="0"/>
            </a:endParaRPr>
          </a:p>
        </p:txBody>
      </p:sp>
      <p:sp>
        <p:nvSpPr>
          <p:cNvPr id="24" name="Shape 96"/>
          <p:cNvSpPr/>
          <p:nvPr/>
        </p:nvSpPr>
        <p:spPr>
          <a:xfrm>
            <a:off x="161979" y="2419384"/>
            <a:ext cx="9277242" cy="800219"/>
          </a:xfrm>
          <a:prstGeom prst="rect">
            <a:avLst/>
          </a:prstGeom>
          <a:noFill/>
          <a:ln>
            <a:noFill/>
          </a:ln>
        </p:spPr>
        <p:txBody>
          <a:bodyPr spcFirstLastPara="1" wrap="square" lIns="91425" tIns="45700" rIns="91425" bIns="45700" anchor="t" anchorCtr="0">
            <a:noAutofit/>
          </a:bodyPr>
          <a:lstStyle/>
          <a:p>
            <a:r>
              <a:rPr lang="en-US" sz="5000" dirty="0" smtClean="0">
                <a:solidFill>
                  <a:schemeClr val="dk1"/>
                </a:solidFill>
                <a:latin typeface="Century Gothic" pitchFamily="34" charset="0"/>
                <a:ea typeface="Century Gothic"/>
                <a:cs typeface="Century Gothic"/>
                <a:sym typeface="Century Gothic"/>
              </a:rPr>
              <a:t>I can understand adding and subtracting fractions as joining and separating parts of the same whole.</a:t>
            </a:r>
            <a:endParaRPr lang="en-US" sz="5000" dirty="0">
              <a:solidFill>
                <a:schemeClr val="dk1"/>
              </a:solidFill>
              <a:latin typeface="Century Gothic" pitchFamily="34" charset="0"/>
              <a:ea typeface="Century Gothic"/>
              <a:cs typeface="Century Gothic"/>
              <a:sym typeface="Century Gothic"/>
            </a:endParaRP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083561"/>
            <a:ext cx="3511743" cy="668900"/>
          </a:xfrm>
          <a:prstGeom prst="rect">
            <a:avLst/>
          </a:prstGeom>
          <a:noFill/>
          <a:ln>
            <a:noFill/>
          </a:ln>
        </p:spPr>
        <p:txBody>
          <a:bodyPr spcFirstLastPara="1" wrap="square" lIns="91425" tIns="45700" rIns="91425" bIns="45700" anchor="t" anchorCtr="0">
            <a:noAutofit/>
          </a:bodyPr>
          <a:lstStyle/>
          <a:p>
            <a:pPr algn="ctr"/>
            <a:r>
              <a:rPr lang="en-US" sz="1800" dirty="0">
                <a:latin typeface="Champagne &amp; Limousines" panose="020B0502020202020204" pitchFamily="34" charset="0"/>
                <a:ea typeface="Champagne &amp; Limousines" panose="020B0502020202020204" pitchFamily="34" charset="0"/>
              </a:rPr>
              <a:t>Understand addition and subtraction of fractions as joining and separating parts referring to the same whole.</a:t>
            </a:r>
          </a:p>
        </p:txBody>
      </p:sp>
    </p:spTree>
    <p:extLst>
      <p:ext uri="{BB962C8B-B14F-4D97-AF65-F5344CB8AC3E}">
        <p14:creationId xmlns:p14="http://schemas.microsoft.com/office/powerpoint/2010/main" val="3195655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lnSpc>
                <a:spcPts val="8500"/>
              </a:lnSpc>
            </a:pPr>
            <a:r>
              <a:rPr lang="en-US" sz="8600" spc="-150" dirty="0" smtClean="0">
                <a:solidFill>
                  <a:schemeClr val="dk1"/>
                </a:solidFill>
                <a:latin typeface="KG Sorry Not Sorry Chub" pitchFamily="2" charset="0"/>
              </a:rPr>
              <a:t>Adding &amp; Subtracting fractions</a:t>
            </a:r>
            <a:endParaRPr lang="en-US" sz="8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4.NF.3.a</a:t>
            </a:r>
            <a:endParaRPr lang="en-US" sz="9600" dirty="0">
              <a:solidFill>
                <a:schemeClr val="bg1"/>
              </a:solidFill>
              <a:latin typeface="KG Sorry Not Sorry Chub" panose="02000506000000020004" pitchFamily="2" charset="0"/>
            </a:endParaRPr>
          </a:p>
        </p:txBody>
      </p:sp>
      <p:sp>
        <p:nvSpPr>
          <p:cNvPr id="24" name="Shape 96"/>
          <p:cNvSpPr/>
          <p:nvPr/>
        </p:nvSpPr>
        <p:spPr>
          <a:xfrm>
            <a:off x="161979" y="2419384"/>
            <a:ext cx="9277242" cy="800219"/>
          </a:xfrm>
          <a:prstGeom prst="rect">
            <a:avLst/>
          </a:prstGeom>
          <a:noFill/>
          <a:ln>
            <a:noFill/>
          </a:ln>
        </p:spPr>
        <p:txBody>
          <a:bodyPr spcFirstLastPara="1" wrap="square" lIns="91425" tIns="45700" rIns="91425" bIns="45700" anchor="t" anchorCtr="0">
            <a:noAutofit/>
          </a:bodyPr>
          <a:lstStyle/>
          <a:p>
            <a:r>
              <a:rPr lang="en-US" sz="6600" dirty="0" smtClean="0">
                <a:solidFill>
                  <a:schemeClr val="dk1"/>
                </a:solidFill>
                <a:latin typeface="Century Gothic" pitchFamily="34" charset="0"/>
                <a:ea typeface="Century Gothic"/>
                <a:cs typeface="Century Gothic"/>
                <a:sym typeface="Century Gothic"/>
              </a:rPr>
              <a:t>I can add and subtract fractions with like denominators.</a:t>
            </a:r>
            <a:endParaRPr lang="en-US" sz="6600" dirty="0">
              <a:solidFill>
                <a:schemeClr val="dk1"/>
              </a:solidFill>
              <a:latin typeface="Century Gothic" pitchFamily="34" charset="0"/>
              <a:ea typeface="Century Gothic"/>
              <a:cs typeface="Century Gothic"/>
              <a:sym typeface="Century Gothic"/>
            </a:endParaRP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083561"/>
            <a:ext cx="3511743" cy="668900"/>
          </a:xfrm>
          <a:prstGeom prst="rect">
            <a:avLst/>
          </a:prstGeom>
          <a:noFill/>
          <a:ln>
            <a:noFill/>
          </a:ln>
        </p:spPr>
        <p:txBody>
          <a:bodyPr spcFirstLastPara="1" wrap="square" lIns="91425" tIns="45700" rIns="91425" bIns="45700" anchor="t" anchorCtr="0">
            <a:noAutofit/>
          </a:bodyPr>
          <a:lstStyle/>
          <a:p>
            <a:pPr algn="ctr"/>
            <a:r>
              <a:rPr lang="en-US" sz="1800" dirty="0">
                <a:latin typeface="Champagne &amp; Limousines" panose="020B0502020202020204" pitchFamily="34" charset="0"/>
                <a:ea typeface="Champagne &amp; Limousines" panose="020B0502020202020204" pitchFamily="34" charset="0"/>
              </a:rPr>
              <a:t>Understand addition and subtraction of fractions as joining and separating parts referring to the same whole.</a:t>
            </a:r>
          </a:p>
        </p:txBody>
      </p:sp>
    </p:spTree>
    <p:extLst>
      <p:ext uri="{BB962C8B-B14F-4D97-AF65-F5344CB8AC3E}">
        <p14:creationId xmlns:p14="http://schemas.microsoft.com/office/powerpoint/2010/main" val="1363653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8600" spc="-150" dirty="0" smtClean="0">
                <a:solidFill>
                  <a:schemeClr val="dk1"/>
                </a:solidFill>
                <a:latin typeface="KG Sorry Not Sorry Chub" pitchFamily="2" charset="0"/>
              </a:rPr>
              <a:t>Decomposing fractions</a:t>
            </a:r>
            <a:endParaRPr lang="en-US" sz="8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4.NF.3.B</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540742"/>
            <a:ext cx="9277242" cy="800219"/>
          </a:xfrm>
          <a:prstGeom prst="rect">
            <a:avLst/>
          </a:prstGeom>
          <a:noFill/>
          <a:ln>
            <a:noFill/>
          </a:ln>
        </p:spPr>
        <p:txBody>
          <a:bodyPr spcFirstLastPara="1" wrap="square" lIns="91425" tIns="45700" rIns="91425" bIns="45700" anchor="t" anchorCtr="0">
            <a:noAutofit/>
          </a:bodyPr>
          <a:lstStyle/>
          <a:p>
            <a:r>
              <a:rPr lang="en-US" sz="6600" spc="-150" dirty="0">
                <a:solidFill>
                  <a:schemeClr val="dk1"/>
                </a:solidFill>
                <a:latin typeface="Century Gothic" pitchFamily="34" charset="0"/>
                <a:ea typeface="Century Gothic"/>
                <a:cs typeface="Century Gothic"/>
                <a:sym typeface="Century Gothic"/>
              </a:rPr>
              <a:t>I can decompose a fraction and record the decomposition as an equation.</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96560" y="5906098"/>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Decompose a fraction into a sum of fractions with the same denominator in more than one way, recording each decomposition by an equation. Justify </a:t>
            </a:r>
            <a:r>
              <a:rPr lang="en-US" sz="1600" dirty="0" smtClean="0">
                <a:latin typeface="Champagne &amp; Limousines" panose="020B0502020202020204" pitchFamily="34" charset="0"/>
                <a:ea typeface="Champagne &amp; Limousines" panose="020B0502020202020204" pitchFamily="34" charset="0"/>
              </a:rPr>
              <a:t>decompositions</a:t>
            </a:r>
            <a:r>
              <a:rPr lang="en-US" sz="1600" dirty="0">
                <a:latin typeface="Champagne &amp; Limousines" panose="020B0502020202020204" pitchFamily="34" charset="0"/>
                <a:ea typeface="Champagne &amp; Limousines" panose="020B0502020202020204" pitchFamily="34" charset="0"/>
              </a:rPr>
              <a:t>.</a:t>
            </a:r>
          </a:p>
        </p:txBody>
      </p:sp>
    </p:spTree>
    <p:extLst>
      <p:ext uri="{BB962C8B-B14F-4D97-AF65-F5344CB8AC3E}">
        <p14:creationId xmlns:p14="http://schemas.microsoft.com/office/powerpoint/2010/main" val="2623617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8600" spc="-150" dirty="0" smtClean="0">
                <a:solidFill>
                  <a:schemeClr val="dk1"/>
                </a:solidFill>
                <a:latin typeface="KG Sorry Not Sorry Chub" pitchFamily="2" charset="0"/>
              </a:rPr>
              <a:t>Decomposing fractions</a:t>
            </a:r>
            <a:endParaRPr lang="en-US" sz="8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4.NF.3.B</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540742"/>
            <a:ext cx="9277242" cy="800219"/>
          </a:xfrm>
          <a:prstGeom prst="rect">
            <a:avLst/>
          </a:prstGeom>
          <a:noFill/>
          <a:ln>
            <a:noFill/>
          </a:ln>
        </p:spPr>
        <p:txBody>
          <a:bodyPr spcFirstLastPara="1" wrap="square" lIns="91425" tIns="45700" rIns="91425" bIns="45700" anchor="t" anchorCtr="0">
            <a:noAutofit/>
          </a:bodyPr>
          <a:lstStyle/>
          <a:p>
            <a:r>
              <a:rPr lang="en-US" sz="6600" spc="-150" dirty="0" smtClean="0">
                <a:solidFill>
                  <a:schemeClr val="dk1"/>
                </a:solidFill>
                <a:latin typeface="Century Gothic" pitchFamily="34" charset="0"/>
                <a:ea typeface="Century Gothic"/>
                <a:cs typeface="Century Gothic"/>
                <a:sym typeface="Century Gothic"/>
              </a:rPr>
              <a:t>I can break a fraction up into a sum of fractions, recording it as an equation.</a:t>
            </a:r>
            <a:endParaRPr lang="en-US" sz="6600" spc="-150" dirty="0">
              <a:solidFill>
                <a:schemeClr val="dk1"/>
              </a:solidFill>
              <a:latin typeface="Century Gothic" pitchFamily="34" charset="0"/>
              <a:ea typeface="Century Gothic"/>
              <a:cs typeface="Century Gothic"/>
              <a:sym typeface="Century Gothic"/>
            </a:endParaRP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96560" y="5906098"/>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Decompose a fraction into a sum of fractions with the same denominator in more than one way, recording each decomposition by an equation. Justify </a:t>
            </a:r>
            <a:r>
              <a:rPr lang="en-US" sz="1600" dirty="0" smtClean="0">
                <a:latin typeface="Champagne &amp; Limousines" panose="020B0502020202020204" pitchFamily="34" charset="0"/>
                <a:ea typeface="Champagne &amp; Limousines" panose="020B0502020202020204" pitchFamily="34" charset="0"/>
              </a:rPr>
              <a:t>decompositions</a:t>
            </a:r>
            <a:r>
              <a:rPr lang="en-US" sz="1600" dirty="0">
                <a:latin typeface="Champagne &amp; Limousines" panose="020B0502020202020204" pitchFamily="34" charset="0"/>
                <a:ea typeface="Champagne &amp; Limousines" panose="020B0502020202020204" pitchFamily="34" charset="0"/>
              </a:rPr>
              <a:t>.</a:t>
            </a:r>
          </a:p>
        </p:txBody>
      </p:sp>
    </p:spTree>
    <p:extLst>
      <p:ext uri="{BB962C8B-B14F-4D97-AF65-F5344CB8AC3E}">
        <p14:creationId xmlns:p14="http://schemas.microsoft.com/office/powerpoint/2010/main" val="254396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38101" y="445942"/>
            <a:ext cx="9525000" cy="1107996"/>
          </a:xfrm>
          <a:prstGeom prst="rect">
            <a:avLst/>
          </a:prstGeom>
          <a:noFill/>
          <a:ln>
            <a:noFill/>
          </a:ln>
        </p:spPr>
        <p:txBody>
          <a:bodyPr spcFirstLastPara="1" wrap="square" lIns="91425" tIns="45700" rIns="91425" bIns="45700" anchor="t" anchorCtr="0">
            <a:noAutofit/>
          </a:bodyPr>
          <a:lstStyle/>
          <a:p>
            <a:pPr lvl="0" algn="ctr"/>
            <a:r>
              <a:rPr lang="en-US" sz="7400" spc="-150" dirty="0" smtClean="0">
                <a:solidFill>
                  <a:schemeClr val="dk1"/>
                </a:solidFill>
                <a:latin typeface="KG Sorry Not Sorry Chub" pitchFamily="2" charset="0"/>
              </a:rPr>
              <a:t>Multiplicative Comparison</a:t>
            </a:r>
            <a:endParaRPr lang="en-US" sz="74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4.OA.2</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723622"/>
            <a:ext cx="9277242" cy="800219"/>
          </a:xfrm>
          <a:prstGeom prst="rect">
            <a:avLst/>
          </a:prstGeom>
          <a:noFill/>
          <a:ln>
            <a:noFill/>
          </a:ln>
        </p:spPr>
        <p:txBody>
          <a:bodyPr spcFirstLastPara="1" wrap="square" lIns="91425" tIns="45700" rIns="91425" bIns="45700" anchor="t" anchorCtr="0">
            <a:noAutofit/>
          </a:bodyPr>
          <a:lstStyle/>
          <a:p>
            <a:pPr lvl="0"/>
            <a:r>
              <a:rPr lang="en-US" sz="6000" dirty="0" smtClean="0">
                <a:solidFill>
                  <a:schemeClr val="dk1"/>
                </a:solidFill>
                <a:latin typeface="Century Gothic" pitchFamily="34" charset="0"/>
                <a:ea typeface="Century Gothic"/>
                <a:cs typeface="Century Gothic"/>
                <a:sym typeface="Century Gothic"/>
              </a:rPr>
              <a:t>I can multiply or divide to solve word problems involving multiplicative comparison.</a:t>
            </a:r>
            <a:endParaRPr lang="en-US" sz="60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110223" y="6102353"/>
            <a:ext cx="3352800"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Multiply or divide to solve word problems involving multiplicative comparison, </a:t>
            </a:r>
            <a:r>
              <a:rPr lang="en-US" sz="1600" dirty="0" smtClean="0">
                <a:latin typeface="Champagne &amp; Limousines" panose="020B0502020202020204" pitchFamily="34" charset="0"/>
                <a:ea typeface="Champagne &amp; Limousines" panose="020B0502020202020204" pitchFamily="34" charset="0"/>
              </a:rPr>
              <a:t>distinguishing </a:t>
            </a:r>
            <a:r>
              <a:rPr lang="en-US" sz="1600" dirty="0">
                <a:latin typeface="Champagne &amp; Limousines" panose="020B0502020202020204" pitchFamily="34" charset="0"/>
                <a:ea typeface="Champagne &amp; Limousines" panose="020B0502020202020204" pitchFamily="34" charset="0"/>
              </a:rPr>
              <a:t>multiplicative comparison from additive </a:t>
            </a:r>
            <a:r>
              <a:rPr lang="en-US" sz="1600" dirty="0" smtClean="0">
                <a:latin typeface="Champagne &amp; Limousines" panose="020B0502020202020204" pitchFamily="34" charset="0"/>
                <a:ea typeface="Champagne &amp; Limousines" panose="020B0502020202020204" pitchFamily="34" charset="0"/>
              </a:rPr>
              <a:t>comparison.</a:t>
            </a:r>
            <a:endParaRPr lang="en-US" sz="1600" dirty="0">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1806307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1000" spc="-150" dirty="0" smtClean="0">
                <a:solidFill>
                  <a:schemeClr val="dk1"/>
                </a:solidFill>
                <a:latin typeface="KG Sorry Not Sorry Chub" pitchFamily="2" charset="0"/>
              </a:rPr>
              <a:t>Mixed Numbers</a:t>
            </a:r>
            <a:endParaRPr lang="en-US" sz="11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4.NF.3.C</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add and subtract mixed numbers with like denominators.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5631453"/>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Add and subtract mixed numbers with like </a:t>
            </a:r>
            <a:r>
              <a:rPr lang="en-US" sz="1600" dirty="0" smtClean="0">
                <a:latin typeface="Champagne &amp; Limousines" panose="020B0502020202020204" pitchFamily="34" charset="0"/>
                <a:ea typeface="Champagne &amp; Limousines" panose="020B0502020202020204" pitchFamily="34" charset="0"/>
              </a:rPr>
              <a:t>denominators, e.g., by replacing each mixed number with an equivalent fraction, and/or by using properties of operations and the relationship between addition and subtraction.</a:t>
            </a:r>
            <a:endParaRPr lang="en-US" sz="1600" dirty="0">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2242257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8400" spc="-150" dirty="0" smtClean="0">
                <a:solidFill>
                  <a:schemeClr val="dk1"/>
                </a:solidFill>
                <a:latin typeface="KG Sorry Not Sorry Chub" pitchFamily="2" charset="0"/>
              </a:rPr>
              <a:t>Fraction Word Problems</a:t>
            </a:r>
            <a:endParaRPr lang="en-US" sz="84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4.NF.3.D</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540742"/>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solve word problems by adding and subtracting fractions.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09114" y="5876695"/>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Solve word problems involving addition and subtraction of fractions referring to the same whole and having like denominators, e.g., by using visual fraction models and equations to represent the problem.</a:t>
            </a:r>
          </a:p>
        </p:txBody>
      </p:sp>
    </p:spTree>
    <p:extLst>
      <p:ext uri="{BB962C8B-B14F-4D97-AF65-F5344CB8AC3E}">
        <p14:creationId xmlns:p14="http://schemas.microsoft.com/office/powerpoint/2010/main" val="3012193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8400" spc="-150" dirty="0" smtClean="0">
                <a:solidFill>
                  <a:schemeClr val="dk1"/>
                </a:solidFill>
                <a:latin typeface="KG Sorry Not Sorry Chub" pitchFamily="2" charset="0"/>
              </a:rPr>
              <a:t>Fraction Word Problems</a:t>
            </a:r>
            <a:endParaRPr lang="en-US" sz="84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4.NF.3.D</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540742"/>
            <a:ext cx="9277242" cy="800219"/>
          </a:xfrm>
          <a:prstGeom prst="rect">
            <a:avLst/>
          </a:prstGeom>
          <a:noFill/>
          <a:ln>
            <a:noFill/>
          </a:ln>
        </p:spPr>
        <p:txBody>
          <a:bodyPr spcFirstLastPara="1" wrap="square" lIns="91425" tIns="45700" rIns="91425" bIns="45700" anchor="t" anchorCtr="0">
            <a:noAutofit/>
          </a:bodyPr>
          <a:lstStyle/>
          <a:p>
            <a:r>
              <a:rPr lang="en-US" sz="6200" dirty="0" smtClean="0">
                <a:solidFill>
                  <a:schemeClr val="dk1"/>
                </a:solidFill>
                <a:latin typeface="Century Gothic" pitchFamily="34" charset="0"/>
                <a:ea typeface="Century Gothic"/>
                <a:cs typeface="Century Gothic"/>
                <a:sym typeface="Century Gothic"/>
              </a:rPr>
              <a:t>I can use visual fraction models and equations to represent fraction problems.</a:t>
            </a:r>
            <a:endParaRPr lang="en-US" sz="6200" dirty="0">
              <a:solidFill>
                <a:schemeClr val="dk1"/>
              </a:solidFill>
              <a:latin typeface="Century Gothic" pitchFamily="34" charset="0"/>
              <a:ea typeface="Century Gothic"/>
              <a:cs typeface="Century Gothic"/>
              <a:sym typeface="Century Gothic"/>
            </a:endParaRP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09114" y="5876695"/>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Solve word problems involving addition and subtraction of fractions referring to the same whole and having like denominators, e.g., by using visual fraction models and equations to represent the problem.</a:t>
            </a:r>
          </a:p>
        </p:txBody>
      </p:sp>
    </p:spTree>
    <p:extLst>
      <p:ext uri="{BB962C8B-B14F-4D97-AF65-F5344CB8AC3E}">
        <p14:creationId xmlns:p14="http://schemas.microsoft.com/office/powerpoint/2010/main" val="931128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384982"/>
            <a:ext cx="9601199" cy="1107996"/>
          </a:xfrm>
          <a:prstGeom prst="rect">
            <a:avLst/>
          </a:prstGeom>
          <a:noFill/>
          <a:ln>
            <a:noFill/>
          </a:ln>
        </p:spPr>
        <p:txBody>
          <a:bodyPr spcFirstLastPara="1" wrap="square" lIns="91425" tIns="45700" rIns="91425" bIns="45700" anchor="t" anchorCtr="0">
            <a:noAutofit/>
          </a:bodyPr>
          <a:lstStyle/>
          <a:p>
            <a:pPr lvl="0" algn="ctr"/>
            <a:r>
              <a:rPr lang="en-US" sz="7200" spc="-150" dirty="0" smtClean="0">
                <a:solidFill>
                  <a:schemeClr val="dk1"/>
                </a:solidFill>
                <a:latin typeface="KG Sorry Not Sorry Chub" pitchFamily="2" charset="0"/>
              </a:rPr>
              <a:t>Multiplying with Fractions</a:t>
            </a:r>
            <a:endParaRPr lang="en-US" sz="72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4.NF.4.A</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5500" dirty="0">
                <a:solidFill>
                  <a:schemeClr val="dk1"/>
                </a:solidFill>
                <a:latin typeface="Century Gothic" pitchFamily="34" charset="0"/>
                <a:ea typeface="Century Gothic"/>
                <a:cs typeface="Century Gothic"/>
                <a:sym typeface="Century Gothic"/>
              </a:rPr>
              <a:t>I can use fraction models to </a:t>
            </a:r>
            <a:r>
              <a:rPr lang="en-US" sz="5500" dirty="0" smtClean="0">
                <a:solidFill>
                  <a:schemeClr val="dk1"/>
                </a:solidFill>
                <a:latin typeface="Century Gothic" pitchFamily="34" charset="0"/>
                <a:ea typeface="Century Gothic"/>
                <a:cs typeface="Century Gothic"/>
                <a:sym typeface="Century Gothic"/>
              </a:rPr>
              <a:t>represent multiplication of fractions and whole numbers.</a:t>
            </a:r>
            <a:endParaRPr lang="en-US" sz="55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09114" y="5911869"/>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Understand a fraction </a:t>
            </a:r>
            <a:r>
              <a:rPr lang="en-US" sz="1600" i="1" dirty="0">
                <a:latin typeface="Champagne &amp; Limousines" panose="020B0502020202020204" pitchFamily="34" charset="0"/>
                <a:ea typeface="Champagne &amp; Limousines" panose="020B0502020202020204" pitchFamily="34" charset="0"/>
              </a:rPr>
              <a:t>a</a:t>
            </a:r>
            <a:r>
              <a:rPr lang="en-US" sz="1600" dirty="0">
                <a:latin typeface="Champagne &amp; Limousines" panose="020B0502020202020204" pitchFamily="34" charset="0"/>
                <a:ea typeface="Champagne &amp; Limousines" panose="020B0502020202020204" pitchFamily="34" charset="0"/>
              </a:rPr>
              <a:t>/</a:t>
            </a:r>
            <a:r>
              <a:rPr lang="en-US" sz="1600" i="1" dirty="0">
                <a:latin typeface="Champagne &amp; Limousines" panose="020B0502020202020204" pitchFamily="34" charset="0"/>
                <a:ea typeface="Champagne &amp; Limousines" panose="020B0502020202020204" pitchFamily="34" charset="0"/>
              </a:rPr>
              <a:t>b</a:t>
            </a:r>
            <a:r>
              <a:rPr lang="en-US" sz="1600" dirty="0">
                <a:latin typeface="Champagne &amp; Limousines" panose="020B0502020202020204" pitchFamily="34" charset="0"/>
                <a:ea typeface="Champagne &amp; Limousines" panose="020B0502020202020204" pitchFamily="34" charset="0"/>
              </a:rPr>
              <a:t> as a multiple of 1/</a:t>
            </a:r>
            <a:r>
              <a:rPr lang="en-US" sz="1600" i="1" dirty="0">
                <a:latin typeface="Champagne &amp; Limousines" panose="020B0502020202020204" pitchFamily="34" charset="0"/>
                <a:ea typeface="Champagne &amp; Limousines" panose="020B0502020202020204" pitchFamily="34" charset="0"/>
              </a:rPr>
              <a:t>b</a:t>
            </a:r>
            <a:r>
              <a:rPr lang="en-US" sz="1600" dirty="0">
                <a:latin typeface="Champagne &amp; Limousines" panose="020B0502020202020204" pitchFamily="34" charset="0"/>
                <a:ea typeface="Champagne &amp; Limousines" panose="020B0502020202020204" pitchFamily="34" charset="0"/>
              </a:rPr>
              <a:t>. </a:t>
            </a:r>
            <a:r>
              <a:rPr lang="en-US" sz="1600" i="1" dirty="0">
                <a:latin typeface="Champagne &amp; Limousines" panose="020B0502020202020204" pitchFamily="34" charset="0"/>
                <a:ea typeface="Champagne &amp; Limousines" panose="020B0502020202020204" pitchFamily="34" charset="0"/>
              </a:rPr>
              <a:t>For example, use a visual fraction model to represent 5/4 as the product 5 × (1/4), recording the conclusion by the equation 5/4 = 5 × (1/4)</a:t>
            </a:r>
            <a:r>
              <a:rPr lang="en-US" sz="1600" dirty="0">
                <a:latin typeface="Champagne &amp; Limousines" panose="020B0502020202020204" pitchFamily="34" charset="0"/>
                <a:ea typeface="Champagne &amp; Limousines" panose="020B0502020202020204" pitchFamily="34" charset="0"/>
              </a:rPr>
              <a:t>.</a:t>
            </a:r>
          </a:p>
        </p:txBody>
      </p:sp>
    </p:spTree>
    <p:extLst>
      <p:ext uri="{BB962C8B-B14F-4D97-AF65-F5344CB8AC3E}">
        <p14:creationId xmlns:p14="http://schemas.microsoft.com/office/powerpoint/2010/main" val="3633611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4.NF.4.B</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5000" dirty="0" smtClean="0">
                <a:solidFill>
                  <a:schemeClr val="dk1"/>
                </a:solidFill>
                <a:latin typeface="Century Gothic" pitchFamily="34" charset="0"/>
                <a:ea typeface="Century Gothic"/>
                <a:cs typeface="Century Gothic"/>
                <a:sym typeface="Century Gothic"/>
              </a:rPr>
              <a:t>I can explain how multiplying a whole number by a fraction can be changed to multiplying a whole number by a unit fraction.</a:t>
            </a:r>
            <a:endParaRPr lang="en-US" sz="50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120137"/>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Understand a multiple of a/b as a multiple of 1/b, and use this understanding to multiply a fraction by a whole number. </a:t>
            </a:r>
          </a:p>
        </p:txBody>
      </p:sp>
      <p:sp>
        <p:nvSpPr>
          <p:cNvPr id="8" name="Shape 95"/>
          <p:cNvSpPr txBox="1"/>
          <p:nvPr/>
        </p:nvSpPr>
        <p:spPr>
          <a:xfrm>
            <a:off x="13716" y="384982"/>
            <a:ext cx="9601199" cy="1107996"/>
          </a:xfrm>
          <a:prstGeom prst="rect">
            <a:avLst/>
          </a:prstGeom>
          <a:noFill/>
          <a:ln>
            <a:noFill/>
          </a:ln>
        </p:spPr>
        <p:txBody>
          <a:bodyPr spcFirstLastPara="1" wrap="square" lIns="91425" tIns="45700" rIns="91425" bIns="45700" anchor="t" anchorCtr="0">
            <a:noAutofit/>
          </a:bodyPr>
          <a:lstStyle/>
          <a:p>
            <a:pPr lvl="0" algn="ctr"/>
            <a:r>
              <a:rPr lang="en-US" sz="7200" spc="-150" dirty="0" smtClean="0">
                <a:solidFill>
                  <a:schemeClr val="dk1"/>
                </a:solidFill>
                <a:latin typeface="KG Sorry Not Sorry Chub" pitchFamily="2" charset="0"/>
              </a:rPr>
              <a:t>Multiplying with Fractions</a:t>
            </a:r>
            <a:endParaRPr lang="en-US" sz="7200" spc="-150" dirty="0">
              <a:solidFill>
                <a:schemeClr val="dk1"/>
              </a:solidFill>
              <a:latin typeface="KG Sorry Not Sorry Chub" pitchFamily="2" charset="0"/>
            </a:endParaRPr>
          </a:p>
        </p:txBody>
      </p:sp>
    </p:spTree>
    <p:extLst>
      <p:ext uri="{BB962C8B-B14F-4D97-AF65-F5344CB8AC3E}">
        <p14:creationId xmlns:p14="http://schemas.microsoft.com/office/powerpoint/2010/main" val="2206131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4.NF.4.C</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600" dirty="0" smtClean="0">
                <a:solidFill>
                  <a:schemeClr val="dk1"/>
                </a:solidFill>
                <a:latin typeface="Century Gothic" pitchFamily="34" charset="0"/>
                <a:ea typeface="Century Gothic"/>
                <a:cs typeface="Century Gothic"/>
                <a:sym typeface="Century Gothic"/>
              </a:rPr>
              <a:t>I can solve word problems that involve multiplying fractions by whole numbers.</a:t>
            </a:r>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137595"/>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Solve word problems involving multiplication of a fraction by a whole number, e.g., by using visual fraction models and equations to represent the problem. </a:t>
            </a:r>
          </a:p>
        </p:txBody>
      </p:sp>
      <p:sp>
        <p:nvSpPr>
          <p:cNvPr id="8" name="Shape 95"/>
          <p:cNvSpPr txBox="1"/>
          <p:nvPr/>
        </p:nvSpPr>
        <p:spPr>
          <a:xfrm>
            <a:off x="13716" y="384982"/>
            <a:ext cx="9601199" cy="1107996"/>
          </a:xfrm>
          <a:prstGeom prst="rect">
            <a:avLst/>
          </a:prstGeom>
          <a:noFill/>
          <a:ln>
            <a:noFill/>
          </a:ln>
        </p:spPr>
        <p:txBody>
          <a:bodyPr spcFirstLastPara="1" wrap="square" lIns="91425" tIns="45700" rIns="91425" bIns="45700" anchor="t" anchorCtr="0">
            <a:noAutofit/>
          </a:bodyPr>
          <a:lstStyle/>
          <a:p>
            <a:pPr lvl="0" algn="ctr"/>
            <a:r>
              <a:rPr lang="en-US" sz="7200" spc="-150" dirty="0" smtClean="0">
                <a:solidFill>
                  <a:schemeClr val="dk1"/>
                </a:solidFill>
                <a:latin typeface="KG Sorry Not Sorry Chub" pitchFamily="2" charset="0"/>
              </a:rPr>
              <a:t>Multiplying with Fractions</a:t>
            </a:r>
            <a:endParaRPr lang="en-US" sz="7200" spc="-150" dirty="0">
              <a:solidFill>
                <a:schemeClr val="dk1"/>
              </a:solidFill>
              <a:latin typeface="KG Sorry Not Sorry Chub" pitchFamily="2" charset="0"/>
            </a:endParaRPr>
          </a:p>
        </p:txBody>
      </p:sp>
    </p:spTree>
    <p:extLst>
      <p:ext uri="{BB962C8B-B14F-4D97-AF65-F5344CB8AC3E}">
        <p14:creationId xmlns:p14="http://schemas.microsoft.com/office/powerpoint/2010/main" val="2164047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600" spc="-150" dirty="0" smtClean="0">
                <a:solidFill>
                  <a:schemeClr val="dk1"/>
                </a:solidFill>
                <a:latin typeface="KG Sorry Not Sorry Chub" pitchFamily="2" charset="0"/>
              </a:rPr>
              <a:t>Renaming fractions</a:t>
            </a:r>
            <a:endParaRPr lang="en-US" sz="9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4.NF.5</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000" dirty="0">
                <a:solidFill>
                  <a:schemeClr val="dk1"/>
                </a:solidFill>
                <a:latin typeface="Century Gothic" pitchFamily="34" charset="0"/>
                <a:ea typeface="Century Gothic"/>
                <a:cs typeface="Century Gothic"/>
                <a:sym typeface="Century Gothic"/>
              </a:rPr>
              <a:t>I can </a:t>
            </a:r>
            <a:r>
              <a:rPr lang="en-US" sz="6000" dirty="0" smtClean="0">
                <a:solidFill>
                  <a:schemeClr val="dk1"/>
                </a:solidFill>
                <a:latin typeface="Century Gothic" pitchFamily="34" charset="0"/>
                <a:ea typeface="Century Gothic"/>
                <a:cs typeface="Century Gothic"/>
                <a:sym typeface="Century Gothic"/>
              </a:rPr>
              <a:t>express a </a:t>
            </a:r>
            <a:r>
              <a:rPr lang="en-US" sz="6000" dirty="0">
                <a:solidFill>
                  <a:schemeClr val="dk1"/>
                </a:solidFill>
                <a:latin typeface="Century Gothic" pitchFamily="34" charset="0"/>
                <a:ea typeface="Century Gothic"/>
                <a:cs typeface="Century Gothic"/>
                <a:sym typeface="Century Gothic"/>
              </a:rPr>
              <a:t>fraction with a denominator of 10 as a fraction with a denominator of 100.</a:t>
            </a:r>
          </a:p>
        </p:txBody>
      </p:sp>
      <p:sp>
        <p:nvSpPr>
          <p:cNvPr id="10" name="Shape 94"/>
          <p:cNvSpPr/>
          <p:nvPr/>
        </p:nvSpPr>
        <p:spPr>
          <a:xfrm>
            <a:off x="5951280" y="5857179"/>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Express a fraction with denominator 10 as an equivalent fraction with denominator 100, and use this technique to add two fractions with respective denominators 10 and 100.</a:t>
            </a:r>
          </a:p>
        </p:txBody>
      </p:sp>
    </p:spTree>
    <p:extLst>
      <p:ext uri="{BB962C8B-B14F-4D97-AF65-F5344CB8AC3E}">
        <p14:creationId xmlns:p14="http://schemas.microsoft.com/office/powerpoint/2010/main" val="1925662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600" spc="-150" dirty="0" smtClean="0">
                <a:solidFill>
                  <a:schemeClr val="dk1"/>
                </a:solidFill>
                <a:latin typeface="KG Sorry Not Sorry Chub" pitchFamily="2" charset="0"/>
              </a:rPr>
              <a:t>Adding fractions</a:t>
            </a:r>
            <a:endParaRPr lang="en-US" sz="9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4.NF.5</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000" dirty="0" smtClean="0">
                <a:solidFill>
                  <a:schemeClr val="dk1"/>
                </a:solidFill>
                <a:latin typeface="Century Gothic" pitchFamily="34" charset="0"/>
                <a:ea typeface="Century Gothic"/>
                <a:cs typeface="Century Gothic"/>
                <a:sym typeface="Century Gothic"/>
              </a:rPr>
              <a:t>I can add two fractions with denominators of 10 and 100 by creating equivalent fractions.</a:t>
            </a:r>
            <a:endParaRPr lang="en-US" sz="60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5857179"/>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Express a fraction with denominator 10 as an equivalent fraction with denominator 100, and use this technique to add two fractions with respective denominators 10 and 100.</a:t>
            </a:r>
          </a:p>
        </p:txBody>
      </p:sp>
    </p:spTree>
    <p:extLst>
      <p:ext uri="{BB962C8B-B14F-4D97-AF65-F5344CB8AC3E}">
        <p14:creationId xmlns:p14="http://schemas.microsoft.com/office/powerpoint/2010/main" val="2036302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0668" y="165526"/>
            <a:ext cx="9601199" cy="1107996"/>
          </a:xfrm>
          <a:prstGeom prst="rect">
            <a:avLst/>
          </a:prstGeom>
          <a:noFill/>
          <a:ln>
            <a:noFill/>
          </a:ln>
        </p:spPr>
        <p:txBody>
          <a:bodyPr spcFirstLastPara="1" wrap="square" lIns="91425" tIns="45700" rIns="91425" bIns="45700" anchor="t" anchorCtr="0">
            <a:noAutofit/>
          </a:bodyPr>
          <a:lstStyle/>
          <a:p>
            <a:pPr lvl="0" algn="ctr"/>
            <a:r>
              <a:rPr lang="en-US" sz="8900" spc="-150" dirty="0" smtClean="0">
                <a:solidFill>
                  <a:schemeClr val="dk1"/>
                </a:solidFill>
                <a:latin typeface="KG Sorry Not Sorry Chub" pitchFamily="2" charset="0"/>
              </a:rPr>
              <a:t>Fractions as decimals</a:t>
            </a:r>
            <a:endParaRPr lang="en-US" sz="89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4.NF.6</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600" dirty="0" smtClean="0">
                <a:solidFill>
                  <a:schemeClr val="dk1"/>
                </a:solidFill>
                <a:latin typeface="Century Gothic" pitchFamily="34" charset="0"/>
                <a:ea typeface="Century Gothic"/>
                <a:cs typeface="Century Gothic"/>
                <a:sym typeface="Century Gothic"/>
              </a:rPr>
              <a:t>I can write fractions with denominators of 10 and 100 as decimals.</a:t>
            </a:r>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253708"/>
            <a:ext cx="3511743" cy="668900"/>
          </a:xfrm>
          <a:prstGeom prst="rect">
            <a:avLst/>
          </a:prstGeom>
          <a:noFill/>
          <a:ln>
            <a:noFill/>
          </a:ln>
        </p:spPr>
        <p:txBody>
          <a:bodyPr spcFirstLastPara="1" wrap="square" lIns="91425" tIns="45700" rIns="91425" bIns="45700" anchor="t" anchorCtr="0">
            <a:noAutofit/>
          </a:bodyPr>
          <a:lstStyle/>
          <a:p>
            <a:pPr algn="ctr"/>
            <a:r>
              <a:rPr lang="en-US" sz="1800" dirty="0">
                <a:latin typeface="Champagne &amp; Limousines" panose="020B0502020202020204" pitchFamily="34" charset="0"/>
                <a:ea typeface="Champagne &amp; Limousines" panose="020B0502020202020204" pitchFamily="34" charset="0"/>
              </a:rPr>
              <a:t>Use decimal notation for fractions with denominators 10 or 100. </a:t>
            </a:r>
          </a:p>
        </p:txBody>
      </p:sp>
    </p:spTree>
    <p:extLst>
      <p:ext uri="{BB962C8B-B14F-4D97-AF65-F5344CB8AC3E}">
        <p14:creationId xmlns:p14="http://schemas.microsoft.com/office/powerpoint/2010/main" val="3593839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800" spc="-150" dirty="0" smtClean="0">
                <a:solidFill>
                  <a:schemeClr val="dk1"/>
                </a:solidFill>
                <a:latin typeface="KG Sorry Not Sorry Chub" pitchFamily="2" charset="0"/>
              </a:rPr>
              <a:t>Comparing decimals</a:t>
            </a:r>
            <a:endParaRPr lang="en-US" sz="98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4.NF.7</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600" dirty="0" smtClean="0">
                <a:solidFill>
                  <a:schemeClr val="dk1"/>
                </a:solidFill>
                <a:latin typeface="Century Gothic" pitchFamily="34" charset="0"/>
                <a:ea typeface="Century Gothic"/>
                <a:cs typeface="Century Gothic"/>
                <a:sym typeface="Century Gothic"/>
              </a:rPr>
              <a:t>I </a:t>
            </a:r>
            <a:r>
              <a:rPr lang="en-US" sz="6600" dirty="0">
                <a:solidFill>
                  <a:schemeClr val="dk1"/>
                </a:solidFill>
                <a:latin typeface="Century Gothic" pitchFamily="34" charset="0"/>
                <a:ea typeface="Century Gothic"/>
                <a:cs typeface="Century Gothic"/>
                <a:sym typeface="Century Gothic"/>
              </a:rPr>
              <a:t>can compare two decimals using &gt;, &lt;, and </a:t>
            </a:r>
            <a:r>
              <a:rPr lang="en-US" sz="6600" dirty="0" smtClean="0">
                <a:solidFill>
                  <a:schemeClr val="dk1"/>
                </a:solidFill>
                <a:latin typeface="Century Gothic" pitchFamily="34" charset="0"/>
                <a:ea typeface="Century Gothic"/>
                <a:cs typeface="Century Gothic"/>
                <a:sym typeface="Century Gothic"/>
              </a:rPr>
              <a:t>= and justify my comparisons.</a:t>
            </a:r>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5631453"/>
            <a:ext cx="3511743" cy="668900"/>
          </a:xfrm>
          <a:prstGeom prst="rect">
            <a:avLst/>
          </a:prstGeom>
          <a:noFill/>
          <a:ln>
            <a:noFill/>
          </a:ln>
        </p:spPr>
        <p:txBody>
          <a:bodyPr spcFirstLastPara="1" wrap="square" lIns="91425" tIns="45700" rIns="91425" bIns="45700" anchor="t" anchorCtr="0">
            <a:noAutofit/>
          </a:bodyPr>
          <a:lstStyle/>
          <a:p>
            <a:pPr algn="ctr"/>
            <a:r>
              <a:rPr lang="en-US" sz="1500" dirty="0">
                <a:latin typeface="Champagne &amp; Limousines" panose="020B0502020202020204" pitchFamily="34" charset="0"/>
                <a:ea typeface="Champagne &amp; Limousines" panose="020B0502020202020204" pitchFamily="34" charset="0"/>
              </a:rPr>
              <a:t>Compare two decimals to hundredths by reasoning about their size. Recognize that comparisons are valid only when the two decimals refer to the same whole. Record the results of comparisons with the symbols &gt;, =, or &lt;, and justify the </a:t>
            </a:r>
            <a:r>
              <a:rPr lang="en-US" sz="1500" dirty="0" smtClean="0">
                <a:latin typeface="Champagne &amp; Limousines" panose="020B0502020202020204" pitchFamily="34" charset="0"/>
                <a:ea typeface="Champagne &amp; Limousines" panose="020B0502020202020204" pitchFamily="34" charset="0"/>
              </a:rPr>
              <a:t>conclusions.</a:t>
            </a:r>
            <a:endParaRPr lang="en-US" sz="1500" dirty="0">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157928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372790"/>
            <a:ext cx="9601199" cy="1107996"/>
          </a:xfrm>
          <a:prstGeom prst="rect">
            <a:avLst/>
          </a:prstGeom>
          <a:noFill/>
          <a:ln>
            <a:noFill/>
          </a:ln>
        </p:spPr>
        <p:txBody>
          <a:bodyPr spcFirstLastPara="1" wrap="square" lIns="91425" tIns="45700" rIns="91425" bIns="45700" anchor="t" anchorCtr="0">
            <a:noAutofit/>
          </a:bodyPr>
          <a:lstStyle/>
          <a:p>
            <a:pPr lvl="0" algn="ctr"/>
            <a:r>
              <a:rPr lang="en-US" sz="7400" spc="-150" dirty="0" smtClean="0">
                <a:solidFill>
                  <a:schemeClr val="dk1"/>
                </a:solidFill>
                <a:latin typeface="KG Sorry Not Sorry Chub" pitchFamily="2" charset="0"/>
              </a:rPr>
              <a:t>Multiplicative Comparison</a:t>
            </a:r>
            <a:endParaRPr lang="en-US" sz="74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4.OA.2</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5500" dirty="0" smtClean="0">
                <a:solidFill>
                  <a:schemeClr val="dk1"/>
                </a:solidFill>
                <a:latin typeface="Century Gothic" pitchFamily="34" charset="0"/>
                <a:ea typeface="Century Gothic"/>
                <a:cs typeface="Century Gothic"/>
                <a:sym typeface="Century Gothic"/>
              </a:rPr>
              <a:t>I can tell the difference between comparisons involving multiplication and comparisons involving addition.</a:t>
            </a:r>
            <a:endParaRPr lang="en-US" sz="55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110223" y="6102353"/>
            <a:ext cx="3352800"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Multiply or divide to solve word problems involving multiplicative comparison, </a:t>
            </a:r>
            <a:r>
              <a:rPr lang="en-US" sz="1600" dirty="0" smtClean="0">
                <a:latin typeface="Champagne &amp; Limousines" panose="020B0502020202020204" pitchFamily="34" charset="0"/>
                <a:ea typeface="Champagne &amp; Limousines" panose="020B0502020202020204" pitchFamily="34" charset="0"/>
              </a:rPr>
              <a:t>distinguishing </a:t>
            </a:r>
            <a:r>
              <a:rPr lang="en-US" sz="1600" dirty="0">
                <a:latin typeface="Champagne &amp; Limousines" panose="020B0502020202020204" pitchFamily="34" charset="0"/>
                <a:ea typeface="Champagne &amp; Limousines" panose="020B0502020202020204" pitchFamily="34" charset="0"/>
              </a:rPr>
              <a:t>multiplicative comparison from additive </a:t>
            </a:r>
            <a:r>
              <a:rPr lang="en-US" sz="1600" dirty="0" smtClean="0">
                <a:latin typeface="Champagne &amp; Limousines" panose="020B0502020202020204" pitchFamily="34" charset="0"/>
                <a:ea typeface="Champagne &amp; Limousines" panose="020B0502020202020204" pitchFamily="34" charset="0"/>
              </a:rPr>
              <a:t>comparison.</a:t>
            </a:r>
            <a:endParaRPr lang="en-US" sz="1600" dirty="0">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652138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800" spc="-150" dirty="0" smtClean="0">
                <a:solidFill>
                  <a:schemeClr val="dk1"/>
                </a:solidFill>
                <a:latin typeface="KG Sorry Not Sorry Chub" pitchFamily="2" charset="0"/>
              </a:rPr>
              <a:t>Measurement units</a:t>
            </a:r>
            <a:endParaRPr lang="en-US" sz="98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4.MD.1</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600" dirty="0" smtClean="0">
                <a:solidFill>
                  <a:schemeClr val="dk1"/>
                </a:solidFill>
                <a:latin typeface="Century Gothic" pitchFamily="34" charset="0"/>
                <a:ea typeface="Century Gothic"/>
                <a:cs typeface="Century Gothic"/>
                <a:sym typeface="Century Gothic"/>
              </a:rPr>
              <a:t>I can understand relative sizes of measurement within one system.</a:t>
            </a:r>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09114" y="6143517"/>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Know relative sizes of measurement units within one system of units including km, m, cm; kg, g; </a:t>
            </a:r>
            <a:r>
              <a:rPr lang="en-US" sz="1600" dirty="0" err="1">
                <a:latin typeface="Champagne &amp; Limousines" panose="020B0502020202020204" pitchFamily="34" charset="0"/>
                <a:ea typeface="Champagne &amp; Limousines" panose="020B0502020202020204" pitchFamily="34" charset="0"/>
              </a:rPr>
              <a:t>lb</a:t>
            </a:r>
            <a:r>
              <a:rPr lang="en-US" sz="1600" dirty="0">
                <a:latin typeface="Champagne &amp; Limousines" panose="020B0502020202020204" pitchFamily="34" charset="0"/>
                <a:ea typeface="Champagne &amp; Limousines" panose="020B0502020202020204" pitchFamily="34" charset="0"/>
              </a:rPr>
              <a:t>, oz.; l, ml; </a:t>
            </a:r>
            <a:r>
              <a:rPr lang="en-US" sz="1600" dirty="0" err="1">
                <a:latin typeface="Champagne &amp; Limousines" panose="020B0502020202020204" pitchFamily="34" charset="0"/>
                <a:ea typeface="Champagne &amp; Limousines" panose="020B0502020202020204" pitchFamily="34" charset="0"/>
              </a:rPr>
              <a:t>hr</a:t>
            </a:r>
            <a:r>
              <a:rPr lang="en-US" sz="1600" dirty="0">
                <a:latin typeface="Champagne &amp; Limousines" panose="020B0502020202020204" pitchFamily="34" charset="0"/>
                <a:ea typeface="Champagne &amp; Limousines" panose="020B0502020202020204" pitchFamily="34" charset="0"/>
              </a:rPr>
              <a:t>, min, sec. </a:t>
            </a:r>
            <a:endParaRPr lang="en-US" sz="1500" dirty="0">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2293123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4.MD.1</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600" dirty="0" smtClean="0">
                <a:solidFill>
                  <a:schemeClr val="dk1"/>
                </a:solidFill>
                <a:latin typeface="Century Gothic" pitchFamily="34" charset="0"/>
                <a:ea typeface="Century Gothic"/>
                <a:cs typeface="Century Gothic"/>
                <a:sym typeface="Century Gothic"/>
              </a:rPr>
              <a:t>I can convert measurements into other units.</a:t>
            </a:r>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5992625"/>
            <a:ext cx="3511743" cy="668900"/>
          </a:xfrm>
          <a:prstGeom prst="rect">
            <a:avLst/>
          </a:prstGeom>
          <a:noFill/>
          <a:ln>
            <a:noFill/>
          </a:ln>
        </p:spPr>
        <p:txBody>
          <a:bodyPr spcFirstLastPara="1" wrap="square" lIns="91425" tIns="45700" rIns="91425" bIns="45700" anchor="t" anchorCtr="0">
            <a:noAutofit/>
          </a:bodyPr>
          <a:lstStyle/>
          <a:p>
            <a:pPr algn="ctr"/>
            <a:r>
              <a:rPr lang="en-US" sz="1600" dirty="0" smtClean="0">
                <a:latin typeface="Champagne &amp; Limousines" panose="020B0502020202020204" pitchFamily="34" charset="0"/>
                <a:ea typeface="Champagne &amp; Limousines" panose="020B0502020202020204" pitchFamily="34" charset="0"/>
              </a:rPr>
              <a:t>Within </a:t>
            </a:r>
            <a:r>
              <a:rPr lang="en-US" sz="1600" dirty="0">
                <a:latin typeface="Champagne &amp; Limousines" panose="020B0502020202020204" pitchFamily="34" charset="0"/>
                <a:ea typeface="Champagne &amp; Limousines" panose="020B0502020202020204" pitchFamily="34" charset="0"/>
              </a:rPr>
              <a:t>a single system of measurement, express measurements in a larger unit in terms of a smaller unit. Record measurement equivalents in a two-column table. </a:t>
            </a:r>
            <a:endParaRPr lang="en-US" sz="1500" dirty="0">
              <a:latin typeface="Champagne &amp; Limousines" panose="020B0502020202020204" pitchFamily="34" charset="0"/>
              <a:ea typeface="Champagne &amp; Limousines" panose="020B0502020202020204" pitchFamily="34" charset="0"/>
            </a:endParaRPr>
          </a:p>
        </p:txBody>
      </p:sp>
      <p:sp>
        <p:nvSpPr>
          <p:cNvPr id="8" name="Shape 95"/>
          <p:cNvSpPr txBox="1"/>
          <p:nvPr/>
        </p:nvSpPr>
        <p:spPr>
          <a:xfrm>
            <a:off x="-24384" y="296598"/>
            <a:ext cx="9601199" cy="1107996"/>
          </a:xfrm>
          <a:prstGeom prst="rect">
            <a:avLst/>
          </a:prstGeom>
          <a:noFill/>
          <a:ln>
            <a:noFill/>
          </a:ln>
        </p:spPr>
        <p:txBody>
          <a:bodyPr spcFirstLastPara="1" wrap="square" lIns="91425" tIns="45700" rIns="91425" bIns="45700" anchor="t" anchorCtr="0">
            <a:noAutofit/>
          </a:bodyPr>
          <a:lstStyle/>
          <a:p>
            <a:pPr lvl="0" algn="ctr"/>
            <a:r>
              <a:rPr lang="en-US" sz="8000" spc="-150" dirty="0" smtClean="0">
                <a:solidFill>
                  <a:schemeClr val="dk1"/>
                </a:solidFill>
                <a:latin typeface="KG Sorry Not Sorry Chub" pitchFamily="2" charset="0"/>
              </a:rPr>
              <a:t>Measurement conversion</a:t>
            </a:r>
            <a:endParaRPr lang="en-US" sz="8000" spc="-150" dirty="0">
              <a:solidFill>
                <a:schemeClr val="dk1"/>
              </a:solidFill>
              <a:latin typeface="KG Sorry Not Sorry Chub" pitchFamily="2" charset="0"/>
            </a:endParaRPr>
          </a:p>
        </p:txBody>
      </p:sp>
    </p:spTree>
    <p:extLst>
      <p:ext uri="{BB962C8B-B14F-4D97-AF65-F5344CB8AC3E}">
        <p14:creationId xmlns:p14="http://schemas.microsoft.com/office/powerpoint/2010/main" val="2506042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24384" y="296598"/>
            <a:ext cx="9601199" cy="1107996"/>
          </a:xfrm>
          <a:prstGeom prst="rect">
            <a:avLst/>
          </a:prstGeom>
          <a:noFill/>
          <a:ln>
            <a:noFill/>
          </a:ln>
        </p:spPr>
        <p:txBody>
          <a:bodyPr spcFirstLastPara="1" wrap="square" lIns="91425" tIns="45700" rIns="91425" bIns="45700" anchor="t" anchorCtr="0">
            <a:noAutofit/>
          </a:bodyPr>
          <a:lstStyle/>
          <a:p>
            <a:pPr lvl="0" algn="ctr"/>
            <a:r>
              <a:rPr lang="en-US" sz="8000" spc="-150" dirty="0" smtClean="0">
                <a:solidFill>
                  <a:schemeClr val="dk1"/>
                </a:solidFill>
                <a:latin typeface="KG Sorry Not Sorry Chub" pitchFamily="2" charset="0"/>
              </a:rPr>
              <a:t>Measurement conversion</a:t>
            </a:r>
            <a:endParaRPr lang="en-US" sz="8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4.MD.1</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000" dirty="0" smtClean="0">
                <a:solidFill>
                  <a:schemeClr val="dk1"/>
                </a:solidFill>
                <a:latin typeface="Century Gothic" pitchFamily="34" charset="0"/>
                <a:ea typeface="Century Gothic"/>
                <a:cs typeface="Century Gothic"/>
                <a:sym typeface="Century Gothic"/>
              </a:rPr>
              <a:t>I can determine measurement equivalencies and record them in a table.</a:t>
            </a:r>
            <a:endParaRPr lang="en-US" sz="60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5992625"/>
            <a:ext cx="3511743" cy="668900"/>
          </a:xfrm>
          <a:prstGeom prst="rect">
            <a:avLst/>
          </a:prstGeom>
          <a:noFill/>
          <a:ln>
            <a:noFill/>
          </a:ln>
        </p:spPr>
        <p:txBody>
          <a:bodyPr spcFirstLastPara="1" wrap="square" lIns="91425" tIns="45700" rIns="91425" bIns="45700" anchor="t" anchorCtr="0">
            <a:noAutofit/>
          </a:bodyPr>
          <a:lstStyle/>
          <a:p>
            <a:pPr algn="ctr"/>
            <a:r>
              <a:rPr lang="en-US" sz="1600" dirty="0" smtClean="0">
                <a:latin typeface="Champagne &amp; Limousines" panose="020B0502020202020204" pitchFamily="34" charset="0"/>
                <a:ea typeface="Champagne &amp; Limousines" panose="020B0502020202020204" pitchFamily="34" charset="0"/>
              </a:rPr>
              <a:t>Within </a:t>
            </a:r>
            <a:r>
              <a:rPr lang="en-US" sz="1600" dirty="0">
                <a:latin typeface="Champagne &amp; Limousines" panose="020B0502020202020204" pitchFamily="34" charset="0"/>
                <a:ea typeface="Champagne &amp; Limousines" panose="020B0502020202020204" pitchFamily="34" charset="0"/>
              </a:rPr>
              <a:t>a single system of measurement, express measurements in a larger unit in terms of a smaller unit. Record measurement equivalents in a two-column table. </a:t>
            </a:r>
            <a:endParaRPr lang="en-US" sz="1500" dirty="0">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1116458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200" spc="-150" dirty="0" smtClean="0">
                <a:solidFill>
                  <a:schemeClr val="dk1"/>
                </a:solidFill>
                <a:latin typeface="KG Sorry Not Sorry Chub" pitchFamily="2" charset="0"/>
              </a:rPr>
              <a:t>Measurement problems</a:t>
            </a:r>
            <a:endParaRPr lang="en-US" sz="92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4.MD.2</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r>
              <a:rPr lang="en-US" sz="6000" spc="-150" dirty="0">
                <a:solidFill>
                  <a:schemeClr val="dk1"/>
                </a:solidFill>
                <a:latin typeface="Century Gothic" pitchFamily="34" charset="0"/>
                <a:ea typeface="Century Gothic"/>
                <a:cs typeface="Century Gothic"/>
                <a:sym typeface="Century Gothic"/>
              </a:rPr>
              <a:t>I can solve a variety of word problems involving distance, time</a:t>
            </a:r>
            <a:r>
              <a:rPr lang="en-US" sz="6000" spc="-150">
                <a:solidFill>
                  <a:schemeClr val="dk1"/>
                </a:solidFill>
                <a:latin typeface="Century Gothic" pitchFamily="34" charset="0"/>
                <a:ea typeface="Century Gothic"/>
                <a:cs typeface="Century Gothic"/>
                <a:sym typeface="Century Gothic"/>
              </a:rPr>
              <a:t>, </a:t>
            </a:r>
            <a:r>
              <a:rPr lang="en-US" sz="6000" spc="-150" smtClean="0">
                <a:solidFill>
                  <a:schemeClr val="dk1"/>
                </a:solidFill>
                <a:latin typeface="Century Gothic" pitchFamily="34" charset="0"/>
                <a:ea typeface="Century Gothic"/>
                <a:cs typeface="Century Gothic"/>
                <a:sym typeface="Century Gothic"/>
              </a:rPr>
              <a:t>money, </a:t>
            </a:r>
            <a:r>
              <a:rPr lang="en-US" sz="6000" spc="-150" dirty="0">
                <a:solidFill>
                  <a:schemeClr val="dk1"/>
                </a:solidFill>
                <a:latin typeface="Century Gothic" pitchFamily="34" charset="0"/>
                <a:ea typeface="Century Gothic"/>
                <a:cs typeface="Century Gothic"/>
                <a:sym typeface="Century Gothic"/>
              </a:rPr>
              <a:t>and measurement.</a:t>
            </a:r>
          </a:p>
          <a:p>
            <a:pPr lvl="0"/>
            <a:endParaRPr lang="en-US" sz="60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39088" y="5443307"/>
            <a:ext cx="3511743" cy="668900"/>
          </a:xfrm>
          <a:prstGeom prst="rect">
            <a:avLst/>
          </a:prstGeom>
          <a:noFill/>
          <a:ln>
            <a:noFill/>
          </a:ln>
        </p:spPr>
        <p:txBody>
          <a:bodyPr spcFirstLastPara="1" wrap="square" lIns="91425" tIns="45700" rIns="91425" bIns="45700" anchor="t" anchorCtr="0">
            <a:noAutofit/>
          </a:bodyPr>
          <a:lstStyle/>
          <a:p>
            <a:pPr algn="ctr"/>
            <a:r>
              <a:rPr lang="en-US" sz="1600" dirty="0" smtClean="0">
                <a:latin typeface="Champagne &amp; Limousines" panose="020B0502020202020204" pitchFamily="34" charset="0"/>
                <a:ea typeface="Champagne &amp; Limousines" panose="020B0502020202020204" pitchFamily="34" charset="0"/>
              </a:rPr>
              <a:t>Use the four operations to solve word problems involving distances, time, liquid volumes, masses of objects, and money, including problems involving simple fractions or decimals, and problems that require expressing measurements given in a larger unit in terms of a smaller unit. </a:t>
            </a:r>
            <a:endParaRPr lang="en-US" sz="1500" dirty="0">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3905646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8800" spc="-150" dirty="0" smtClean="0">
                <a:solidFill>
                  <a:schemeClr val="dk1"/>
                </a:solidFill>
                <a:latin typeface="KG Sorry Not Sorry Chub" pitchFamily="2" charset="0"/>
              </a:rPr>
              <a:t>Measurement Diagrams</a:t>
            </a:r>
            <a:endParaRPr lang="en-US" sz="88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4.MD.2</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r>
              <a:rPr lang="en-US" sz="6600" dirty="0" smtClean="0">
                <a:solidFill>
                  <a:schemeClr val="dk1"/>
                </a:solidFill>
                <a:latin typeface="Century Gothic" pitchFamily="34" charset="0"/>
                <a:ea typeface="Century Gothic"/>
                <a:cs typeface="Century Gothic"/>
                <a:sym typeface="Century Gothic"/>
              </a:rPr>
              <a:t>I can represent measurement amounts using diagrams.</a:t>
            </a:r>
            <a:endParaRPr lang="en-US" sz="6600" dirty="0">
              <a:solidFill>
                <a:schemeClr val="dk1"/>
              </a:solidFill>
              <a:latin typeface="Century Gothic" pitchFamily="34" charset="0"/>
              <a:ea typeface="Century Gothic"/>
              <a:cs typeface="Century Gothic"/>
              <a:sym typeface="Century Gothic"/>
            </a:endParaRPr>
          </a:p>
          <a:p>
            <a:pPr lvl="0"/>
            <a:endParaRPr lang="en-US" sz="60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106941"/>
            <a:ext cx="3511743" cy="668900"/>
          </a:xfrm>
          <a:prstGeom prst="rect">
            <a:avLst/>
          </a:prstGeom>
          <a:noFill/>
          <a:ln>
            <a:noFill/>
          </a:ln>
        </p:spPr>
        <p:txBody>
          <a:bodyPr spcFirstLastPara="1" wrap="square" lIns="91425" tIns="45700" rIns="91425" bIns="45700" anchor="t" anchorCtr="0">
            <a:noAutofit/>
          </a:bodyPr>
          <a:lstStyle/>
          <a:p>
            <a:pPr algn="ctr"/>
            <a:r>
              <a:rPr lang="en-US" sz="1600" dirty="0" smtClean="0">
                <a:latin typeface="Champagne &amp; Limousines" panose="020B0502020202020204" pitchFamily="34" charset="0"/>
                <a:ea typeface="Champagne &amp; Limousines" panose="020B0502020202020204" pitchFamily="34" charset="0"/>
              </a:rPr>
              <a:t>Represent </a:t>
            </a:r>
            <a:r>
              <a:rPr lang="en-US" sz="1600" dirty="0">
                <a:latin typeface="Champagne &amp; Limousines" panose="020B0502020202020204" pitchFamily="34" charset="0"/>
                <a:ea typeface="Champagne &amp; Limousines" panose="020B0502020202020204" pitchFamily="34" charset="0"/>
              </a:rPr>
              <a:t>measurement quantities using diagrams such as number line diagrams that feature a measurement scale.</a:t>
            </a:r>
            <a:endParaRPr lang="en-US" sz="1500" dirty="0">
              <a:latin typeface="Champagne &amp; Limousines" panose="020B0502020202020204" pitchFamily="34" charset="0"/>
              <a:ea typeface="Champagne &amp; Limousines" panose="020B0502020202020204" pitchFamily="34" charset="0"/>
            </a:endParaRPr>
          </a:p>
        </p:txBody>
      </p:sp>
    </p:spTree>
    <p:extLst>
      <p:ext uri="{BB962C8B-B14F-4D97-AF65-F5344CB8AC3E}">
        <p14:creationId xmlns:p14="http://schemas.microsoft.com/office/powerpoint/2010/main" val="3047054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1000" spc="-150" dirty="0" smtClean="0">
                <a:solidFill>
                  <a:schemeClr val="dk1"/>
                </a:solidFill>
                <a:latin typeface="KG Sorry Not Sorry Chub" pitchFamily="2" charset="0"/>
              </a:rPr>
              <a:t>Perimeter</a:t>
            </a:r>
            <a:endParaRPr lang="en-US" sz="11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4.MD.3</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845542"/>
            <a:ext cx="9277242" cy="800219"/>
          </a:xfrm>
          <a:prstGeom prst="rect">
            <a:avLst/>
          </a:prstGeom>
          <a:noFill/>
          <a:ln>
            <a:noFill/>
          </a:ln>
        </p:spPr>
        <p:txBody>
          <a:bodyPr spcFirstLastPara="1" wrap="square" lIns="91425" tIns="45700" rIns="91425" bIns="45700" anchor="t" anchorCtr="0">
            <a:noAutofit/>
          </a:bodyPr>
          <a:lstStyle/>
          <a:p>
            <a:r>
              <a:rPr lang="en-US" sz="5600" dirty="0">
                <a:solidFill>
                  <a:schemeClr val="dk1"/>
                </a:solidFill>
                <a:latin typeface="Century Gothic" pitchFamily="34" charset="0"/>
                <a:ea typeface="Century Gothic"/>
                <a:cs typeface="Century Gothic"/>
                <a:sym typeface="Century Gothic"/>
              </a:rPr>
              <a:t>I can use the perimeter formula to solve real </a:t>
            </a:r>
            <a:r>
              <a:rPr lang="en-US" sz="5600" dirty="0" smtClean="0">
                <a:solidFill>
                  <a:schemeClr val="dk1"/>
                </a:solidFill>
                <a:latin typeface="Century Gothic" pitchFamily="34" charset="0"/>
                <a:ea typeface="Century Gothic"/>
                <a:cs typeface="Century Gothic"/>
                <a:sym typeface="Century Gothic"/>
              </a:rPr>
              <a:t>world and mathematical </a:t>
            </a:r>
            <a:r>
              <a:rPr lang="en-US" sz="5600" dirty="0">
                <a:solidFill>
                  <a:schemeClr val="dk1"/>
                </a:solidFill>
                <a:latin typeface="Century Gothic" pitchFamily="34" charset="0"/>
                <a:ea typeface="Century Gothic"/>
                <a:cs typeface="Century Gothic"/>
                <a:sym typeface="Century Gothic"/>
              </a:rPr>
              <a:t>problems.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041393"/>
            <a:ext cx="3511743" cy="668900"/>
          </a:xfrm>
          <a:prstGeom prst="rect">
            <a:avLst/>
          </a:prstGeom>
          <a:noFill/>
          <a:ln>
            <a:noFill/>
          </a:ln>
        </p:spPr>
        <p:txBody>
          <a:bodyPr spcFirstLastPara="1" wrap="square" lIns="91425" tIns="45700" rIns="91425" bIns="45700" anchor="t" anchorCtr="0">
            <a:noAutofit/>
          </a:bodyPr>
          <a:lstStyle/>
          <a:p>
            <a:pPr algn="ctr"/>
            <a:r>
              <a:rPr lang="en-US" sz="1800" dirty="0">
                <a:latin typeface="Champagne &amp; Limousines" panose="020B0502020202020204" pitchFamily="34" charset="0"/>
                <a:ea typeface="Champagne &amp; Limousines" panose="020B0502020202020204" pitchFamily="34" charset="0"/>
              </a:rPr>
              <a:t>Apply the area and perimeter formulas for rectangles in real world and mathematical problems. </a:t>
            </a:r>
          </a:p>
        </p:txBody>
      </p:sp>
    </p:spTree>
    <p:extLst>
      <p:ext uri="{BB962C8B-B14F-4D97-AF65-F5344CB8AC3E}">
        <p14:creationId xmlns:p14="http://schemas.microsoft.com/office/powerpoint/2010/main" val="933456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1000" spc="-150" dirty="0" smtClean="0">
                <a:solidFill>
                  <a:schemeClr val="dk1"/>
                </a:solidFill>
                <a:latin typeface="KG Sorry Not Sorry Chub" pitchFamily="2" charset="0"/>
              </a:rPr>
              <a:t>area</a:t>
            </a:r>
            <a:endParaRPr lang="en-US" sz="11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4.MD.3</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845542"/>
            <a:ext cx="9277242" cy="800219"/>
          </a:xfrm>
          <a:prstGeom prst="rect">
            <a:avLst/>
          </a:prstGeom>
          <a:noFill/>
          <a:ln>
            <a:noFill/>
          </a:ln>
        </p:spPr>
        <p:txBody>
          <a:bodyPr spcFirstLastPara="1" wrap="square" lIns="91425" tIns="45700" rIns="91425" bIns="45700" anchor="t" anchorCtr="0">
            <a:noAutofit/>
          </a:bodyPr>
          <a:lstStyle/>
          <a:p>
            <a:r>
              <a:rPr lang="en-US" sz="5600" dirty="0">
                <a:solidFill>
                  <a:schemeClr val="dk1"/>
                </a:solidFill>
                <a:latin typeface="Century Gothic" pitchFamily="34" charset="0"/>
                <a:ea typeface="Century Gothic"/>
                <a:cs typeface="Century Gothic"/>
                <a:sym typeface="Century Gothic"/>
              </a:rPr>
              <a:t>I can use the </a:t>
            </a:r>
            <a:r>
              <a:rPr lang="en-US" sz="5600" dirty="0" smtClean="0">
                <a:solidFill>
                  <a:schemeClr val="dk1"/>
                </a:solidFill>
                <a:latin typeface="Century Gothic" pitchFamily="34" charset="0"/>
                <a:ea typeface="Century Gothic"/>
                <a:cs typeface="Century Gothic"/>
                <a:sym typeface="Century Gothic"/>
              </a:rPr>
              <a:t>area formula </a:t>
            </a:r>
            <a:r>
              <a:rPr lang="en-US" sz="5600" dirty="0">
                <a:solidFill>
                  <a:schemeClr val="dk1"/>
                </a:solidFill>
                <a:latin typeface="Century Gothic" pitchFamily="34" charset="0"/>
                <a:ea typeface="Century Gothic"/>
                <a:cs typeface="Century Gothic"/>
                <a:sym typeface="Century Gothic"/>
              </a:rPr>
              <a:t>to solve real </a:t>
            </a:r>
            <a:r>
              <a:rPr lang="en-US" sz="5600" dirty="0" smtClean="0">
                <a:solidFill>
                  <a:schemeClr val="dk1"/>
                </a:solidFill>
                <a:latin typeface="Century Gothic" pitchFamily="34" charset="0"/>
                <a:ea typeface="Century Gothic"/>
                <a:cs typeface="Century Gothic"/>
                <a:sym typeface="Century Gothic"/>
              </a:rPr>
              <a:t>world and mathematical </a:t>
            </a:r>
            <a:r>
              <a:rPr lang="en-US" sz="5600" dirty="0">
                <a:solidFill>
                  <a:schemeClr val="dk1"/>
                </a:solidFill>
                <a:latin typeface="Century Gothic" pitchFamily="34" charset="0"/>
                <a:ea typeface="Century Gothic"/>
                <a:cs typeface="Century Gothic"/>
                <a:sym typeface="Century Gothic"/>
              </a:rPr>
              <a:t>problems.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041393"/>
            <a:ext cx="3511743" cy="668900"/>
          </a:xfrm>
          <a:prstGeom prst="rect">
            <a:avLst/>
          </a:prstGeom>
          <a:noFill/>
          <a:ln>
            <a:noFill/>
          </a:ln>
        </p:spPr>
        <p:txBody>
          <a:bodyPr spcFirstLastPara="1" wrap="square" lIns="91425" tIns="45700" rIns="91425" bIns="45700" anchor="t" anchorCtr="0">
            <a:noAutofit/>
          </a:bodyPr>
          <a:lstStyle/>
          <a:p>
            <a:pPr algn="ctr"/>
            <a:r>
              <a:rPr lang="en-US" sz="1800" dirty="0">
                <a:latin typeface="Champagne &amp; Limousines" panose="020B0502020202020204" pitchFamily="34" charset="0"/>
                <a:ea typeface="Champagne &amp; Limousines" panose="020B0502020202020204" pitchFamily="34" charset="0"/>
              </a:rPr>
              <a:t>Apply the area and perimeter formulas for rectangles in real world and mathematical problems. </a:t>
            </a:r>
          </a:p>
        </p:txBody>
      </p:sp>
    </p:spTree>
    <p:extLst>
      <p:ext uri="{BB962C8B-B14F-4D97-AF65-F5344CB8AC3E}">
        <p14:creationId xmlns:p14="http://schemas.microsoft.com/office/powerpoint/2010/main" val="7197995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1000" spc="-150" dirty="0" smtClean="0">
                <a:solidFill>
                  <a:schemeClr val="dk1"/>
                </a:solidFill>
                <a:latin typeface="KG Sorry Not Sorry Chub" pitchFamily="2" charset="0"/>
              </a:rPr>
              <a:t>Perimeter &amp; area</a:t>
            </a:r>
            <a:endParaRPr lang="en-US" sz="11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4.MD.3</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845542"/>
            <a:ext cx="9277242" cy="800219"/>
          </a:xfrm>
          <a:prstGeom prst="rect">
            <a:avLst/>
          </a:prstGeom>
          <a:noFill/>
          <a:ln>
            <a:noFill/>
          </a:ln>
        </p:spPr>
        <p:txBody>
          <a:bodyPr spcFirstLastPara="1" wrap="square" lIns="91425" tIns="45700" rIns="91425" bIns="45700" anchor="t" anchorCtr="0">
            <a:noAutofit/>
          </a:bodyPr>
          <a:lstStyle/>
          <a:p>
            <a:r>
              <a:rPr lang="en-US" sz="5600" dirty="0">
                <a:solidFill>
                  <a:schemeClr val="dk1"/>
                </a:solidFill>
                <a:latin typeface="Century Gothic" pitchFamily="34" charset="0"/>
                <a:ea typeface="Century Gothic"/>
                <a:cs typeface="Century Gothic"/>
                <a:sym typeface="Century Gothic"/>
              </a:rPr>
              <a:t>I can </a:t>
            </a:r>
            <a:r>
              <a:rPr lang="en-US" sz="5600" dirty="0" smtClean="0">
                <a:solidFill>
                  <a:schemeClr val="dk1"/>
                </a:solidFill>
                <a:latin typeface="Century Gothic" pitchFamily="34" charset="0"/>
                <a:ea typeface="Century Gothic"/>
                <a:cs typeface="Century Gothic"/>
                <a:sym typeface="Century Gothic"/>
              </a:rPr>
              <a:t>solve real world and mathematical problems involving area and perimeter.</a:t>
            </a:r>
            <a:endParaRPr lang="en-US" sz="5600" dirty="0">
              <a:solidFill>
                <a:schemeClr val="dk1"/>
              </a:solidFill>
              <a:latin typeface="Century Gothic" pitchFamily="34" charset="0"/>
              <a:ea typeface="Century Gothic"/>
              <a:cs typeface="Century Gothic"/>
              <a:sym typeface="Century Gothic"/>
            </a:endParaRP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041393"/>
            <a:ext cx="3511743" cy="668900"/>
          </a:xfrm>
          <a:prstGeom prst="rect">
            <a:avLst/>
          </a:prstGeom>
          <a:noFill/>
          <a:ln>
            <a:noFill/>
          </a:ln>
        </p:spPr>
        <p:txBody>
          <a:bodyPr spcFirstLastPara="1" wrap="square" lIns="91425" tIns="45700" rIns="91425" bIns="45700" anchor="t" anchorCtr="0">
            <a:noAutofit/>
          </a:bodyPr>
          <a:lstStyle/>
          <a:p>
            <a:pPr algn="ctr"/>
            <a:r>
              <a:rPr lang="en-US" sz="1800" dirty="0">
                <a:latin typeface="Champagne &amp; Limousines" panose="020B0502020202020204" pitchFamily="34" charset="0"/>
                <a:ea typeface="Champagne &amp; Limousines" panose="020B0502020202020204" pitchFamily="34" charset="0"/>
              </a:rPr>
              <a:t>Apply the area and perimeter formulas for rectangles in real world and mathematical problems. </a:t>
            </a:r>
          </a:p>
        </p:txBody>
      </p:sp>
    </p:spTree>
    <p:extLst>
      <p:ext uri="{BB962C8B-B14F-4D97-AF65-F5344CB8AC3E}">
        <p14:creationId xmlns:p14="http://schemas.microsoft.com/office/powerpoint/2010/main" val="35187732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1000" spc="-150" dirty="0" smtClean="0">
                <a:solidFill>
                  <a:schemeClr val="dk1"/>
                </a:solidFill>
                <a:latin typeface="KG Sorry Not Sorry Chub" pitchFamily="2" charset="0"/>
              </a:rPr>
              <a:t>Line plots</a:t>
            </a:r>
            <a:endParaRPr lang="en-US" sz="11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4.MD.4</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955270"/>
            <a:ext cx="9277242" cy="800219"/>
          </a:xfrm>
          <a:prstGeom prst="rect">
            <a:avLst/>
          </a:prstGeom>
          <a:noFill/>
          <a:ln>
            <a:noFill/>
          </a:ln>
        </p:spPr>
        <p:txBody>
          <a:bodyPr spcFirstLastPara="1" wrap="square" lIns="91425" tIns="45700" rIns="91425" bIns="45700" anchor="t" anchorCtr="0">
            <a:noAutofit/>
          </a:bodyPr>
          <a:lstStyle/>
          <a:p>
            <a:pPr lvl="0"/>
            <a:r>
              <a:rPr lang="en-US" sz="6600" dirty="0" smtClean="0">
                <a:solidFill>
                  <a:schemeClr val="dk1"/>
                </a:solidFill>
                <a:latin typeface="Century Gothic" pitchFamily="34" charset="0"/>
                <a:ea typeface="Century Gothic"/>
                <a:cs typeface="Century Gothic"/>
                <a:sym typeface="Century Gothic"/>
              </a:rPr>
              <a:t>I can create a line plot and display a set of data.</a:t>
            </a:r>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5876695"/>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Make a line plot to display a data set of measurements in fractions of a unit (1/2, 1/4, 1/8). Solve problems involving addition and subtraction of fractions by using information presented in line plots. </a:t>
            </a:r>
          </a:p>
        </p:txBody>
      </p:sp>
    </p:spTree>
    <p:extLst>
      <p:ext uri="{BB962C8B-B14F-4D97-AF65-F5344CB8AC3E}">
        <p14:creationId xmlns:p14="http://schemas.microsoft.com/office/powerpoint/2010/main" val="84349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1000" spc="-150" dirty="0" smtClean="0">
                <a:solidFill>
                  <a:schemeClr val="dk1"/>
                </a:solidFill>
                <a:latin typeface="KG Sorry Not Sorry Chub" pitchFamily="2" charset="0"/>
              </a:rPr>
              <a:t>Line plot problems</a:t>
            </a:r>
            <a:endParaRPr lang="en-US" sz="11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4.MD.4</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991846"/>
            <a:ext cx="9277242" cy="800219"/>
          </a:xfrm>
          <a:prstGeom prst="rect">
            <a:avLst/>
          </a:prstGeom>
          <a:noFill/>
          <a:ln>
            <a:noFill/>
          </a:ln>
        </p:spPr>
        <p:txBody>
          <a:bodyPr spcFirstLastPara="1" wrap="square" lIns="91425" tIns="45700" rIns="91425" bIns="45700" anchor="t" anchorCtr="0">
            <a:noAutofit/>
          </a:bodyPr>
          <a:lstStyle/>
          <a:p>
            <a:pPr lvl="0"/>
            <a:r>
              <a:rPr lang="en-US" sz="6600" dirty="0">
                <a:solidFill>
                  <a:schemeClr val="dk1"/>
                </a:solidFill>
                <a:latin typeface="Century Gothic" pitchFamily="34" charset="0"/>
                <a:ea typeface="Century Gothic"/>
                <a:cs typeface="Century Gothic"/>
                <a:sym typeface="Century Gothic"/>
              </a:rPr>
              <a:t>I can solve problems </a:t>
            </a:r>
            <a:r>
              <a:rPr lang="en-US" sz="6600" dirty="0" smtClean="0">
                <a:solidFill>
                  <a:schemeClr val="dk1"/>
                </a:solidFill>
                <a:latin typeface="Century Gothic" pitchFamily="34" charset="0"/>
                <a:ea typeface="Century Gothic"/>
                <a:cs typeface="Century Gothic"/>
                <a:sym typeface="Century Gothic"/>
              </a:rPr>
              <a:t>using information from line plots.</a:t>
            </a:r>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5876695"/>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Make a line plot to display a data set of measurements in fractions of a unit (1/2, 1/4, 1/8). Solve problems involving addition and subtraction of fractions by using information presented in line plots. </a:t>
            </a:r>
          </a:p>
        </p:txBody>
      </p:sp>
    </p:spTree>
    <p:extLst>
      <p:ext uri="{BB962C8B-B14F-4D97-AF65-F5344CB8AC3E}">
        <p14:creationId xmlns:p14="http://schemas.microsoft.com/office/powerpoint/2010/main" val="328704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25909" y="165526"/>
            <a:ext cx="9525000" cy="1107996"/>
          </a:xfrm>
          <a:prstGeom prst="rect">
            <a:avLst/>
          </a:prstGeom>
          <a:noFill/>
          <a:ln>
            <a:noFill/>
          </a:ln>
        </p:spPr>
        <p:txBody>
          <a:bodyPr spcFirstLastPara="1" wrap="square" lIns="91425" tIns="45700" rIns="91425" bIns="45700" anchor="t" anchorCtr="0">
            <a:noAutofit/>
          </a:bodyPr>
          <a:lstStyle/>
          <a:p>
            <a:pPr lvl="0" algn="ctr"/>
            <a:r>
              <a:rPr lang="en-US" sz="7800" spc="-150" dirty="0" smtClean="0">
                <a:solidFill>
                  <a:schemeClr val="dk1"/>
                </a:solidFill>
                <a:latin typeface="KG Sorry Not Sorry Chub" pitchFamily="2" charset="0"/>
              </a:rPr>
              <a:t>Multi-Step Word Problems</a:t>
            </a:r>
            <a:endParaRPr lang="en-US" sz="78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4.OA.3</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r>
              <a:rPr lang="en-US" sz="7600" dirty="0">
                <a:solidFill>
                  <a:schemeClr val="dk1"/>
                </a:solidFill>
                <a:latin typeface="Century Gothic" pitchFamily="34" charset="0"/>
                <a:ea typeface="Century Gothic"/>
                <a:cs typeface="Century Gothic"/>
                <a:sym typeface="Century Gothic"/>
              </a:rPr>
              <a:t>I can solve multi-step word problems.</a:t>
            </a:r>
          </a:p>
          <a:p>
            <a:pPr lvl="0"/>
            <a:endParaRPr lang="en-US" sz="7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47679" y="5876695"/>
            <a:ext cx="3352800"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Solve multistep word problems posed with whole numbers and having whole-number answers using the four operations, including problems in which remainders must be interpreted. </a:t>
            </a:r>
          </a:p>
        </p:txBody>
      </p:sp>
    </p:spTree>
    <p:extLst>
      <p:ext uri="{BB962C8B-B14F-4D97-AF65-F5344CB8AC3E}">
        <p14:creationId xmlns:p14="http://schemas.microsoft.com/office/powerpoint/2010/main" val="26161333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000" spc="-150" dirty="0" smtClean="0">
                <a:solidFill>
                  <a:schemeClr val="dk1"/>
                </a:solidFill>
                <a:latin typeface="KG Sorry Not Sorry Chub" pitchFamily="2" charset="0"/>
              </a:rPr>
              <a:t>Understanding angles</a:t>
            </a:r>
            <a:endParaRPr lang="en-US" sz="9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4.MD.5</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600" dirty="0" smtClean="0">
                <a:solidFill>
                  <a:schemeClr val="dk1"/>
                </a:solidFill>
                <a:latin typeface="Century Gothic" pitchFamily="34" charset="0"/>
                <a:ea typeface="Century Gothic"/>
                <a:cs typeface="Century Gothic"/>
                <a:sym typeface="Century Gothic"/>
              </a:rPr>
              <a:t>I can understand and explain how angles are formed.</a:t>
            </a:r>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5876695"/>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Recognize angles as geometric shapes that are formed wherever two rays share a common endpoint, and understand concepts of angle measurement:</a:t>
            </a:r>
          </a:p>
        </p:txBody>
      </p:sp>
    </p:spTree>
    <p:extLst>
      <p:ext uri="{BB962C8B-B14F-4D97-AF65-F5344CB8AC3E}">
        <p14:creationId xmlns:p14="http://schemas.microsoft.com/office/powerpoint/2010/main" val="30154697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600" spc="-150" dirty="0" smtClean="0">
                <a:solidFill>
                  <a:schemeClr val="dk1"/>
                </a:solidFill>
                <a:latin typeface="KG Sorry Not Sorry Chub" pitchFamily="2" charset="0"/>
              </a:rPr>
              <a:t>Angles and circles</a:t>
            </a:r>
            <a:endParaRPr lang="en-US" sz="9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4.MD.5.A</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600" dirty="0" smtClean="0">
                <a:solidFill>
                  <a:schemeClr val="dk1"/>
                </a:solidFill>
                <a:latin typeface="Century Gothic" pitchFamily="34" charset="0"/>
                <a:ea typeface="Century Gothic"/>
                <a:cs typeface="Century Gothic"/>
                <a:sym typeface="Century Gothic"/>
              </a:rPr>
              <a:t>I can understand how an angle is measured by its reference to a circle.</a:t>
            </a:r>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09114" y="5887485"/>
            <a:ext cx="3511743" cy="668900"/>
          </a:xfrm>
          <a:prstGeom prst="rect">
            <a:avLst/>
          </a:prstGeom>
          <a:noFill/>
          <a:ln>
            <a:noFill/>
          </a:ln>
        </p:spPr>
        <p:txBody>
          <a:bodyPr spcFirstLastPara="1" wrap="square" lIns="91425" tIns="45700" rIns="91425" bIns="45700" anchor="t" anchorCtr="0">
            <a:noAutofit/>
          </a:bodyPr>
          <a:lstStyle/>
          <a:p>
            <a:pPr algn="ctr"/>
            <a:r>
              <a:rPr lang="en-US" sz="1550" dirty="0">
                <a:latin typeface="Champagne &amp; Limousines" panose="020B0502020202020204" pitchFamily="34" charset="0"/>
                <a:ea typeface="Champagne &amp; Limousines" panose="020B0502020202020204" pitchFamily="34" charset="0"/>
              </a:rPr>
              <a:t>An angle is measured with reference to a circle with its center at the common endpoint of the rays, by considering the fraction of the circular arc between the points where the two rays intersect the circle. </a:t>
            </a:r>
          </a:p>
        </p:txBody>
      </p:sp>
    </p:spTree>
    <p:extLst>
      <p:ext uri="{BB962C8B-B14F-4D97-AF65-F5344CB8AC3E}">
        <p14:creationId xmlns:p14="http://schemas.microsoft.com/office/powerpoint/2010/main" val="1128414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800" spc="-150" dirty="0" smtClean="0">
                <a:solidFill>
                  <a:schemeClr val="dk1"/>
                </a:solidFill>
                <a:latin typeface="KG Sorry Not Sorry Chub" pitchFamily="2" charset="0"/>
              </a:rPr>
              <a:t>One-degree angle</a:t>
            </a:r>
            <a:endParaRPr lang="en-US" sz="98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4.MD.5.A</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000" dirty="0" smtClean="0">
                <a:solidFill>
                  <a:schemeClr val="dk1"/>
                </a:solidFill>
                <a:latin typeface="Century Gothic" pitchFamily="34" charset="0"/>
                <a:ea typeface="Century Gothic"/>
                <a:cs typeface="Century Gothic"/>
                <a:sym typeface="Century Gothic"/>
              </a:rPr>
              <a:t>I can define and explain a “one-degree angle” and how it is used to measure angles.</a:t>
            </a:r>
            <a:endParaRPr lang="en-US" sz="60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127214"/>
            <a:ext cx="3511743" cy="668900"/>
          </a:xfrm>
          <a:prstGeom prst="rect">
            <a:avLst/>
          </a:prstGeom>
          <a:noFill/>
          <a:ln>
            <a:noFill/>
          </a:ln>
        </p:spPr>
        <p:txBody>
          <a:bodyPr spcFirstLastPara="1" wrap="square" lIns="91425" tIns="45700" rIns="91425" bIns="45700" anchor="t" anchorCtr="0">
            <a:noAutofit/>
          </a:bodyPr>
          <a:lstStyle/>
          <a:p>
            <a:pPr algn="ctr"/>
            <a:r>
              <a:rPr lang="en-US" sz="1600" dirty="0" smtClean="0">
                <a:latin typeface="Champagne &amp; Limousines" panose="020B0502020202020204" pitchFamily="34" charset="0"/>
                <a:ea typeface="Champagne &amp; Limousines" panose="020B0502020202020204" pitchFamily="34" charset="0"/>
              </a:rPr>
              <a:t>An </a:t>
            </a:r>
            <a:r>
              <a:rPr lang="en-US" sz="1600" dirty="0">
                <a:latin typeface="Champagne &amp; Limousines" panose="020B0502020202020204" pitchFamily="34" charset="0"/>
                <a:ea typeface="Champagne &amp; Limousines" panose="020B0502020202020204" pitchFamily="34" charset="0"/>
              </a:rPr>
              <a:t>angle that turns through 1/360 of a circle is called a "one-degree angle," and can be used to measure angles.</a:t>
            </a:r>
          </a:p>
        </p:txBody>
      </p:sp>
    </p:spTree>
    <p:extLst>
      <p:ext uri="{BB962C8B-B14F-4D97-AF65-F5344CB8AC3E}">
        <p14:creationId xmlns:p14="http://schemas.microsoft.com/office/powerpoint/2010/main" val="11377258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600" spc="-150" dirty="0" smtClean="0">
                <a:solidFill>
                  <a:schemeClr val="dk1"/>
                </a:solidFill>
                <a:latin typeface="KG Sorry Not Sorry Chub" pitchFamily="2" charset="0"/>
              </a:rPr>
              <a:t>Angle measure</a:t>
            </a:r>
            <a:endParaRPr lang="en-US" sz="9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4.MD.5.B</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516358"/>
            <a:ext cx="9277242" cy="800219"/>
          </a:xfrm>
          <a:prstGeom prst="rect">
            <a:avLst/>
          </a:prstGeom>
          <a:noFill/>
          <a:ln>
            <a:noFill/>
          </a:ln>
        </p:spPr>
        <p:txBody>
          <a:bodyPr spcFirstLastPara="1" wrap="square" lIns="91425" tIns="45700" rIns="91425" bIns="45700" anchor="t" anchorCtr="0">
            <a:noAutofit/>
          </a:bodyPr>
          <a:lstStyle/>
          <a:p>
            <a:pPr lvl="0"/>
            <a:r>
              <a:rPr lang="en-US" sz="6600" dirty="0" smtClean="0">
                <a:solidFill>
                  <a:schemeClr val="dk1"/>
                </a:solidFill>
                <a:latin typeface="Century Gothic" pitchFamily="34" charset="0"/>
                <a:ea typeface="Century Gothic"/>
                <a:cs typeface="Century Gothic"/>
                <a:sym typeface="Century Gothic"/>
              </a:rPr>
              <a:t>I can explain how the measure of an angle is a multiple of the “one-degree angle.”</a:t>
            </a:r>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047383"/>
            <a:ext cx="3511743" cy="668900"/>
          </a:xfrm>
          <a:prstGeom prst="rect">
            <a:avLst/>
          </a:prstGeom>
          <a:noFill/>
          <a:ln>
            <a:noFill/>
          </a:ln>
        </p:spPr>
        <p:txBody>
          <a:bodyPr spcFirstLastPara="1" wrap="square" lIns="91425" tIns="45700" rIns="91425" bIns="45700" anchor="t" anchorCtr="0">
            <a:noAutofit/>
          </a:bodyPr>
          <a:lstStyle/>
          <a:p>
            <a:pPr algn="ctr"/>
            <a:r>
              <a:rPr lang="en-US" sz="1800" dirty="0">
                <a:latin typeface="Champagne &amp; Limousines" panose="020B0502020202020204" pitchFamily="34" charset="0"/>
                <a:ea typeface="Champagne &amp; Limousines" panose="020B0502020202020204" pitchFamily="34" charset="0"/>
              </a:rPr>
              <a:t>An angle that turns through </a:t>
            </a:r>
            <a:r>
              <a:rPr lang="en-US" sz="1800" i="1" dirty="0">
                <a:latin typeface="Champagne &amp; Limousines" panose="020B0502020202020204" pitchFamily="34" charset="0"/>
                <a:ea typeface="Champagne &amp; Limousines" panose="020B0502020202020204" pitchFamily="34" charset="0"/>
              </a:rPr>
              <a:t>n</a:t>
            </a:r>
            <a:r>
              <a:rPr lang="en-US" sz="1800" dirty="0">
                <a:latin typeface="Champagne &amp; Limousines" panose="020B0502020202020204" pitchFamily="34" charset="0"/>
                <a:ea typeface="Champagne &amp; Limousines" panose="020B0502020202020204" pitchFamily="34" charset="0"/>
              </a:rPr>
              <a:t> one-degree angles is said to have an angle measure of </a:t>
            </a:r>
            <a:r>
              <a:rPr lang="en-US" sz="1800" i="1" dirty="0">
                <a:latin typeface="Champagne &amp; Limousines" panose="020B0502020202020204" pitchFamily="34" charset="0"/>
                <a:ea typeface="Champagne &amp; Limousines" panose="020B0502020202020204" pitchFamily="34" charset="0"/>
              </a:rPr>
              <a:t>n</a:t>
            </a:r>
            <a:r>
              <a:rPr lang="en-US" sz="1800" dirty="0">
                <a:latin typeface="Champagne &amp; Limousines" panose="020B0502020202020204" pitchFamily="34" charset="0"/>
                <a:ea typeface="Champagne &amp; Limousines" panose="020B0502020202020204" pitchFamily="34" charset="0"/>
              </a:rPr>
              <a:t> degrees.</a:t>
            </a:r>
          </a:p>
        </p:txBody>
      </p:sp>
    </p:spTree>
    <p:extLst>
      <p:ext uri="{BB962C8B-B14F-4D97-AF65-F5344CB8AC3E}">
        <p14:creationId xmlns:p14="http://schemas.microsoft.com/office/powerpoint/2010/main" val="33858082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1000" spc="-150" dirty="0" smtClean="0">
                <a:solidFill>
                  <a:schemeClr val="dk1"/>
                </a:solidFill>
                <a:latin typeface="KG Sorry Not Sorry Chub" pitchFamily="2" charset="0"/>
              </a:rPr>
              <a:t>Measuring angles</a:t>
            </a:r>
            <a:endParaRPr lang="en-US" sz="11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4.MD.6</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2028422"/>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use a protractor to measure angles.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047383"/>
            <a:ext cx="3511743" cy="668900"/>
          </a:xfrm>
          <a:prstGeom prst="rect">
            <a:avLst/>
          </a:prstGeom>
          <a:noFill/>
          <a:ln>
            <a:noFill/>
          </a:ln>
        </p:spPr>
        <p:txBody>
          <a:bodyPr spcFirstLastPara="1" wrap="square" lIns="91425" tIns="45700" rIns="91425" bIns="45700" anchor="t" anchorCtr="0">
            <a:noAutofit/>
          </a:bodyPr>
          <a:lstStyle/>
          <a:p>
            <a:pPr algn="ctr"/>
            <a:r>
              <a:rPr lang="en-US" sz="1800" dirty="0">
                <a:latin typeface="Champagne &amp; Limousines" panose="020B0502020202020204" pitchFamily="34" charset="0"/>
                <a:ea typeface="Champagne &amp; Limousines" panose="020B0502020202020204" pitchFamily="34" charset="0"/>
              </a:rPr>
              <a:t>Measure angles in whole-number degrees using a protractor. Sketch angles of specified measure.</a:t>
            </a:r>
          </a:p>
        </p:txBody>
      </p:sp>
    </p:spTree>
    <p:extLst>
      <p:ext uri="{BB962C8B-B14F-4D97-AF65-F5344CB8AC3E}">
        <p14:creationId xmlns:p14="http://schemas.microsoft.com/office/powerpoint/2010/main" val="21815326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0000" spc="-150" dirty="0" smtClean="0">
                <a:solidFill>
                  <a:schemeClr val="dk1"/>
                </a:solidFill>
                <a:latin typeface="KG Sorry Not Sorry Chub" pitchFamily="2" charset="0"/>
              </a:rPr>
              <a:t>Sketching Angles</a:t>
            </a:r>
            <a:endParaRPr lang="en-US" sz="10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4.MD.6</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918694"/>
            <a:ext cx="9277242" cy="800219"/>
          </a:xfrm>
          <a:prstGeom prst="rect">
            <a:avLst/>
          </a:prstGeom>
          <a:noFill/>
          <a:ln>
            <a:noFill/>
          </a:ln>
        </p:spPr>
        <p:txBody>
          <a:bodyPr spcFirstLastPara="1" wrap="square" lIns="91425" tIns="45700" rIns="91425" bIns="45700" anchor="t" anchorCtr="0">
            <a:noAutofit/>
          </a:bodyPr>
          <a:lstStyle/>
          <a:p>
            <a:pPr lvl="0"/>
            <a:r>
              <a:rPr lang="en-US" sz="6600" dirty="0" smtClean="0">
                <a:solidFill>
                  <a:schemeClr val="dk1"/>
                </a:solidFill>
                <a:latin typeface="Century Gothic" pitchFamily="34" charset="0"/>
                <a:ea typeface="Century Gothic"/>
                <a:cs typeface="Century Gothic"/>
                <a:sym typeface="Century Gothic"/>
              </a:rPr>
              <a:t>I can sketch angles when given a specific measure.</a:t>
            </a:r>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047383"/>
            <a:ext cx="3511743" cy="668900"/>
          </a:xfrm>
          <a:prstGeom prst="rect">
            <a:avLst/>
          </a:prstGeom>
          <a:noFill/>
          <a:ln>
            <a:noFill/>
          </a:ln>
        </p:spPr>
        <p:txBody>
          <a:bodyPr spcFirstLastPara="1" wrap="square" lIns="91425" tIns="45700" rIns="91425" bIns="45700" anchor="t" anchorCtr="0">
            <a:noAutofit/>
          </a:bodyPr>
          <a:lstStyle/>
          <a:p>
            <a:pPr algn="ctr"/>
            <a:r>
              <a:rPr lang="en-US" sz="1800" dirty="0">
                <a:latin typeface="Champagne &amp; Limousines" panose="020B0502020202020204" pitchFamily="34" charset="0"/>
                <a:ea typeface="Champagne &amp; Limousines" panose="020B0502020202020204" pitchFamily="34" charset="0"/>
              </a:rPr>
              <a:t>Measure angles in whole-number degrees using a protractor. Sketch angles of specified measure.</a:t>
            </a:r>
          </a:p>
        </p:txBody>
      </p:sp>
    </p:spTree>
    <p:extLst>
      <p:ext uri="{BB962C8B-B14F-4D97-AF65-F5344CB8AC3E}">
        <p14:creationId xmlns:p14="http://schemas.microsoft.com/office/powerpoint/2010/main" val="19757237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1000" spc="-150" dirty="0" smtClean="0">
                <a:solidFill>
                  <a:schemeClr val="dk1"/>
                </a:solidFill>
                <a:latin typeface="KG Sorry Not Sorry Chub" pitchFamily="2" charset="0"/>
              </a:rPr>
              <a:t>Additive angles</a:t>
            </a:r>
            <a:endParaRPr lang="en-US" sz="11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4.MD.7</a:t>
            </a:r>
            <a:endParaRPr lang="en-US" sz="9600" dirty="0">
              <a:solidFill>
                <a:schemeClr val="bg1"/>
              </a:solidFill>
              <a:latin typeface="KG Sorry Not Sorry Chub" panose="02000506000000020004" pitchFamily="2" charset="0"/>
            </a:endParaRPr>
          </a:p>
        </p:txBody>
      </p:sp>
      <p:sp>
        <p:nvSpPr>
          <p:cNvPr id="24" name="Shape 96"/>
          <p:cNvSpPr/>
          <p:nvPr/>
        </p:nvSpPr>
        <p:spPr>
          <a:xfrm>
            <a:off x="161979" y="1735814"/>
            <a:ext cx="9277242" cy="800219"/>
          </a:xfrm>
          <a:prstGeom prst="rect">
            <a:avLst/>
          </a:prstGeom>
          <a:noFill/>
          <a:ln>
            <a:noFill/>
          </a:ln>
        </p:spPr>
        <p:txBody>
          <a:bodyPr spcFirstLastPara="1" wrap="square" lIns="91425" tIns="45700" rIns="91425" bIns="45700" anchor="t" anchorCtr="0">
            <a:noAutofit/>
          </a:bodyPr>
          <a:lstStyle/>
          <a:p>
            <a:r>
              <a:rPr lang="en-US" sz="4800" dirty="0">
                <a:solidFill>
                  <a:schemeClr val="dk1"/>
                </a:solidFill>
                <a:latin typeface="Century Gothic" pitchFamily="34" charset="0"/>
                <a:ea typeface="Century Gothic"/>
                <a:cs typeface="Century Gothic"/>
                <a:sym typeface="Century Gothic"/>
              </a:rPr>
              <a:t>I can recognize that an angle can be divided into smaller </a:t>
            </a:r>
            <a:r>
              <a:rPr lang="en-US" sz="4800" dirty="0" smtClean="0">
                <a:solidFill>
                  <a:schemeClr val="dk1"/>
                </a:solidFill>
                <a:latin typeface="Century Gothic" pitchFamily="34" charset="0"/>
                <a:ea typeface="Century Gothic"/>
                <a:cs typeface="Century Gothic"/>
                <a:sym typeface="Century Gothic"/>
              </a:rPr>
              <a:t>angles and that the angle measure of the whole is the sum of the smaller angles.</a:t>
            </a:r>
            <a:endParaRPr lang="en-US" sz="4800" dirty="0">
              <a:solidFill>
                <a:schemeClr val="dk1"/>
              </a:solidFill>
              <a:latin typeface="Century Gothic" pitchFamily="34" charset="0"/>
              <a:ea typeface="Century Gothic"/>
              <a:cs typeface="Century Gothic"/>
              <a:sym typeface="Century Gothic"/>
            </a:endParaRPr>
          </a:p>
          <a:p>
            <a:pPr lvl="0"/>
            <a:endParaRPr lang="en-US" sz="48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09114" y="5876695"/>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Recognize angle measure as additive. When an angle is decomposed into non-overlapping parts, the angle measure of the whole is the sum of the angle measures of the parts. </a:t>
            </a:r>
          </a:p>
        </p:txBody>
      </p:sp>
    </p:spTree>
    <p:extLst>
      <p:ext uri="{BB962C8B-B14F-4D97-AF65-F5344CB8AC3E}">
        <p14:creationId xmlns:p14="http://schemas.microsoft.com/office/powerpoint/2010/main" val="372552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1000" spc="-150" dirty="0" smtClean="0">
                <a:solidFill>
                  <a:schemeClr val="dk1"/>
                </a:solidFill>
                <a:latin typeface="KG Sorry Not Sorry Chub" pitchFamily="2" charset="0"/>
              </a:rPr>
              <a:t>Additive angles</a:t>
            </a:r>
            <a:endParaRPr lang="en-US" sz="110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4.MD.7</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882118"/>
            <a:ext cx="9277242" cy="800219"/>
          </a:xfrm>
          <a:prstGeom prst="rect">
            <a:avLst/>
          </a:prstGeom>
          <a:noFill/>
          <a:ln>
            <a:noFill/>
          </a:ln>
        </p:spPr>
        <p:txBody>
          <a:bodyPr spcFirstLastPara="1" wrap="square" lIns="91425" tIns="45700" rIns="91425" bIns="45700" anchor="t" anchorCtr="0">
            <a:noAutofit/>
          </a:bodyPr>
          <a:lstStyle/>
          <a:p>
            <a:r>
              <a:rPr lang="en-US" sz="5300" spc="-150" dirty="0" smtClean="0">
                <a:solidFill>
                  <a:schemeClr val="dk1"/>
                </a:solidFill>
                <a:latin typeface="Century Gothic" pitchFamily="34" charset="0"/>
                <a:ea typeface="Century Gothic"/>
                <a:cs typeface="Century Gothic"/>
                <a:sym typeface="Century Gothic"/>
              </a:rPr>
              <a:t>I can add and subtract to find the measure of unknown angles in real world and mathematical problems.</a:t>
            </a:r>
            <a:endParaRPr lang="en-US" sz="5300" spc="-150" dirty="0">
              <a:solidFill>
                <a:schemeClr val="dk1"/>
              </a:solidFill>
              <a:latin typeface="Century Gothic" pitchFamily="34" charset="0"/>
              <a:ea typeface="Century Gothic"/>
              <a:cs typeface="Century Gothic"/>
              <a:sym typeface="Century Gothic"/>
            </a:endParaRP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65577" y="5796219"/>
            <a:ext cx="3511743" cy="668900"/>
          </a:xfrm>
          <a:prstGeom prst="rect">
            <a:avLst/>
          </a:prstGeom>
          <a:noFill/>
          <a:ln>
            <a:noFill/>
          </a:ln>
        </p:spPr>
        <p:txBody>
          <a:bodyPr spcFirstLastPara="1" wrap="square" lIns="91425" tIns="45700" rIns="91425" bIns="45700" anchor="t" anchorCtr="0">
            <a:noAutofit/>
          </a:bodyPr>
          <a:lstStyle/>
          <a:p>
            <a:pPr algn="ctr"/>
            <a:r>
              <a:rPr lang="en-US" sz="1600" dirty="0" smtClean="0">
                <a:latin typeface="Champagne &amp; Limousines" panose="020B0502020202020204" pitchFamily="34" charset="0"/>
                <a:ea typeface="Champagne &amp; Limousines" panose="020B0502020202020204" pitchFamily="34" charset="0"/>
              </a:rPr>
              <a:t>Solve </a:t>
            </a:r>
            <a:r>
              <a:rPr lang="en-US" sz="1600" dirty="0">
                <a:latin typeface="Champagne &amp; Limousines" panose="020B0502020202020204" pitchFamily="34" charset="0"/>
                <a:ea typeface="Champagne &amp; Limousines" panose="020B0502020202020204" pitchFamily="34" charset="0"/>
              </a:rPr>
              <a:t>addition and subtraction problems to find unknown angles on a diagram in real world and mathematical problems, e.g., by using an equation with a symbol for the unknown angle measure.</a:t>
            </a:r>
          </a:p>
        </p:txBody>
      </p:sp>
    </p:spTree>
    <p:extLst>
      <p:ext uri="{BB962C8B-B14F-4D97-AF65-F5344CB8AC3E}">
        <p14:creationId xmlns:p14="http://schemas.microsoft.com/office/powerpoint/2010/main" val="8971233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600" spc="-150" dirty="0" smtClean="0">
                <a:solidFill>
                  <a:schemeClr val="dk1"/>
                </a:solidFill>
                <a:latin typeface="KG Sorry Not Sorry Chub" pitchFamily="2" charset="0"/>
              </a:rPr>
              <a:t>Geometric elements</a:t>
            </a:r>
            <a:endParaRPr lang="en-US" sz="9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4.G.1</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784582"/>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a:t>
            </a:r>
            <a:r>
              <a:rPr lang="en-US" sz="6600" dirty="0" smtClean="0">
                <a:solidFill>
                  <a:schemeClr val="dk1"/>
                </a:solidFill>
                <a:latin typeface="Century Gothic" pitchFamily="34" charset="0"/>
                <a:ea typeface="Century Gothic"/>
                <a:cs typeface="Century Gothic"/>
                <a:sym typeface="Century Gothic"/>
              </a:rPr>
              <a:t>identify and draw </a:t>
            </a:r>
            <a:r>
              <a:rPr lang="en-US" sz="6600" dirty="0">
                <a:solidFill>
                  <a:schemeClr val="dk1"/>
                </a:solidFill>
                <a:latin typeface="Century Gothic" pitchFamily="34" charset="0"/>
                <a:ea typeface="Century Gothic"/>
                <a:cs typeface="Century Gothic"/>
                <a:sym typeface="Century Gothic"/>
              </a:rPr>
              <a:t>points, lines, line segments, </a:t>
            </a:r>
            <a:r>
              <a:rPr lang="en-US" sz="6600" dirty="0" smtClean="0">
                <a:solidFill>
                  <a:schemeClr val="dk1"/>
                </a:solidFill>
                <a:latin typeface="Century Gothic" pitchFamily="34" charset="0"/>
                <a:ea typeface="Century Gothic"/>
                <a:cs typeface="Century Gothic"/>
                <a:sym typeface="Century Gothic"/>
              </a:rPr>
              <a:t>rays, and angles.</a:t>
            </a:r>
            <a:endParaRPr lang="en-US" sz="6600" dirty="0">
              <a:solidFill>
                <a:schemeClr val="dk1"/>
              </a:solidFill>
              <a:latin typeface="Century Gothic" pitchFamily="34" charset="0"/>
              <a:ea typeface="Century Gothic"/>
              <a:cs typeface="Century Gothic"/>
              <a:sym typeface="Century Gothic"/>
            </a:endParaRP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019690"/>
            <a:ext cx="3511743" cy="668900"/>
          </a:xfrm>
          <a:prstGeom prst="rect">
            <a:avLst/>
          </a:prstGeom>
          <a:noFill/>
          <a:ln>
            <a:noFill/>
          </a:ln>
        </p:spPr>
        <p:txBody>
          <a:bodyPr spcFirstLastPara="1" wrap="square" lIns="91425" tIns="45700" rIns="91425" bIns="45700" anchor="t" anchorCtr="0">
            <a:noAutofit/>
          </a:bodyPr>
          <a:lstStyle/>
          <a:p>
            <a:pPr algn="ctr"/>
            <a:r>
              <a:rPr lang="en-US" sz="1700" dirty="0">
                <a:latin typeface="Champagne &amp; Limousines" panose="020B0502020202020204" pitchFamily="34" charset="0"/>
                <a:ea typeface="Champagne &amp; Limousines" panose="020B0502020202020204" pitchFamily="34" charset="0"/>
              </a:rPr>
              <a:t>Draw points, lines, line segments, rays, angles (right, acute, obtuse), and perpendicular and parallel lines. Identify these in two-dimensional figures.</a:t>
            </a:r>
          </a:p>
        </p:txBody>
      </p:sp>
    </p:spTree>
    <p:extLst>
      <p:ext uri="{BB962C8B-B14F-4D97-AF65-F5344CB8AC3E}">
        <p14:creationId xmlns:p14="http://schemas.microsoft.com/office/powerpoint/2010/main" val="13782495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800" spc="-150" dirty="0" smtClean="0">
                <a:solidFill>
                  <a:schemeClr val="dk1"/>
                </a:solidFill>
                <a:latin typeface="KG Sorry Not Sorry Chub" pitchFamily="2" charset="0"/>
              </a:rPr>
              <a:t>Types of angles</a:t>
            </a:r>
            <a:endParaRPr lang="en-US" sz="98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4.G.1</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784582"/>
            <a:ext cx="9277242" cy="800219"/>
          </a:xfrm>
          <a:prstGeom prst="rect">
            <a:avLst/>
          </a:prstGeom>
          <a:noFill/>
          <a:ln>
            <a:noFill/>
          </a:ln>
        </p:spPr>
        <p:txBody>
          <a:bodyPr spcFirstLastPara="1" wrap="square" lIns="91425" tIns="45700" rIns="91425" bIns="45700" anchor="t" anchorCtr="0">
            <a:noAutofit/>
          </a:bodyPr>
          <a:lstStyle/>
          <a:p>
            <a:r>
              <a:rPr lang="en-US" sz="6600" dirty="0" smtClean="0">
                <a:solidFill>
                  <a:schemeClr val="dk1"/>
                </a:solidFill>
                <a:latin typeface="Century Gothic" pitchFamily="34" charset="0"/>
                <a:ea typeface="Century Gothic"/>
                <a:cs typeface="Century Gothic"/>
                <a:sym typeface="Century Gothic"/>
              </a:rPr>
              <a:t>I can identify and draw right, acute, and obtuse angles.</a:t>
            </a:r>
            <a:endParaRPr lang="en-US" sz="6600" dirty="0">
              <a:solidFill>
                <a:schemeClr val="dk1"/>
              </a:solidFill>
              <a:latin typeface="Century Gothic" pitchFamily="34" charset="0"/>
              <a:ea typeface="Century Gothic"/>
              <a:cs typeface="Century Gothic"/>
              <a:sym typeface="Century Gothic"/>
            </a:endParaRP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019690"/>
            <a:ext cx="3511743" cy="668900"/>
          </a:xfrm>
          <a:prstGeom prst="rect">
            <a:avLst/>
          </a:prstGeom>
          <a:noFill/>
          <a:ln>
            <a:noFill/>
          </a:ln>
        </p:spPr>
        <p:txBody>
          <a:bodyPr spcFirstLastPara="1" wrap="square" lIns="91425" tIns="45700" rIns="91425" bIns="45700" anchor="t" anchorCtr="0">
            <a:noAutofit/>
          </a:bodyPr>
          <a:lstStyle/>
          <a:p>
            <a:pPr algn="ctr"/>
            <a:r>
              <a:rPr lang="en-US" sz="1700" dirty="0">
                <a:latin typeface="Champagne &amp; Limousines" panose="020B0502020202020204" pitchFamily="34" charset="0"/>
                <a:ea typeface="Champagne &amp; Limousines" panose="020B0502020202020204" pitchFamily="34" charset="0"/>
              </a:rPr>
              <a:t>Draw points, lines, line segments, rays, angles (right, acute, obtuse), and perpendicular and parallel lines. Identify these in two-dimensional figures.</a:t>
            </a:r>
          </a:p>
        </p:txBody>
      </p:sp>
    </p:spTree>
    <p:extLst>
      <p:ext uri="{BB962C8B-B14F-4D97-AF65-F5344CB8AC3E}">
        <p14:creationId xmlns:p14="http://schemas.microsoft.com/office/powerpoint/2010/main" val="411805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8200" spc="-150" dirty="0" smtClean="0">
                <a:solidFill>
                  <a:schemeClr val="dk1"/>
                </a:solidFill>
                <a:latin typeface="KG Sorry Not Sorry Chub" pitchFamily="2" charset="0"/>
              </a:rPr>
              <a:t>Interpreting remainders</a:t>
            </a:r>
            <a:endParaRPr lang="en-US" sz="82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4.OA.3</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interpret the remainder of a division problem correctly.</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6047679" y="5876695"/>
            <a:ext cx="3352800"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Solve multistep word problems posed with whole numbers and having whole-number answers using the four operations, including problems in which remainders must be interpreted. </a:t>
            </a:r>
          </a:p>
        </p:txBody>
      </p:sp>
    </p:spTree>
    <p:extLst>
      <p:ext uri="{BB962C8B-B14F-4D97-AF65-F5344CB8AC3E}">
        <p14:creationId xmlns:p14="http://schemas.microsoft.com/office/powerpoint/2010/main" val="12842487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800" spc="-150" dirty="0" smtClean="0">
                <a:solidFill>
                  <a:schemeClr val="dk1"/>
                </a:solidFill>
                <a:latin typeface="KG Sorry Not Sorry Chub" pitchFamily="2" charset="0"/>
              </a:rPr>
              <a:t>Types of lines</a:t>
            </a:r>
            <a:endParaRPr lang="en-US" sz="98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4.G.1</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784582"/>
            <a:ext cx="9277242" cy="800219"/>
          </a:xfrm>
          <a:prstGeom prst="rect">
            <a:avLst/>
          </a:prstGeom>
          <a:noFill/>
          <a:ln>
            <a:noFill/>
          </a:ln>
        </p:spPr>
        <p:txBody>
          <a:bodyPr spcFirstLastPara="1" wrap="square" lIns="91425" tIns="45700" rIns="91425" bIns="45700" anchor="t" anchorCtr="0">
            <a:noAutofit/>
          </a:bodyPr>
          <a:lstStyle/>
          <a:p>
            <a:r>
              <a:rPr lang="en-US" sz="6600" dirty="0" smtClean="0">
                <a:solidFill>
                  <a:schemeClr val="dk1"/>
                </a:solidFill>
                <a:latin typeface="Century Gothic" pitchFamily="34" charset="0"/>
                <a:ea typeface="Century Gothic"/>
                <a:cs typeface="Century Gothic"/>
                <a:sym typeface="Century Gothic"/>
              </a:rPr>
              <a:t>I can identify and draw perpendicular and parallel lines.</a:t>
            </a:r>
            <a:endParaRPr lang="en-US" sz="6600" dirty="0">
              <a:solidFill>
                <a:schemeClr val="dk1"/>
              </a:solidFill>
              <a:latin typeface="Century Gothic" pitchFamily="34" charset="0"/>
              <a:ea typeface="Century Gothic"/>
              <a:cs typeface="Century Gothic"/>
              <a:sym typeface="Century Gothic"/>
            </a:endParaRP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019690"/>
            <a:ext cx="3511743" cy="668900"/>
          </a:xfrm>
          <a:prstGeom prst="rect">
            <a:avLst/>
          </a:prstGeom>
          <a:noFill/>
          <a:ln>
            <a:noFill/>
          </a:ln>
        </p:spPr>
        <p:txBody>
          <a:bodyPr spcFirstLastPara="1" wrap="square" lIns="91425" tIns="45700" rIns="91425" bIns="45700" anchor="t" anchorCtr="0">
            <a:noAutofit/>
          </a:bodyPr>
          <a:lstStyle/>
          <a:p>
            <a:pPr algn="ctr"/>
            <a:r>
              <a:rPr lang="en-US" sz="1700" dirty="0">
                <a:latin typeface="Champagne &amp; Limousines" panose="020B0502020202020204" pitchFamily="34" charset="0"/>
                <a:ea typeface="Champagne &amp; Limousines" panose="020B0502020202020204" pitchFamily="34" charset="0"/>
              </a:rPr>
              <a:t>Draw points, lines, line segments, rays, angles (right, acute, obtuse), and perpendicular and parallel lines. Identify these in two-dimensional figures.</a:t>
            </a:r>
          </a:p>
        </p:txBody>
      </p:sp>
    </p:spTree>
    <p:extLst>
      <p:ext uri="{BB962C8B-B14F-4D97-AF65-F5344CB8AC3E}">
        <p14:creationId xmlns:p14="http://schemas.microsoft.com/office/powerpoint/2010/main" val="2543264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400" spc="-150" dirty="0" smtClean="0">
                <a:solidFill>
                  <a:schemeClr val="dk1"/>
                </a:solidFill>
                <a:latin typeface="KG Sorry Not Sorry Chub" pitchFamily="2" charset="0"/>
              </a:rPr>
              <a:t>Identifying elements</a:t>
            </a:r>
            <a:endParaRPr lang="en-US" sz="94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4.G.1</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87046"/>
            <a:ext cx="9277242" cy="800219"/>
          </a:xfrm>
          <a:prstGeom prst="rect">
            <a:avLst/>
          </a:prstGeom>
          <a:noFill/>
          <a:ln>
            <a:noFill/>
          </a:ln>
        </p:spPr>
        <p:txBody>
          <a:bodyPr spcFirstLastPara="1" wrap="square" lIns="91425" tIns="45700" rIns="91425" bIns="45700" anchor="t" anchorCtr="0">
            <a:noAutofit/>
          </a:bodyPr>
          <a:lstStyle/>
          <a:p>
            <a:r>
              <a:rPr lang="en-US" sz="6600" dirty="0" smtClean="0">
                <a:solidFill>
                  <a:schemeClr val="dk1"/>
                </a:solidFill>
                <a:latin typeface="Century Gothic" pitchFamily="34" charset="0"/>
                <a:ea typeface="Century Gothic"/>
                <a:cs typeface="Century Gothic"/>
                <a:sym typeface="Century Gothic"/>
              </a:rPr>
              <a:t>I can identify geometric elements in two-dimensional figures.</a:t>
            </a:r>
            <a:endParaRPr lang="en-US" sz="6600" dirty="0">
              <a:solidFill>
                <a:schemeClr val="dk1"/>
              </a:solidFill>
              <a:latin typeface="Century Gothic" pitchFamily="34" charset="0"/>
              <a:ea typeface="Century Gothic"/>
              <a:cs typeface="Century Gothic"/>
              <a:sym typeface="Century Gothic"/>
            </a:endParaRP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6019690"/>
            <a:ext cx="3511743" cy="668900"/>
          </a:xfrm>
          <a:prstGeom prst="rect">
            <a:avLst/>
          </a:prstGeom>
          <a:noFill/>
          <a:ln>
            <a:noFill/>
          </a:ln>
        </p:spPr>
        <p:txBody>
          <a:bodyPr spcFirstLastPara="1" wrap="square" lIns="91425" tIns="45700" rIns="91425" bIns="45700" anchor="t" anchorCtr="0">
            <a:noAutofit/>
          </a:bodyPr>
          <a:lstStyle/>
          <a:p>
            <a:pPr algn="ctr"/>
            <a:r>
              <a:rPr lang="en-US" sz="1700" dirty="0">
                <a:latin typeface="Champagne &amp; Limousines" panose="020B0502020202020204" pitchFamily="34" charset="0"/>
                <a:ea typeface="Champagne &amp; Limousines" panose="020B0502020202020204" pitchFamily="34" charset="0"/>
              </a:rPr>
              <a:t>Draw points, lines, line segments, rays, angles (right, acute, obtuse), and perpendicular and parallel lines. Identify these in two-dimensional figures.</a:t>
            </a:r>
          </a:p>
        </p:txBody>
      </p:sp>
    </p:spTree>
    <p:extLst>
      <p:ext uri="{BB962C8B-B14F-4D97-AF65-F5344CB8AC3E}">
        <p14:creationId xmlns:p14="http://schemas.microsoft.com/office/powerpoint/2010/main" val="2117367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600" spc="-150" dirty="0" smtClean="0">
                <a:solidFill>
                  <a:schemeClr val="dk1"/>
                </a:solidFill>
                <a:latin typeface="KG Sorry Not Sorry Chub" pitchFamily="2" charset="0"/>
              </a:rPr>
              <a:t>Classifying shapes</a:t>
            </a:r>
            <a:endParaRPr lang="en-US" sz="9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4.G.2</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r>
              <a:rPr lang="en-US" sz="5000" dirty="0">
                <a:solidFill>
                  <a:schemeClr val="dk1"/>
                </a:solidFill>
                <a:latin typeface="Century Gothic" pitchFamily="34" charset="0"/>
                <a:ea typeface="Century Gothic"/>
                <a:cs typeface="Century Gothic"/>
                <a:sym typeface="Century Gothic"/>
              </a:rPr>
              <a:t>I can classify two- dimensional figures based on whether or not they have parallel or perpendicular lines.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5632457"/>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Classify two-dimensional figures based on the presence or absence of parallel or perpendicular lines, or the presence or absence of angles of a specified size. Recognize right triangles as a category, and identify right triangles.</a:t>
            </a:r>
          </a:p>
        </p:txBody>
      </p:sp>
    </p:spTree>
    <p:extLst>
      <p:ext uri="{BB962C8B-B14F-4D97-AF65-F5344CB8AC3E}">
        <p14:creationId xmlns:p14="http://schemas.microsoft.com/office/powerpoint/2010/main" val="15907456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600" spc="-150" dirty="0" smtClean="0">
                <a:solidFill>
                  <a:schemeClr val="dk1"/>
                </a:solidFill>
                <a:latin typeface="KG Sorry Not Sorry Chub" pitchFamily="2" charset="0"/>
              </a:rPr>
              <a:t>Classifying shapes</a:t>
            </a:r>
            <a:endParaRPr lang="en-US" sz="9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4.G.2</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600" dirty="0">
                <a:solidFill>
                  <a:schemeClr val="dk1"/>
                </a:solidFill>
                <a:latin typeface="Century Gothic" pitchFamily="34" charset="0"/>
                <a:ea typeface="Century Gothic"/>
                <a:cs typeface="Century Gothic"/>
                <a:sym typeface="Century Gothic"/>
              </a:rPr>
              <a:t>I can classify two-dimensional figures based on the size of their angles.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5632457"/>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Classify two-dimensional figures based on the presence or absence of parallel or perpendicular lines, or the presence or absence of angles of a specified size. Recognize right triangles as a category, and identify right triangles.</a:t>
            </a:r>
          </a:p>
        </p:txBody>
      </p:sp>
    </p:spTree>
    <p:extLst>
      <p:ext uri="{BB962C8B-B14F-4D97-AF65-F5344CB8AC3E}">
        <p14:creationId xmlns:p14="http://schemas.microsoft.com/office/powerpoint/2010/main" val="36807767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800" spc="-150" dirty="0" smtClean="0">
                <a:solidFill>
                  <a:schemeClr val="dk1"/>
                </a:solidFill>
                <a:latin typeface="KG Sorry Not Sorry Chub" pitchFamily="2" charset="0"/>
              </a:rPr>
              <a:t>Right triangles</a:t>
            </a:r>
            <a:endParaRPr lang="en-US" sz="98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4.G.2</a:t>
            </a:r>
            <a:endParaRPr lang="en-US" sz="9600" dirty="0">
              <a:solidFill>
                <a:schemeClr val="bg1"/>
              </a:solidFill>
              <a:latin typeface="KG Sorry Not Sorry Chub" panose="02000506000000020004" pitchFamily="2" charset="0"/>
            </a:endParaRPr>
          </a:p>
        </p:txBody>
      </p:sp>
      <p:sp>
        <p:nvSpPr>
          <p:cNvPr id="24"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600" dirty="0">
                <a:solidFill>
                  <a:schemeClr val="dk1"/>
                </a:solidFill>
                <a:latin typeface="Century Gothic" pitchFamily="34" charset="0"/>
                <a:ea typeface="Century Gothic"/>
                <a:cs typeface="Century Gothic"/>
                <a:sym typeface="Century Gothic"/>
              </a:rPr>
              <a:t>I can determine if a triangle is a right triangle.</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5632457"/>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Classify two-dimensional figures based on the presence or absence of parallel or perpendicular lines, or the presence or absence of angles of a specified size. Recognize right triangles as a category, and identify right triangles.</a:t>
            </a:r>
          </a:p>
        </p:txBody>
      </p:sp>
    </p:spTree>
    <p:extLst>
      <p:ext uri="{BB962C8B-B14F-4D97-AF65-F5344CB8AC3E}">
        <p14:creationId xmlns:p14="http://schemas.microsoft.com/office/powerpoint/2010/main" val="5602417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600" spc="-150" dirty="0" smtClean="0">
                <a:solidFill>
                  <a:schemeClr val="dk1"/>
                </a:solidFill>
                <a:latin typeface="KG Sorry Not Sorry Chub" pitchFamily="2" charset="0"/>
              </a:rPr>
              <a:t>Lines of symmetry</a:t>
            </a:r>
            <a:endParaRPr lang="en-US" sz="9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4.G.3</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833350"/>
            <a:ext cx="9277242" cy="800219"/>
          </a:xfrm>
          <a:prstGeom prst="rect">
            <a:avLst/>
          </a:prstGeom>
          <a:noFill/>
          <a:ln>
            <a:noFill/>
          </a:ln>
        </p:spPr>
        <p:txBody>
          <a:bodyPr spcFirstLastPara="1" wrap="square" lIns="91425" tIns="45700" rIns="91425" bIns="45700" anchor="t" anchorCtr="0">
            <a:noAutofit/>
          </a:bodyPr>
          <a:lstStyle/>
          <a:p>
            <a:r>
              <a:rPr lang="en-US" sz="6600" dirty="0">
                <a:solidFill>
                  <a:schemeClr val="dk1"/>
                </a:solidFill>
                <a:latin typeface="Century Gothic" pitchFamily="34" charset="0"/>
                <a:ea typeface="Century Gothic"/>
                <a:cs typeface="Century Gothic"/>
                <a:sym typeface="Century Gothic"/>
              </a:rPr>
              <a:t>I can recognize lines of symmetry for two-dimensional figures.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5796219"/>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Recognize a line of symmetry for a two-dimensional figure as a line across the figure such that the figure can be folded along the line into matching parts. Identify line-symmetric figures and draw lines of symmetry.</a:t>
            </a:r>
          </a:p>
        </p:txBody>
      </p:sp>
    </p:spTree>
    <p:extLst>
      <p:ext uri="{BB962C8B-B14F-4D97-AF65-F5344CB8AC3E}">
        <p14:creationId xmlns:p14="http://schemas.microsoft.com/office/powerpoint/2010/main" val="24183298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600" spc="-150" dirty="0" smtClean="0">
                <a:solidFill>
                  <a:schemeClr val="dk1"/>
                </a:solidFill>
                <a:latin typeface="KG Sorry Not Sorry Chub" pitchFamily="2" charset="0"/>
              </a:rPr>
              <a:t>Symmetric figures</a:t>
            </a:r>
            <a:endParaRPr lang="en-US" sz="9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4.G.3</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833350"/>
            <a:ext cx="9277242" cy="800219"/>
          </a:xfrm>
          <a:prstGeom prst="rect">
            <a:avLst/>
          </a:prstGeom>
          <a:noFill/>
          <a:ln>
            <a:noFill/>
          </a:ln>
        </p:spPr>
        <p:txBody>
          <a:bodyPr spcFirstLastPara="1" wrap="square" lIns="91425" tIns="45700" rIns="91425" bIns="45700" anchor="t" anchorCtr="0">
            <a:noAutofit/>
          </a:bodyPr>
          <a:lstStyle/>
          <a:p>
            <a:r>
              <a:rPr lang="en-US" sz="6600" dirty="0" smtClean="0">
                <a:solidFill>
                  <a:schemeClr val="dk1"/>
                </a:solidFill>
                <a:latin typeface="Century Gothic" pitchFamily="34" charset="0"/>
                <a:ea typeface="Century Gothic"/>
                <a:cs typeface="Century Gothic"/>
                <a:sym typeface="Century Gothic"/>
              </a:rPr>
              <a:t>I can determine if a figure is symmetric or not.</a:t>
            </a:r>
            <a:endParaRPr lang="en-US" sz="6600" dirty="0">
              <a:solidFill>
                <a:schemeClr val="dk1"/>
              </a:solidFill>
              <a:latin typeface="Century Gothic" pitchFamily="34" charset="0"/>
              <a:ea typeface="Century Gothic"/>
              <a:cs typeface="Century Gothic"/>
              <a:sym typeface="Century Gothic"/>
            </a:endParaRP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5796219"/>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Recognize a line of symmetry for a two-dimensional figure as a line across the figure such that the figure can be folded along the line into matching parts. Identify line-symmetric figures and draw lines of symmetry.</a:t>
            </a:r>
          </a:p>
        </p:txBody>
      </p:sp>
    </p:spTree>
    <p:extLst>
      <p:ext uri="{BB962C8B-B14F-4D97-AF65-F5344CB8AC3E}">
        <p14:creationId xmlns:p14="http://schemas.microsoft.com/office/powerpoint/2010/main" val="28351554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95"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600" spc="-150" dirty="0" smtClean="0">
                <a:solidFill>
                  <a:schemeClr val="dk1"/>
                </a:solidFill>
                <a:latin typeface="KG Sorry Not Sorry Chub" pitchFamily="2" charset="0"/>
              </a:rPr>
              <a:t>Lines of symmetry</a:t>
            </a:r>
            <a:endParaRPr lang="en-US" sz="9600" spc="-150" dirty="0">
              <a:solidFill>
                <a:schemeClr val="dk1"/>
              </a:solidFill>
              <a:latin typeface="KG Sorry Not Sorry Chub" pitchFamily="2" charset="0"/>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4.G.3</a:t>
            </a:r>
            <a:endParaRPr lang="en-US" sz="9600" dirty="0">
              <a:solidFill>
                <a:schemeClr val="bg1"/>
              </a:solidFill>
              <a:latin typeface="KG Sorry Not Sorry Chub" panose="02000506000000020004" pitchFamily="2" charset="0"/>
            </a:endParaRPr>
          </a:p>
        </p:txBody>
      </p:sp>
      <p:sp>
        <p:nvSpPr>
          <p:cNvPr id="24" name="Shape 96"/>
          <p:cNvSpPr/>
          <p:nvPr/>
        </p:nvSpPr>
        <p:spPr>
          <a:xfrm>
            <a:off x="200078" y="1833350"/>
            <a:ext cx="9277242" cy="800219"/>
          </a:xfrm>
          <a:prstGeom prst="rect">
            <a:avLst/>
          </a:prstGeom>
          <a:noFill/>
          <a:ln>
            <a:noFill/>
          </a:ln>
        </p:spPr>
        <p:txBody>
          <a:bodyPr spcFirstLastPara="1" wrap="square" lIns="91425" tIns="45700" rIns="91425" bIns="45700" anchor="t" anchorCtr="0">
            <a:noAutofit/>
          </a:bodyPr>
          <a:lstStyle/>
          <a:p>
            <a:pPr lvl="0"/>
            <a:r>
              <a:rPr lang="en-US" sz="6600" dirty="0">
                <a:solidFill>
                  <a:schemeClr val="dk1"/>
                </a:solidFill>
                <a:latin typeface="Century Gothic" pitchFamily="34" charset="0"/>
                <a:ea typeface="Century Gothic"/>
                <a:cs typeface="Century Gothic"/>
                <a:sym typeface="Century Gothic"/>
              </a:rPr>
              <a:t>I can draw lines of symmetry for two-dimensional figures.</a:t>
            </a:r>
          </a:p>
          <a:p>
            <a:pPr lvl="0"/>
            <a:endParaRPr lang="en-US" sz="6600" dirty="0">
              <a:solidFill>
                <a:schemeClr val="dk1"/>
              </a:solidFill>
              <a:latin typeface="Century Gothic" pitchFamily="34" charset="0"/>
              <a:ea typeface="Century Gothic"/>
              <a:cs typeface="Century Gothic"/>
              <a:sym typeface="Century Gothic"/>
            </a:endParaRPr>
          </a:p>
        </p:txBody>
      </p:sp>
      <p:sp>
        <p:nvSpPr>
          <p:cNvPr id="10" name="Shape 94"/>
          <p:cNvSpPr/>
          <p:nvPr/>
        </p:nvSpPr>
        <p:spPr>
          <a:xfrm>
            <a:off x="5951280" y="5796219"/>
            <a:ext cx="3511743" cy="668900"/>
          </a:xfrm>
          <a:prstGeom prst="rect">
            <a:avLst/>
          </a:prstGeom>
          <a:noFill/>
          <a:ln>
            <a:noFill/>
          </a:ln>
        </p:spPr>
        <p:txBody>
          <a:bodyPr spcFirstLastPara="1" wrap="square" lIns="91425" tIns="45700" rIns="91425" bIns="45700" anchor="t" anchorCtr="0">
            <a:noAutofit/>
          </a:bodyPr>
          <a:lstStyle/>
          <a:p>
            <a:pPr algn="ctr"/>
            <a:r>
              <a:rPr lang="en-US" sz="1600" dirty="0">
                <a:latin typeface="Champagne &amp; Limousines" panose="020B0502020202020204" pitchFamily="34" charset="0"/>
                <a:ea typeface="Champagne &amp; Limousines" panose="020B0502020202020204" pitchFamily="34" charset="0"/>
              </a:rPr>
              <a:t>Recognize a line of symmetry for a two-dimensional figure as a line across the figure such that the figure can be folded along the line into matching parts. Identify line-symmetric figures and draw lines of symmetry.</a:t>
            </a:r>
          </a:p>
        </p:txBody>
      </p:sp>
    </p:spTree>
    <p:extLst>
      <p:ext uri="{BB962C8B-B14F-4D97-AF65-F5344CB8AC3E}">
        <p14:creationId xmlns:p14="http://schemas.microsoft.com/office/powerpoint/2010/main" val="26771162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4241" y="906780"/>
            <a:ext cx="5149850" cy="4512967"/>
          </a:xfrm>
          <a:prstGeom prst="rect">
            <a:avLst/>
          </a:prstGeom>
          <a:noFill/>
        </p:spPr>
        <p:txBody>
          <a:bodyPr>
            <a:spAutoFit/>
          </a:bodyPr>
          <a:lstStyle/>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a:p>
            <a:pPr>
              <a:defRPr/>
            </a:pPr>
            <a:endParaRPr lang="en-US" sz="1368" dirty="0">
              <a:latin typeface="Champagne &amp; Limousines" panose="020B0502020202020204" pitchFamily="34" charset="0"/>
              <a:ea typeface="Champagne &amp; Limousines" panose="020B0502020202020204" pitchFamily="34" charset="0"/>
            </a:endParaRPr>
          </a:p>
        </p:txBody>
      </p:sp>
      <p:sp>
        <p:nvSpPr>
          <p:cNvPr id="4" name="TextBox 3"/>
          <p:cNvSpPr txBox="1"/>
          <p:nvPr/>
        </p:nvSpPr>
        <p:spPr>
          <a:xfrm>
            <a:off x="347241" y="182880"/>
            <a:ext cx="8993529" cy="6463308"/>
          </a:xfrm>
          <a:prstGeom prst="rect">
            <a:avLst/>
          </a:prstGeom>
          <a:noFill/>
        </p:spPr>
        <p:txBody>
          <a:bodyPr wrap="square">
            <a:spAutoFit/>
          </a:bodyPr>
          <a:lstStyle/>
          <a:p>
            <a:pPr>
              <a:defRPr/>
            </a:pPr>
            <a:r>
              <a:rPr lang="en-US" sz="1800" dirty="0">
                <a:solidFill>
                  <a:schemeClr val="bg2"/>
                </a:solidFill>
                <a:latin typeface="Champagne &amp; Limousines" panose="020B0502020202020204" pitchFamily="34" charset="0"/>
                <a:ea typeface="Champagne &amp; Limousines" panose="020B0502020202020204" pitchFamily="34" charset="0"/>
              </a:rPr>
              <a:t>This resource was created by Jennifer Findley. It may be printed and photocopied for single classroom use. It may not be put on the Internet, sold, or distributed in any form.  Check out my store for more resources for 3</a:t>
            </a:r>
            <a:r>
              <a:rPr lang="en-US" sz="1800" baseline="30000" dirty="0">
                <a:solidFill>
                  <a:schemeClr val="bg2"/>
                </a:solidFill>
                <a:latin typeface="Champagne &amp; Limousines" panose="020B0502020202020204" pitchFamily="34" charset="0"/>
                <a:ea typeface="Champagne &amp; Limousines" panose="020B0502020202020204" pitchFamily="34" charset="0"/>
              </a:rPr>
              <a:t>rd</a:t>
            </a:r>
            <a:r>
              <a:rPr lang="en-US" sz="1800" dirty="0">
                <a:solidFill>
                  <a:schemeClr val="bg2"/>
                </a:solidFill>
                <a:latin typeface="Champagne &amp; Limousines" panose="020B0502020202020204" pitchFamily="34" charset="0"/>
                <a:ea typeface="Champagne &amp; Limousines" panose="020B0502020202020204" pitchFamily="34" charset="0"/>
              </a:rPr>
              <a:t>-5</a:t>
            </a:r>
            <a:r>
              <a:rPr lang="en-US" sz="1800" baseline="30000" dirty="0">
                <a:solidFill>
                  <a:schemeClr val="bg2"/>
                </a:solidFill>
                <a:latin typeface="Champagne &amp; Limousines" panose="020B0502020202020204" pitchFamily="34" charset="0"/>
                <a:ea typeface="Champagne &amp; Limousines" panose="020B0502020202020204" pitchFamily="34" charset="0"/>
              </a:rPr>
              <a:t>th</a:t>
            </a:r>
            <a:r>
              <a:rPr lang="en-US" sz="1800" dirty="0">
                <a:solidFill>
                  <a:schemeClr val="bg2"/>
                </a:solidFill>
                <a:latin typeface="Champagne &amp; Limousines" panose="020B0502020202020204" pitchFamily="34" charset="0"/>
                <a:ea typeface="Champagne &amp; Limousines" panose="020B0502020202020204" pitchFamily="34" charset="0"/>
              </a:rPr>
              <a:t> grade.</a:t>
            </a: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r>
              <a:rPr lang="en-US" sz="1800" dirty="0">
                <a:solidFill>
                  <a:schemeClr val="bg2"/>
                </a:solidFill>
                <a:latin typeface="Champagne &amp; Limousines" panose="020B0502020202020204" pitchFamily="34" charset="0"/>
                <a:ea typeface="Champagne &amp; Limousines" panose="020B0502020202020204" pitchFamily="34" charset="0"/>
              </a:rPr>
              <a:t>Follow my blog for updates and freebies.</a:t>
            </a: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endParaRPr lang="en-US" sz="1800" dirty="0">
              <a:solidFill>
                <a:schemeClr val="bg2"/>
              </a:solidFill>
              <a:latin typeface="Champagne &amp; Limousines" panose="020B0502020202020204" pitchFamily="34" charset="0"/>
              <a:ea typeface="Champagne &amp; Limousines" panose="020B0502020202020204" pitchFamily="34" charset="0"/>
            </a:endParaRPr>
          </a:p>
          <a:p>
            <a:pPr>
              <a:defRPr/>
            </a:pPr>
            <a:r>
              <a:rPr lang="en-US" sz="1800" dirty="0">
                <a:solidFill>
                  <a:schemeClr val="bg2"/>
                </a:solidFill>
                <a:latin typeface="Champagne &amp; Limousines" panose="020B0502020202020204" pitchFamily="34" charset="0"/>
                <a:ea typeface="Champagne &amp; Limousines" panose="020B0502020202020204" pitchFamily="34" charset="0"/>
              </a:rPr>
              <a:t>Thanks! </a:t>
            </a:r>
          </a:p>
          <a:p>
            <a:pPr>
              <a:defRPr/>
            </a:pPr>
            <a:r>
              <a:rPr lang="en-US" sz="1800" dirty="0">
                <a:solidFill>
                  <a:schemeClr val="bg2"/>
                </a:solidFill>
                <a:latin typeface="Champagne &amp; Limousines" panose="020B0502020202020204" pitchFamily="34" charset="0"/>
                <a:ea typeface="Champagne &amp; Limousines" panose="020B0502020202020204" pitchFamily="34" charset="0"/>
              </a:rPr>
              <a:t>Jennifer Findley</a:t>
            </a:r>
          </a:p>
        </p:txBody>
      </p:sp>
      <p:pic>
        <p:nvPicPr>
          <p:cNvPr id="111620" name="Picture 5" descr="minilogo.png">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5520" y="6101080"/>
            <a:ext cx="1108710" cy="110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3150" y="6005830"/>
            <a:ext cx="11366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5" name="TextBox 9"/>
          <p:cNvSpPr txBox="1">
            <a:spLocks noChangeArrowheads="1"/>
          </p:cNvSpPr>
          <p:nvPr/>
        </p:nvSpPr>
        <p:spPr bwMode="auto">
          <a:xfrm>
            <a:off x="2057400" y="7062470"/>
            <a:ext cx="359664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40" dirty="0">
                <a:solidFill>
                  <a:schemeClr val="bg1"/>
                </a:solidFill>
                <a:latin typeface="Champagne &amp; Limousines" panose="020B0502020202020204" pitchFamily="34" charset="0"/>
                <a:ea typeface="Champagne &amp; Limousines" panose="020B0502020202020204" pitchFamily="34" charset="0"/>
                <a:cs typeface="Champagne &amp; Limousines" panose="020B0502020202020204" pitchFamily="34" charset="0"/>
              </a:rPr>
              <a:t>Photographs from</a:t>
            </a:r>
            <a:r>
              <a:rPr lang="en-US" altLang="en-US" sz="1440" dirty="0">
                <a:solidFill>
                  <a:schemeClr val="bg1"/>
                </a:solidFill>
                <a:latin typeface="Champagne &amp; Limousines" panose="020B0502020202020204" pitchFamily="34" charset="0"/>
                <a:ea typeface="Champagne &amp; Limousines" panose="020B0502020202020204" pitchFamily="34" charset="0"/>
                <a:cs typeface="Champagne &amp; Limousines" panose="020B0502020202020204" pitchFamily="34" charset="0"/>
                <a:hlinkClick r:id="rId6"/>
              </a:rPr>
              <a:t> Lisa </a:t>
            </a:r>
            <a:r>
              <a:rPr lang="en-US" altLang="en-US" sz="1440" dirty="0" err="1">
                <a:solidFill>
                  <a:schemeClr val="bg1"/>
                </a:solidFill>
                <a:latin typeface="Champagne &amp; Limousines" panose="020B0502020202020204" pitchFamily="34" charset="0"/>
                <a:ea typeface="Champagne &amp; Limousines" panose="020B0502020202020204" pitchFamily="34" charset="0"/>
                <a:cs typeface="Champagne &amp; Limousines" panose="020B0502020202020204" pitchFamily="34" charset="0"/>
                <a:hlinkClick r:id="rId6"/>
              </a:rPr>
              <a:t>Michalek</a:t>
            </a:r>
            <a:r>
              <a:rPr lang="en-US" altLang="en-US" sz="1440" dirty="0">
                <a:solidFill>
                  <a:schemeClr val="bg1"/>
                </a:solidFill>
                <a:latin typeface="Champagne &amp; Limousines" panose="020B0502020202020204" pitchFamily="34" charset="0"/>
                <a:ea typeface="Champagne &amp; Limousines" panose="020B0502020202020204" pitchFamily="34" charset="0"/>
                <a:cs typeface="Champagne &amp; Limousines" panose="020B0502020202020204" pitchFamily="34" charset="0"/>
                <a:hlinkClick r:id="rId6"/>
              </a:rPr>
              <a:t>.</a:t>
            </a:r>
            <a:endParaRPr lang="en-US" altLang="en-US" sz="1440" dirty="0">
              <a:solidFill>
                <a:schemeClr val="bg1"/>
              </a:solidFill>
              <a:latin typeface="Champagne &amp; Limousines" panose="020B0502020202020204" pitchFamily="34" charset="0"/>
              <a:ea typeface="Champagne &amp; Limousines" panose="020B0502020202020204" pitchFamily="34" charset="0"/>
              <a:cs typeface="Champagne &amp; Limousines" panose="020B0502020202020204" pitchFamily="34" charset="0"/>
            </a:endParaRPr>
          </a:p>
        </p:txBody>
      </p:sp>
      <p:pic>
        <p:nvPicPr>
          <p:cNvPr id="10" name="Picture 9">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8785" y="812118"/>
            <a:ext cx="2722459" cy="2717353"/>
          </a:xfrm>
          <a:prstGeom prst="rect">
            <a:avLst/>
          </a:prstGeom>
        </p:spPr>
      </p:pic>
      <p:sp>
        <p:nvSpPr>
          <p:cNvPr id="11" name="TextBox 10"/>
          <p:cNvSpPr txBox="1"/>
          <p:nvPr/>
        </p:nvSpPr>
        <p:spPr>
          <a:xfrm>
            <a:off x="-115747" y="3865189"/>
            <a:ext cx="10104699" cy="861774"/>
          </a:xfrm>
          <a:prstGeom prst="rect">
            <a:avLst/>
          </a:prstGeom>
          <a:noFill/>
        </p:spPr>
        <p:txBody>
          <a:bodyPr wrap="square" rtlCol="0">
            <a:spAutoFit/>
          </a:bodyPr>
          <a:lstStyle/>
          <a:p>
            <a:pPr algn="ctr"/>
            <a:r>
              <a:rPr lang="en-US" sz="5000" b="1" dirty="0">
                <a:latin typeface="Century Gothic" panose="020B0502020202020204" pitchFamily="34" charset="0"/>
                <a:hlinkClick r:id="rId9"/>
              </a:rPr>
              <a:t>www.JenniferFindley.com</a:t>
            </a:r>
            <a:endParaRPr lang="en-US" sz="5000" b="1" dirty="0">
              <a:latin typeface="Century Gothic" panose="020B0502020202020204" pitchFamily="34" charset="0"/>
            </a:endParaRPr>
          </a:p>
        </p:txBody>
      </p:sp>
    </p:spTree>
    <p:extLst>
      <p:ext uri="{BB962C8B-B14F-4D97-AF65-F5344CB8AC3E}">
        <p14:creationId xmlns:p14="http://schemas.microsoft.com/office/powerpoint/2010/main" val="3732567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4.OA.3</a:t>
            </a:r>
            <a:endParaRPr lang="en-US" sz="9600" dirty="0">
              <a:solidFill>
                <a:schemeClr val="bg1"/>
              </a:solidFill>
              <a:latin typeface="KG Sorry Not Sorry Chub" panose="02000506000000020004" pitchFamily="2" charset="0"/>
            </a:endParaRPr>
          </a:p>
        </p:txBody>
      </p:sp>
      <p:sp>
        <p:nvSpPr>
          <p:cNvPr id="10" name="Shape 94"/>
          <p:cNvSpPr/>
          <p:nvPr/>
        </p:nvSpPr>
        <p:spPr>
          <a:xfrm>
            <a:off x="6047679" y="6267072"/>
            <a:ext cx="3352800" cy="668900"/>
          </a:xfrm>
          <a:prstGeom prst="rect">
            <a:avLst/>
          </a:prstGeom>
          <a:noFill/>
          <a:ln>
            <a:noFill/>
          </a:ln>
        </p:spPr>
        <p:txBody>
          <a:bodyPr spcFirstLastPara="1" wrap="square" lIns="91425" tIns="45700" rIns="91425" bIns="45700" anchor="t" anchorCtr="0">
            <a:noAutofit/>
          </a:bodyPr>
          <a:lstStyle/>
          <a:p>
            <a:pPr algn="ctr"/>
            <a:r>
              <a:rPr lang="en-US" sz="1600" dirty="0" smtClean="0">
                <a:latin typeface="Champagne &amp; Limousines" panose="020B0502020202020204" pitchFamily="34" charset="0"/>
                <a:ea typeface="Champagne &amp; Limousines" panose="020B0502020202020204" pitchFamily="34" charset="0"/>
              </a:rPr>
              <a:t>Represent problems </a:t>
            </a:r>
            <a:r>
              <a:rPr lang="en-US" sz="1600" dirty="0">
                <a:latin typeface="Champagne &amp; Limousines" panose="020B0502020202020204" pitchFamily="34" charset="0"/>
                <a:ea typeface="Champagne &amp; Limousines" panose="020B0502020202020204" pitchFamily="34" charset="0"/>
              </a:rPr>
              <a:t>using equations with a letter standing for the unknown quantity. </a:t>
            </a:r>
          </a:p>
        </p:txBody>
      </p:sp>
      <p:sp>
        <p:nvSpPr>
          <p:cNvPr id="8" name="Shape 95"/>
          <p:cNvSpPr txBox="1"/>
          <p:nvPr/>
        </p:nvSpPr>
        <p:spPr>
          <a:xfrm>
            <a:off x="1524" y="165526"/>
            <a:ext cx="9601199" cy="1107996"/>
          </a:xfrm>
          <a:prstGeom prst="rect">
            <a:avLst/>
          </a:prstGeom>
          <a:noFill/>
          <a:ln>
            <a:noFill/>
          </a:ln>
        </p:spPr>
        <p:txBody>
          <a:bodyPr spcFirstLastPara="1" wrap="square" lIns="91425" tIns="45700" rIns="91425" bIns="45700" anchor="t" anchorCtr="0">
            <a:noAutofit/>
          </a:bodyPr>
          <a:lstStyle/>
          <a:p>
            <a:pPr lvl="0" algn="ctr"/>
            <a:r>
              <a:rPr lang="en-US" sz="9000" spc="-150" dirty="0" smtClean="0">
                <a:solidFill>
                  <a:schemeClr val="dk1"/>
                </a:solidFill>
                <a:latin typeface="KG Sorry Not Sorry Chub" pitchFamily="2" charset="0"/>
              </a:rPr>
              <a:t>Representing problems</a:t>
            </a:r>
            <a:endParaRPr lang="en-US" sz="9000" spc="-150" dirty="0">
              <a:solidFill>
                <a:schemeClr val="dk1"/>
              </a:solidFill>
              <a:latin typeface="KG Sorry Not Sorry Chub" pitchFamily="2" charset="0"/>
            </a:endParaRPr>
          </a:p>
        </p:txBody>
      </p:sp>
      <p:sp>
        <p:nvSpPr>
          <p:cNvPr id="9"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pPr lvl="0"/>
            <a:r>
              <a:rPr lang="en-US" sz="6600" dirty="0">
                <a:solidFill>
                  <a:schemeClr val="dk1"/>
                </a:solidFill>
                <a:latin typeface="Century Gothic" pitchFamily="34" charset="0"/>
                <a:ea typeface="Century Gothic"/>
                <a:cs typeface="Century Gothic"/>
                <a:sym typeface="Century Gothic"/>
              </a:rPr>
              <a:t>I can solve word problems by using letters to represent unknown quantities.</a:t>
            </a:r>
          </a:p>
        </p:txBody>
      </p:sp>
    </p:spTree>
    <p:extLst>
      <p:ext uri="{BB962C8B-B14F-4D97-AF65-F5344CB8AC3E}">
        <p14:creationId xmlns:p14="http://schemas.microsoft.com/office/powerpoint/2010/main" val="152242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3" name="Shape 93"/>
          <p:cNvSpPr/>
          <p:nvPr/>
        </p:nvSpPr>
        <p:spPr>
          <a:xfrm>
            <a:off x="38100" y="38530"/>
            <a:ext cx="9525000" cy="7238141"/>
          </a:xfrm>
          <a:prstGeom prst="rect">
            <a:avLst/>
          </a:prstGeom>
          <a:noFill/>
          <a:ln w="1016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2" name="Pentagon 21"/>
          <p:cNvSpPr/>
          <p:nvPr/>
        </p:nvSpPr>
        <p:spPr>
          <a:xfrm>
            <a:off x="76665" y="5965903"/>
            <a:ext cx="5932449" cy="1271239"/>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TextBox 22"/>
          <p:cNvSpPr txBox="1"/>
          <p:nvPr/>
        </p:nvSpPr>
        <p:spPr>
          <a:xfrm>
            <a:off x="446049" y="5876695"/>
            <a:ext cx="4694663" cy="1569660"/>
          </a:xfrm>
          <a:prstGeom prst="rect">
            <a:avLst/>
          </a:prstGeom>
          <a:noFill/>
        </p:spPr>
        <p:txBody>
          <a:bodyPr wrap="square" rtlCol="0">
            <a:spAutoFit/>
          </a:bodyPr>
          <a:lstStyle/>
          <a:p>
            <a:pPr algn="ctr"/>
            <a:r>
              <a:rPr lang="en-US" sz="9600" dirty="0" smtClean="0">
                <a:solidFill>
                  <a:schemeClr val="bg1"/>
                </a:solidFill>
                <a:latin typeface="KG Sorry Not Sorry Chub" panose="02000506000000020004" pitchFamily="2" charset="0"/>
              </a:rPr>
              <a:t>4.OA.3</a:t>
            </a:r>
            <a:endParaRPr lang="en-US" sz="9600" dirty="0">
              <a:solidFill>
                <a:schemeClr val="bg1"/>
              </a:solidFill>
              <a:latin typeface="KG Sorry Not Sorry Chub" panose="02000506000000020004" pitchFamily="2" charset="0"/>
            </a:endParaRPr>
          </a:p>
        </p:txBody>
      </p:sp>
      <p:sp>
        <p:nvSpPr>
          <p:cNvPr id="10" name="Shape 94"/>
          <p:cNvSpPr/>
          <p:nvPr/>
        </p:nvSpPr>
        <p:spPr>
          <a:xfrm>
            <a:off x="6047679" y="6267072"/>
            <a:ext cx="3352800" cy="668900"/>
          </a:xfrm>
          <a:prstGeom prst="rect">
            <a:avLst/>
          </a:prstGeom>
          <a:noFill/>
          <a:ln>
            <a:noFill/>
          </a:ln>
        </p:spPr>
        <p:txBody>
          <a:bodyPr spcFirstLastPara="1" wrap="square" lIns="91425" tIns="45700" rIns="91425" bIns="45700" anchor="t" anchorCtr="0">
            <a:noAutofit/>
          </a:bodyPr>
          <a:lstStyle/>
          <a:p>
            <a:pPr algn="ctr"/>
            <a:r>
              <a:rPr lang="en-US" sz="1600" dirty="0" smtClean="0">
                <a:latin typeface="Champagne &amp; Limousines" panose="020B0502020202020204" pitchFamily="34" charset="0"/>
                <a:ea typeface="Champagne &amp; Limousines" panose="020B0502020202020204" pitchFamily="34" charset="0"/>
              </a:rPr>
              <a:t>Assess </a:t>
            </a:r>
            <a:r>
              <a:rPr lang="en-US" sz="1600" dirty="0">
                <a:latin typeface="Champagne &amp; Limousines" panose="020B0502020202020204" pitchFamily="34" charset="0"/>
                <a:ea typeface="Champagne &amp; Limousines" panose="020B0502020202020204" pitchFamily="34" charset="0"/>
              </a:rPr>
              <a:t>the reasonableness of answers using mental computation and estimation strategies including rounding.</a:t>
            </a:r>
          </a:p>
        </p:txBody>
      </p:sp>
      <p:sp>
        <p:nvSpPr>
          <p:cNvPr id="8" name="Shape 95"/>
          <p:cNvSpPr txBox="1"/>
          <p:nvPr/>
        </p:nvSpPr>
        <p:spPr>
          <a:xfrm>
            <a:off x="13716" y="165526"/>
            <a:ext cx="9601199" cy="1107996"/>
          </a:xfrm>
          <a:prstGeom prst="rect">
            <a:avLst/>
          </a:prstGeom>
          <a:noFill/>
          <a:ln>
            <a:noFill/>
          </a:ln>
        </p:spPr>
        <p:txBody>
          <a:bodyPr spcFirstLastPara="1" wrap="square" lIns="91425" tIns="45700" rIns="91425" bIns="45700" anchor="t" anchorCtr="0">
            <a:noAutofit/>
          </a:bodyPr>
          <a:lstStyle/>
          <a:p>
            <a:pPr lvl="0" algn="ctr"/>
            <a:r>
              <a:rPr lang="en-US" sz="10000" spc="-150" dirty="0" smtClean="0">
                <a:solidFill>
                  <a:schemeClr val="dk1"/>
                </a:solidFill>
                <a:latin typeface="KG Sorry Not Sorry Chub" pitchFamily="2" charset="0"/>
              </a:rPr>
              <a:t>Reasonableness</a:t>
            </a:r>
            <a:endParaRPr lang="en-US" sz="10000" spc="-150" dirty="0">
              <a:solidFill>
                <a:schemeClr val="dk1"/>
              </a:solidFill>
              <a:latin typeface="KG Sorry Not Sorry Chub" pitchFamily="2" charset="0"/>
            </a:endParaRPr>
          </a:p>
        </p:txBody>
      </p:sp>
      <p:sp>
        <p:nvSpPr>
          <p:cNvPr id="9" name="Shape 96"/>
          <p:cNvSpPr/>
          <p:nvPr/>
        </p:nvSpPr>
        <p:spPr>
          <a:xfrm>
            <a:off x="185781" y="1662662"/>
            <a:ext cx="9277242" cy="800219"/>
          </a:xfrm>
          <a:prstGeom prst="rect">
            <a:avLst/>
          </a:prstGeom>
          <a:noFill/>
          <a:ln>
            <a:noFill/>
          </a:ln>
        </p:spPr>
        <p:txBody>
          <a:bodyPr spcFirstLastPara="1" wrap="square" lIns="91425" tIns="45700" rIns="91425" bIns="45700" anchor="t" anchorCtr="0">
            <a:noAutofit/>
          </a:bodyPr>
          <a:lstStyle/>
          <a:p>
            <a:r>
              <a:rPr lang="en-US" sz="6000" dirty="0">
                <a:solidFill>
                  <a:schemeClr val="dk1"/>
                </a:solidFill>
                <a:latin typeface="Century Gothic" pitchFamily="34" charset="0"/>
                <a:ea typeface="Century Gothic"/>
                <a:cs typeface="Century Gothic"/>
                <a:sym typeface="Century Gothic"/>
              </a:rPr>
              <a:t>I can use mental math and estimation to determine whether my answer is reasonable.</a:t>
            </a:r>
          </a:p>
          <a:p>
            <a:pPr lvl="0"/>
            <a:endParaRPr lang="en-US" sz="6000" dirty="0">
              <a:solidFill>
                <a:schemeClr val="dk1"/>
              </a:solidFill>
              <a:latin typeface="Century Gothic" pitchFamily="34" charset="0"/>
              <a:ea typeface="Century Gothic"/>
              <a:cs typeface="Century Gothic"/>
              <a:sym typeface="Century Gothic"/>
            </a:endParaRPr>
          </a:p>
        </p:txBody>
      </p:sp>
    </p:spTree>
    <p:extLst>
      <p:ext uri="{BB962C8B-B14F-4D97-AF65-F5344CB8AC3E}">
        <p14:creationId xmlns:p14="http://schemas.microsoft.com/office/powerpoint/2010/main" val="283715372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1476</TotalTime>
  <Words>3426</Words>
  <Application>Microsoft Office PowerPoint</Application>
  <PresentationFormat>Custom</PresentationFormat>
  <Paragraphs>427</Paragraphs>
  <Slides>78</Slides>
  <Notes>78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KG Sorry Not Sorry Chub</vt:lpstr>
      <vt:lpstr>AGSkinnyPants</vt:lpstr>
      <vt:lpstr>Arial</vt:lpstr>
      <vt:lpstr>Champagne &amp; Limousines</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jrfindl</dc:creator>
  <cp:lastModifiedBy>jrfindl</cp:lastModifiedBy>
  <cp:revision>120</cp:revision>
  <dcterms:modified xsi:type="dcterms:W3CDTF">2019-06-18T15:10:06Z</dcterms:modified>
</cp:coreProperties>
</file>