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0" r:id="rId3"/>
    <p:sldId id="256" r:id="rId4"/>
    <p:sldId id="257" r:id="rId5"/>
    <p:sldId id="259" r:id="rId6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234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8F0B0-5DBC-CB4F-FBE8-A5410F685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646BDF-FB2E-6CBA-5A1D-0A9579014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2990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6D6C3-85BA-DA05-8CF7-FFDE2ACC5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3661-845D-41B9-AD89-D28159EBDC10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92E92-8F01-3FBA-EBCB-61BF86200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7A29E-BC8E-CDEC-515F-1F40672A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24BE-311E-4146-AB1D-15C8B8580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3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332F2-788B-237A-DC22-A069AEFE7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752DD5-AC91-0511-3B42-F9323E6EB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6843B-D962-E457-2F53-BD44DBC7F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3661-845D-41B9-AD89-D28159EBDC10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FC434-3210-C98C-6E30-9C7D1712D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6A350-514B-423D-6EBA-AE6CC2003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24BE-311E-4146-AB1D-15C8B8580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2E86E5-979E-B9B4-61B2-184FA5300D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124" y="535518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347212-B4E9-D269-D6A8-A6C931275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353" y="535518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14F3F-3933-E7E6-BE40-EC9EB2C00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3661-845D-41B9-AD89-D28159EBDC10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FE08C-119D-3255-DBAA-8CC23B7DA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2E8E6-7BE7-C765-1D74-06C3D605A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24BE-311E-4146-AB1D-15C8B8580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6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3E192-AB27-AEBA-9C36-AD47F1AFA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86BE8-3F00-AF9A-06AC-0EDAE0010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A136A-3873-500D-E762-C8F9195BF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3661-845D-41B9-AD89-D28159EBDC10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89A74-3109-36B3-345C-B6348E969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1D44F-7BF3-16F6-0332-950CC0B2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24BE-311E-4146-AB1D-15C8B8580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9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093E0-8988-793F-40C9-07D5096BC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A05F-F8A2-F7A5-DCF9-921670EB7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3C2C4-58C3-FB1D-13AF-984B7CC1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3661-845D-41B9-AD89-D28159EBDC10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E66BB-9B2C-6D74-0EB7-473FCD12F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F49A8-D8F3-B4A8-E292-2839946C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24BE-311E-4146-AB1D-15C8B8580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0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1347C-FAAA-1312-469E-7ECCAEADF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A213B-D6D6-5225-E09B-8F65A5899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20661-88ED-D36A-4566-EF9AB3911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A1ED5-A1D2-8F56-DBBD-752897F47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3661-845D-41B9-AD89-D28159EBDC10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2D4A1-FDED-7064-1094-88F9DFC23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1837C-2C5F-853A-9D4B-8ADEE989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24BE-311E-4146-AB1D-15C8B8580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9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2FB30-343B-CFBF-EB0D-8BE8DDF4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535518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3E2E6-86E4-3231-DB1D-BAD342D25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22A0A-88F6-5E58-436D-3E1299D85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502367-59E5-4359-B4B7-5F404F4E10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4A1CF7-2356-133B-4E1A-94253E7E4B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A9E7A7-FB26-1E0D-8C2E-FF2200E98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3661-845D-41B9-AD89-D28159EBDC10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D4A634-3ABA-25AA-F6C5-70ECE5D8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59265C-2D9B-3044-04BE-A288BEC0D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24BE-311E-4146-AB1D-15C8B8580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67F04-BF95-4BD2-7D24-42AA8457A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8EA8A5-B58F-B803-D5F7-152557D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3661-845D-41B9-AD89-D28159EBDC10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0875CA-7057-B489-32A1-C19FC5194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230065-E476-2584-F6B2-5AD58BD09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24BE-311E-4146-AB1D-15C8B8580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3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755171-4F07-D4C4-8E41-C173A965B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3661-845D-41B9-AD89-D28159EBDC10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98F79-7B1D-2BFF-B1C7-645C46C6A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EE6B6-950F-FE83-06B3-1587F9AE3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24BE-311E-4146-AB1D-15C8B8580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19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BD6E7-2ED6-FE71-0DB6-A95290583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6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C581B-705E-E957-8AEB-77AF84E23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2" y="1448225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4BB409-BDF7-B9CB-18AB-6B611D5CB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6" y="3017521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9CF85-A508-5343-9B80-AFD42E9D0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3661-845D-41B9-AD89-D28159EBDC10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D8D2-0A6B-D999-874D-557298F7E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6C276-A1BF-02EB-A3DC-ACCFDB92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24BE-311E-4146-AB1D-15C8B8580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92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84A9A-9042-7140-6F26-8B1E6592E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6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ED8FEB-A7A3-6865-E39B-B870284396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4282" y="1448225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4D4C96-930A-1B41-AB5B-4625B6F18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6" y="3017521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A5086D-EEE3-5BB5-8FF0-E2AA60B90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3661-845D-41B9-AD89-D28159EBDC10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40890-5E9A-9DFC-1C27-5BA82833B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93E6AB-8D6F-0CF4-8330-3D96112FD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F24BE-311E-4146-AB1D-15C8B8580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2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A9F1BB-5690-2E29-7F4A-A5890533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8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C2D28D-A8A7-4B29-F306-CBB857B23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CDA78-A9A9-59C5-B3D2-02053AC63C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8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E3661-845D-41B9-AD89-D28159EBDC10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31C7A-AB23-59DF-6DE1-8CC3009F8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8" y="9322648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33952-305B-F2CF-6F3C-5A488EA7D4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8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F24BE-311E-4146-AB1D-15C8B8580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6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enniferfindley.com/small-group-reading-management-and-engagement-strategi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learn.jenniferfindley.com/all-access-reading-membership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C99F9B15-4A17-25EA-E30D-9090E591D14C}"/>
              </a:ext>
            </a:extLst>
          </p:cNvPr>
          <p:cNvSpPr/>
          <p:nvPr/>
        </p:nvSpPr>
        <p:spPr>
          <a:xfrm>
            <a:off x="432486" y="8526162"/>
            <a:ext cx="6882714" cy="1099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604D69-02F2-6A03-8F36-E89D57551971}"/>
              </a:ext>
            </a:extLst>
          </p:cNvPr>
          <p:cNvSpPr txBox="1"/>
          <p:nvPr/>
        </p:nvSpPr>
        <p:spPr>
          <a:xfrm>
            <a:off x="8121478" y="3433289"/>
            <a:ext cx="3886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https://jenniferfindley.com/small-group-reading-management-and-engagement-strategies</a:t>
            </a:r>
          </a:p>
        </p:txBody>
      </p:sp>
    </p:spTree>
    <p:extLst>
      <p:ext uri="{BB962C8B-B14F-4D97-AF65-F5344CB8AC3E}">
        <p14:creationId xmlns:p14="http://schemas.microsoft.com/office/powerpoint/2010/main" val="19507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12BA9C-6090-0E0A-6CFB-F500FDF5BD6F}"/>
              </a:ext>
            </a:extLst>
          </p:cNvPr>
          <p:cNvSpPr txBox="1"/>
          <p:nvPr/>
        </p:nvSpPr>
        <p:spPr>
          <a:xfrm>
            <a:off x="374753" y="5462593"/>
            <a:ext cx="70228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ighlight>
                  <a:srgbClr val="F4DC75"/>
                </a:highlight>
                <a:latin typeface="Arial Rounded MT Bold" panose="020F0704030504030204" pitchFamily="34" charset="0"/>
                <a:ea typeface="KAApricots" pitchFamily="2" charset="-127"/>
                <a:cs typeface="KAApricots" pitchFamily="2" charset="-127"/>
              </a:rPr>
              <a:t>Get instant access to a vast collection of reading resources and activities to help you:</a:t>
            </a:r>
          </a:p>
        </p:txBody>
      </p:sp>
      <p:sp>
        <p:nvSpPr>
          <p:cNvPr id="7" name="Rectangle: Rounded Corners 6">
            <a:hlinkClick r:id="rId2"/>
            <a:extLst>
              <a:ext uri="{FF2B5EF4-FFF2-40B4-BE49-F238E27FC236}">
                <a16:creationId xmlns:a16="http://schemas.microsoft.com/office/drawing/2014/main" id="{E94C3AF3-C1F8-759C-7A17-610899871AC0}"/>
              </a:ext>
            </a:extLst>
          </p:cNvPr>
          <p:cNvSpPr/>
          <p:nvPr/>
        </p:nvSpPr>
        <p:spPr>
          <a:xfrm>
            <a:off x="1181753" y="8697857"/>
            <a:ext cx="5408894" cy="973373"/>
          </a:xfrm>
          <a:prstGeom prst="roundRect">
            <a:avLst>
              <a:gd name="adj" fmla="val 50000"/>
            </a:avLst>
          </a:prstGeom>
          <a:solidFill>
            <a:srgbClr val="88729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Learn more about </a:t>
            </a:r>
          </a:p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ALL-ACCESS READING now!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405174-9DAE-1CEC-3248-384832DD8043}"/>
              </a:ext>
            </a:extLst>
          </p:cNvPr>
          <p:cNvSpPr txBox="1"/>
          <p:nvPr/>
        </p:nvSpPr>
        <p:spPr>
          <a:xfrm>
            <a:off x="237565" y="6351479"/>
            <a:ext cx="729727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>
                <a:latin typeface="Arial Rounded MT Bold" panose="020F0704030504030204" pitchFamily="34" charset="0"/>
                <a:ea typeface="KAApricots" pitchFamily="2" charset="-127"/>
                <a:cs typeface="KAApricots" pitchFamily="2" charset="-127"/>
              </a:rPr>
              <a:t>implement an engaging and effective small group reading routine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>
                <a:latin typeface="Arial Rounded MT Bold" panose="020F0704030504030204" pitchFamily="34" charset="0"/>
                <a:ea typeface="KAApricots" pitchFamily="2" charset="-127"/>
                <a:cs typeface="KAApricots" pitchFamily="2" charset="-127"/>
              </a:rPr>
              <a:t>meet the rigorous demands of grade-level standards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>
                <a:latin typeface="Arial Rounded MT Bold" panose="020F0704030504030204" pitchFamily="34" charset="0"/>
                <a:ea typeface="KAApricots" pitchFamily="2" charset="-127"/>
                <a:cs typeface="KAApricots" pitchFamily="2" charset="-127"/>
              </a:rPr>
              <a:t>reach readers with a wide range of ability levels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>
                <a:latin typeface="Arial Rounded MT Bold" panose="020F0704030504030204" pitchFamily="34" charset="0"/>
                <a:ea typeface="KAApricots" pitchFamily="2" charset="-127"/>
                <a:cs typeface="KAApricots" pitchFamily="2" charset="-127"/>
              </a:rPr>
              <a:t>engage students with a refreshing variety of tasks and activities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3CDD53-D5BA-21BA-95E1-2509223D8287}"/>
              </a:ext>
            </a:extLst>
          </p:cNvPr>
          <p:cNvSpPr txBox="1"/>
          <p:nvPr/>
        </p:nvSpPr>
        <p:spPr>
          <a:xfrm>
            <a:off x="1308100" y="2065898"/>
            <a:ext cx="5156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 Rounded MT Bold" panose="020F0704030504030204" pitchFamily="34" charset="0"/>
                <a:ea typeface="KAApricots" pitchFamily="2" charset="-127"/>
                <a:cs typeface="KAApricots" pitchFamily="2" charset="-127"/>
              </a:rPr>
              <a:t>(AND THE REST OF YOUR READING!)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61CD49-8BE6-9E80-F2BC-D75DF03427E2}"/>
              </a:ext>
            </a:extLst>
          </p:cNvPr>
          <p:cNvSpPr txBox="1"/>
          <p:nvPr/>
        </p:nvSpPr>
        <p:spPr>
          <a:xfrm rot="21318098">
            <a:off x="533363" y="7849017"/>
            <a:ext cx="47681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highlight>
                  <a:srgbClr val="F4DC75"/>
                </a:highlight>
                <a:latin typeface="KAApricots" pitchFamily="2" charset="-127"/>
                <a:ea typeface="KAApricots" pitchFamily="2" charset="-127"/>
                <a:cs typeface="KAApricots" pitchFamily="2" charset="-127"/>
              </a:rPr>
              <a:t>Click here to get started!</a:t>
            </a:r>
            <a:endParaRPr lang="en-US" sz="3200" dirty="0">
              <a:highlight>
                <a:srgbClr val="F4DC75"/>
              </a:highlight>
            </a:endParaRPr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337C7DF-BEF7-9548-F4E8-F8FBF8739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81385">
            <a:off x="312427" y="8615560"/>
            <a:ext cx="769450" cy="346802"/>
          </a:xfrm>
          <a:prstGeom prst="rect">
            <a:avLst/>
          </a:prstGeom>
        </p:spPr>
      </p:pic>
      <p:pic>
        <p:nvPicPr>
          <p:cNvPr id="12" name="Picture 11" descr="A group of electronic devices&#10;&#10;Description automatically generated">
            <a:extLst>
              <a:ext uri="{FF2B5EF4-FFF2-40B4-BE49-F238E27FC236}">
                <a16:creationId xmlns:a16="http://schemas.microsoft.com/office/drawing/2014/main" id="{28170A9E-FB5C-0299-EF9D-DE05107DAB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74"/>
          <a:stretch/>
        </p:blipFill>
        <p:spPr>
          <a:xfrm>
            <a:off x="190925" y="140768"/>
            <a:ext cx="7391105" cy="78436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47433EA-A48D-87B1-39BE-313E66C90A40}"/>
              </a:ext>
            </a:extLst>
          </p:cNvPr>
          <p:cNvGrpSpPr/>
          <p:nvPr/>
        </p:nvGrpSpPr>
        <p:grpSpPr>
          <a:xfrm>
            <a:off x="1308100" y="2588543"/>
            <a:ext cx="5156201" cy="2776416"/>
            <a:chOff x="961623" y="2848040"/>
            <a:chExt cx="5156201" cy="2776416"/>
          </a:xfrm>
        </p:grpSpPr>
        <p:pic>
          <p:nvPicPr>
            <p:cNvPr id="2" name="Picture 1" descr="A computer and tablet next to a screen&#10;&#10;Description automatically generated">
              <a:extLst>
                <a:ext uri="{FF2B5EF4-FFF2-40B4-BE49-F238E27FC236}">
                  <a16:creationId xmlns:a16="http://schemas.microsoft.com/office/drawing/2014/main" id="{93354790-0357-29C3-4F7D-980331810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623" y="2848040"/>
              <a:ext cx="5156201" cy="277641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05C4912-6989-437A-DD88-0BC86C3B4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45104" y="2945674"/>
              <a:ext cx="1802674" cy="371484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8B6DF0F-9A9A-C012-A71A-55B4CFDE0344}"/>
              </a:ext>
            </a:extLst>
          </p:cNvPr>
          <p:cNvSpPr/>
          <p:nvPr/>
        </p:nvSpPr>
        <p:spPr>
          <a:xfrm>
            <a:off x="54862" y="876519"/>
            <a:ext cx="766267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rgbClr val="1E9096"/>
                </a:solidFill>
                <a:latin typeface="KAApricots" pitchFamily="2" charset="-127"/>
                <a:ea typeface="KAApricots" pitchFamily="2" charset="-127"/>
                <a:cs typeface="KAApricots" pitchFamily="2" charset="-127"/>
              </a:rPr>
              <a:t>Small Group Reading</a:t>
            </a:r>
          </a:p>
        </p:txBody>
      </p:sp>
    </p:spTree>
    <p:extLst>
      <p:ext uri="{BB962C8B-B14F-4D97-AF65-F5344CB8AC3E}">
        <p14:creationId xmlns:p14="http://schemas.microsoft.com/office/powerpoint/2010/main" val="1665272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B75C55-59DC-1422-B67F-A066D12544AE}"/>
              </a:ext>
            </a:extLst>
          </p:cNvPr>
          <p:cNvSpPr txBox="1"/>
          <p:nvPr/>
        </p:nvSpPr>
        <p:spPr>
          <a:xfrm>
            <a:off x="305154" y="1633196"/>
            <a:ext cx="7162092" cy="8194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en-US" sz="1800" b="1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Be Prompt and Prepared: </a:t>
            </a:r>
            <a:r>
              <a:rPr lang="en-US" sz="1800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Always come to the small group on time with all the necessary materials.</a:t>
            </a:r>
          </a:p>
          <a:p>
            <a:pPr marL="342900" marR="0" indent="-342900">
              <a:spcBef>
                <a:spcPts val="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en-US" sz="1800" b="1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Active Listening: </a:t>
            </a:r>
            <a:r>
              <a:rPr lang="en-US" sz="1800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When someone is speaking, we listen closely. We do not interrupt or talk over others.</a:t>
            </a:r>
          </a:p>
          <a:p>
            <a:pPr marL="342900" marR="0" indent="-342900">
              <a:spcBef>
                <a:spcPts val="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en-US" sz="1800" b="1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Participation: </a:t>
            </a:r>
            <a:r>
              <a:rPr lang="en-US" sz="1800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Everyone has a voice. Share your thoughts, ask questions, but also give others a chance to speak.</a:t>
            </a:r>
          </a:p>
          <a:p>
            <a:pPr marL="342900" marR="0" indent="-342900">
              <a:spcBef>
                <a:spcPts val="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en-US" sz="1800" b="1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Stay on Task: </a:t>
            </a:r>
            <a:r>
              <a:rPr lang="en-US" sz="1800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Our small group time is limited, so we need to stay focused on the topic or activity at hand.</a:t>
            </a:r>
          </a:p>
          <a:p>
            <a:pPr marL="342900" marR="0" indent="-342900">
              <a:spcBef>
                <a:spcPts val="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en-US" sz="1800" b="1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Respectful Responses: </a:t>
            </a:r>
            <a:r>
              <a:rPr lang="en-US" sz="1800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Agree or disagree with ideas, not with people. Remember to use kind words and body language.</a:t>
            </a:r>
          </a:p>
          <a:p>
            <a:pPr marL="342900" marR="0" indent="-342900">
              <a:spcBef>
                <a:spcPts val="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en-US" sz="1800" b="1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Keep Hands to Yourself: </a:t>
            </a:r>
            <a:r>
              <a:rPr lang="en-US" sz="1800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Respect personal space. No touching other people’s belongings without permission.</a:t>
            </a:r>
          </a:p>
          <a:p>
            <a:pPr marL="342900" marR="0" indent="-342900">
              <a:spcBef>
                <a:spcPts val="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en-US" sz="1800" b="1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Quiet Transition: </a:t>
            </a:r>
            <a:r>
              <a:rPr lang="en-US" sz="1800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Move to and from your small group quietly, so you do not disturb other groups or the rest of the class.</a:t>
            </a:r>
          </a:p>
          <a:p>
            <a:pPr marL="342900" marR="0" indent="-342900">
              <a:spcBef>
                <a:spcPts val="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en-US" sz="1800" b="1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Use Indoor Voices: </a:t>
            </a:r>
            <a:r>
              <a:rPr lang="en-US" sz="1800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Even though we are in a smaller group, we still use our indoor voices to keep the environment conducive to learning for everyone.</a:t>
            </a:r>
          </a:p>
          <a:p>
            <a:pPr marL="342900" marR="0" indent="-342900">
              <a:spcBef>
                <a:spcPts val="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en-US" b="1" kern="100" dirty="0"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S</a:t>
            </a:r>
            <a:r>
              <a:rPr lang="en-US" sz="1800" b="1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tay Seated: </a:t>
            </a:r>
            <a:r>
              <a:rPr lang="en-US" sz="1800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Unless given permission, remain in your seat during the group.</a:t>
            </a:r>
          </a:p>
          <a:p>
            <a:pPr marL="342900" marR="0" indent="-342900">
              <a:spcBef>
                <a:spcPts val="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en-US" b="1" kern="100" dirty="0"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K</a:t>
            </a:r>
            <a:r>
              <a:rPr lang="en-US" sz="1800" b="1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eep Area Clean: </a:t>
            </a:r>
            <a:r>
              <a:rPr lang="en-US" sz="1800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After our group, make sure the area is clean. Pick up any materials and push in chairs.</a:t>
            </a:r>
          </a:p>
        </p:txBody>
      </p:sp>
    </p:spTree>
    <p:extLst>
      <p:ext uri="{BB962C8B-B14F-4D97-AF65-F5344CB8AC3E}">
        <p14:creationId xmlns:p14="http://schemas.microsoft.com/office/powerpoint/2010/main" val="996977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5CCE3D-A1CD-94C7-1DDA-2F93FD7160CA}"/>
              </a:ext>
            </a:extLst>
          </p:cNvPr>
          <p:cNvSpPr txBox="1"/>
          <p:nvPr/>
        </p:nvSpPr>
        <p:spPr>
          <a:xfrm>
            <a:off x="305154" y="1707338"/>
            <a:ext cx="71620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indent="-742950">
              <a:spcBef>
                <a:spcPts val="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en-US" sz="4400" b="1" kern="1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text</a:t>
            </a:r>
            <a:endParaRPr lang="en-US" sz="4400" kern="1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320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8054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304</Words>
  <Application>Microsoft Office PowerPoint</Application>
  <PresentationFormat>Custom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KAApricots</vt:lpstr>
      <vt:lpstr>Arial</vt:lpstr>
      <vt:lpstr>Arial Rounded MT Bold</vt:lpstr>
      <vt:lpstr>Calibri</vt:lpstr>
      <vt:lpstr>Calibri Light</vt:lpstr>
      <vt:lpstr>Poppins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Katrina Martin</dc:creator>
  <cp:lastModifiedBy>Katrina Martin</cp:lastModifiedBy>
  <cp:revision>4</cp:revision>
  <dcterms:created xsi:type="dcterms:W3CDTF">2023-11-03T00:04:49Z</dcterms:created>
  <dcterms:modified xsi:type="dcterms:W3CDTF">2023-11-07T22:29:31Z</dcterms:modified>
</cp:coreProperties>
</file>