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1"/>
  </p:sldMasterIdLst>
  <p:notesMasterIdLst>
    <p:notesMasterId r:id="rId24"/>
  </p:notesMasterIdLst>
  <p:sldIdLst>
    <p:sldId id="303" r:id="rId2"/>
    <p:sldId id="305" r:id="rId3"/>
    <p:sldId id="306" r:id="rId4"/>
    <p:sldId id="307" r:id="rId5"/>
    <p:sldId id="308" r:id="rId6"/>
    <p:sldId id="309" r:id="rId7"/>
    <p:sldId id="310" r:id="rId8"/>
    <p:sldId id="311" r:id="rId9"/>
    <p:sldId id="312" r:id="rId10"/>
    <p:sldId id="313" r:id="rId11"/>
    <p:sldId id="278" r:id="rId12"/>
    <p:sldId id="314" r:id="rId13"/>
    <p:sldId id="315" r:id="rId14"/>
    <p:sldId id="316" r:id="rId15"/>
    <p:sldId id="317" r:id="rId16"/>
    <p:sldId id="318" r:id="rId17"/>
    <p:sldId id="319" r:id="rId18"/>
    <p:sldId id="320" r:id="rId19"/>
    <p:sldId id="321" r:id="rId20"/>
    <p:sldId id="322" r:id="rId21"/>
    <p:sldId id="323" r:id="rId22"/>
    <p:sldId id="276" r:id="rId23"/>
  </p:sldIdLst>
  <p:sldSz cx="6858000" cy="9144000" type="screen4x3"/>
  <p:notesSz cx="6858000" cy="9144000"/>
  <p:embeddedFontLst>
    <p:embeddedFont>
      <p:font typeface="KG Wake Me Up" panose="02000000000000000000" pitchFamily="2" charset="0"/>
      <p:regular r:id="rId25"/>
    </p:embeddedFont>
    <p:embeddedFont>
      <p:font typeface="AGHowDoYouSurvive" panose="02000603000000000000" pitchFamily="2" charset="0"/>
      <p:regular r:id="rId26"/>
    </p:embeddedFont>
    <p:embeddedFont>
      <p:font typeface="KG HAPPY" panose="02000000000000000000" pitchFamily="2" charset="0"/>
      <p:regular r:id="rId27"/>
    </p:embeddedFont>
    <p:embeddedFont>
      <p:font typeface="Champagne &amp; Limousines" panose="020B0502020202020204" pitchFamily="34" charset="0"/>
      <p:regular r:id="rId28"/>
    </p:embeddedFon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KG Sorry Not Sorry" panose="02000506000000020004" pitchFamily="2" charset="0"/>
      <p:regular r:id="rId37"/>
    </p:embeddedFont>
    <p:embeddedFont>
      <p:font typeface="Calibri Light" panose="020F0302020204030204" pitchFamily="34"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5501" autoAdjust="0"/>
  </p:normalViewPr>
  <p:slideViewPr>
    <p:cSldViewPr>
      <p:cViewPr varScale="1">
        <p:scale>
          <a:sx n="70" d="100"/>
          <a:sy n="70" d="100"/>
        </p:scale>
        <p:origin x="2478" y="60"/>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2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5057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1162050"/>
            <a:ext cx="2352675"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a:lstStyle/>
          <a:p>
            <a:endParaRPr lang="en-US"/>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BDAA7522-EFE1-426D-9936-6CD595B89BFE}" type="slidenum">
              <a:rPr lang="en-US" smtClean="0"/>
              <a:t>22</a:t>
            </a:fld>
            <a:endParaRPr lang="en-US"/>
          </a:p>
        </p:txBody>
      </p:sp>
    </p:spTree>
    <p:extLst>
      <p:ext uri="{BB962C8B-B14F-4D97-AF65-F5344CB8AC3E}">
        <p14:creationId xmlns:p14="http://schemas.microsoft.com/office/powerpoint/2010/main" val="157414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1866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4550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472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3530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3722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6050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4016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8395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6941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2276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500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D8BD707-D9CF-40AE-B4C6-C98DA3205C09}" type="datetimeFigureOut">
              <a:rPr lang="en-US" smtClean="0"/>
              <a:t>8/18/2017</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3288429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teacherspayteachers.com/Store/Kimberly-Geswein-Fonts" TargetMode="External"/><Relationship Id="rId7" Type="http://schemas.openxmlformats.org/officeDocument/2006/relationships/hyperlink" Target="http://www.teacherspayteachers.com/Store/Jennifer-Findle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teachingtoinspirein5th.blogspot.com/" TargetMode="External"/><Relationship Id="rId10" Type="http://schemas.openxmlformats.org/officeDocument/2006/relationships/hyperlink" Target="https://www.teacherspayteachers.com/Product/Amy-Groesbeck-Fonts-The-GROWING-Bundle-2948529" TargetMode="External"/><Relationship Id="rId4" Type="http://schemas.openxmlformats.org/officeDocument/2006/relationships/image" Target="../media/image21.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Box 4"/>
          <p:cNvSpPr txBox="1"/>
          <p:nvPr/>
        </p:nvSpPr>
        <p:spPr>
          <a:xfrm>
            <a:off x="533400" y="5791200"/>
            <a:ext cx="56388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Type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63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40170786"/>
              </p:ext>
            </p:extLst>
          </p:nvPr>
        </p:nvGraphicFramePr>
        <p:xfrm>
          <a:off x="242877" y="1219200"/>
          <a:ext cx="6372245" cy="7568683"/>
        </p:xfrm>
        <a:graphic>
          <a:graphicData uri="http://schemas.openxmlformats.org/drawingml/2006/table">
            <a:tbl>
              <a:tblPr firstRow="1" bandRow="1">
                <a:tableStyleId>{5940675A-B579-460E-94D1-54222C63F5DA}</a:tableStyleId>
              </a:tblPr>
              <a:tblGrid>
                <a:gridCol w="1890723"/>
                <a:gridCol w="4481522"/>
              </a:tblGrid>
              <a:tr h="725765">
                <a:tc>
                  <a:txBody>
                    <a:bodyPr/>
                    <a:lstStyle/>
                    <a:p>
                      <a:r>
                        <a:rPr lang="en-US" sz="2600" dirty="0" smtClean="0">
                          <a:latin typeface="Century Gothic" panose="020B0502020202020204" pitchFamily="34" charset="0"/>
                        </a:rPr>
                        <a:t>Procedure</a:t>
                      </a:r>
                      <a:endParaRPr lang="en-US" sz="2600" dirty="0">
                        <a:latin typeface="Century Gothic" panose="020B0502020202020204" pitchFamily="34" charset="0"/>
                      </a:endParaRPr>
                    </a:p>
                  </a:txBody>
                  <a:tcPr/>
                </a:tc>
                <a:tc>
                  <a:txBody>
                    <a:bodyPr/>
                    <a:lstStyle/>
                    <a:p>
                      <a:r>
                        <a:rPr lang="en-US" sz="2600" dirty="0" smtClean="0">
                          <a:latin typeface="Century Gothic" panose="020B0502020202020204" pitchFamily="34" charset="0"/>
                        </a:rPr>
                        <a:t>Details</a:t>
                      </a:r>
                      <a:endParaRPr lang="en-US" sz="2600" dirty="0">
                        <a:latin typeface="Century Gothic" panose="020B0502020202020204" pitchFamily="34" charset="0"/>
                      </a:endParaRPr>
                    </a:p>
                  </a:txBody>
                  <a:tcPr/>
                </a:tc>
              </a:tr>
              <a:tr h="1624329">
                <a:tc>
                  <a:txBody>
                    <a:bodyPr/>
                    <a:lstStyle/>
                    <a:p>
                      <a:r>
                        <a:rPr lang="en-US" sz="2000" dirty="0" smtClean="0">
                          <a:latin typeface="Century Gothic" panose="020B0502020202020204" pitchFamily="34" charset="0"/>
                        </a:rPr>
                        <a:t>Hallway</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Type Here</a:t>
                      </a:r>
                      <a:endParaRPr lang="en-US" sz="2000" dirty="0">
                        <a:latin typeface="Century Gothic" panose="020B0502020202020204" pitchFamily="34" charset="0"/>
                      </a:endParaRPr>
                    </a:p>
                  </a:txBody>
                  <a:tcPr/>
                </a:tc>
              </a:tr>
              <a:tr h="1624329">
                <a:tc>
                  <a:txBody>
                    <a:bodyPr/>
                    <a:lstStyle/>
                    <a:p>
                      <a:r>
                        <a:rPr lang="en-US" sz="2000" dirty="0" smtClean="0">
                          <a:latin typeface="Century Gothic" panose="020B0502020202020204" pitchFamily="34" charset="0"/>
                        </a:rPr>
                        <a:t>Recess</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969931">
                <a:tc>
                  <a:txBody>
                    <a:bodyPr/>
                    <a:lstStyle/>
                    <a:p>
                      <a:r>
                        <a:rPr lang="en-US" sz="2000" dirty="0" smtClean="0">
                          <a:latin typeface="Century Gothic" panose="020B0502020202020204" pitchFamily="34" charset="0"/>
                        </a:rPr>
                        <a:t>Lunchroom</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624329">
                <a:tc>
                  <a:txBody>
                    <a:bodyPr/>
                    <a:lstStyle/>
                    <a:p>
                      <a:r>
                        <a:rPr lang="en-US" sz="2000" dirty="0" smtClean="0">
                          <a:latin typeface="Century Gothic" panose="020B0502020202020204" pitchFamily="34" charset="0"/>
                        </a:rPr>
                        <a:t>Dismissal</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bl>
          </a:graphicData>
        </a:graphic>
      </p:graphicFrame>
    </p:spTree>
    <p:extLst>
      <p:ext uri="{BB962C8B-B14F-4D97-AF65-F5344CB8AC3E}">
        <p14:creationId xmlns:p14="http://schemas.microsoft.com/office/powerpoint/2010/main" val="87580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19" name="object 3"/>
          <p:cNvSpPr txBox="1"/>
          <p:nvPr/>
        </p:nvSpPr>
        <p:spPr>
          <a:xfrm>
            <a:off x="152400" y="278249"/>
            <a:ext cx="6477000" cy="769441"/>
          </a:xfrm>
          <a:prstGeom prst="rect">
            <a:avLst/>
          </a:prstGeom>
        </p:spPr>
        <p:txBody>
          <a:bodyPr vert="horz" wrap="square" lIns="0" tIns="0" rIns="0" bIns="0" rtlCol="0">
            <a:spAutoFit/>
          </a:bodyPr>
          <a:lstStyle/>
          <a:p>
            <a:pPr marL="1194435" marR="5080" indent="-1182370" algn="ctr">
              <a:lnSpc>
                <a:spcPct val="100000"/>
              </a:lnSpc>
              <a:tabLst>
                <a:tab pos="1431925" algn="l"/>
              </a:tabLst>
            </a:pPr>
            <a:r>
              <a:rPr lang="en-US" sz="5000" dirty="0" smtClean="0">
                <a:latin typeface="KG Sorry Not Sorry" panose="02000506000000020004" pitchFamily="2" charset="0"/>
                <a:cs typeface="KG HAPPY"/>
              </a:rPr>
              <a:t>Common </a:t>
            </a:r>
            <a:r>
              <a:rPr lang="en-US" sz="5000" dirty="0" smtClean="0">
                <a:latin typeface="AGHowDoYouSurvive" panose="02000603000000000000" pitchFamily="2" charset="0"/>
                <a:ea typeface="AGHowDoYouSurvive" panose="02000603000000000000" pitchFamily="2" charset="0"/>
                <a:cs typeface="KG HAPPY"/>
              </a:rPr>
              <a:t>procedures</a:t>
            </a:r>
            <a:endParaRPr sz="5000" dirty="0">
              <a:latin typeface="AGHowDoYouSurvive" panose="02000603000000000000" pitchFamily="2" charset="0"/>
              <a:ea typeface="AGHowDoYouSurvive" panose="02000603000000000000" pitchFamily="2" charset="0"/>
              <a:cs typeface="KG HAPPY"/>
            </a:endParaRPr>
          </a:p>
        </p:txBody>
      </p:sp>
      <p:graphicFrame>
        <p:nvGraphicFramePr>
          <p:cNvPr id="20" name="Table 19"/>
          <p:cNvGraphicFramePr>
            <a:graphicFrameLocks noGrp="1"/>
          </p:cNvGraphicFramePr>
          <p:nvPr>
            <p:extLst>
              <p:ext uri="{D42A27DB-BD31-4B8C-83A1-F6EECF244321}">
                <p14:modId xmlns:p14="http://schemas.microsoft.com/office/powerpoint/2010/main" val="1514837524"/>
              </p:ext>
            </p:extLst>
          </p:nvPr>
        </p:nvGraphicFramePr>
        <p:xfrm>
          <a:off x="242877" y="1208008"/>
          <a:ext cx="6372245" cy="7568683"/>
        </p:xfrm>
        <a:graphic>
          <a:graphicData uri="http://schemas.openxmlformats.org/drawingml/2006/table">
            <a:tbl>
              <a:tblPr firstRow="1" bandRow="1">
                <a:tableStyleId>{5940675A-B579-460E-94D1-54222C63F5DA}</a:tableStyleId>
              </a:tblPr>
              <a:tblGrid>
                <a:gridCol w="1890723"/>
                <a:gridCol w="4481522"/>
              </a:tblGrid>
              <a:tr h="725765">
                <a:tc>
                  <a:txBody>
                    <a:bodyPr/>
                    <a:lstStyle/>
                    <a:p>
                      <a:r>
                        <a:rPr lang="en-US" sz="2600" dirty="0" smtClean="0">
                          <a:latin typeface="Century Gothic" panose="020B0502020202020204" pitchFamily="34" charset="0"/>
                        </a:rPr>
                        <a:t>Procedure</a:t>
                      </a:r>
                      <a:endParaRPr lang="en-US" sz="2600" dirty="0">
                        <a:latin typeface="Century Gothic" panose="020B0502020202020204" pitchFamily="34" charset="0"/>
                      </a:endParaRPr>
                    </a:p>
                  </a:txBody>
                  <a:tcPr/>
                </a:tc>
                <a:tc>
                  <a:txBody>
                    <a:bodyPr/>
                    <a:lstStyle/>
                    <a:p>
                      <a:r>
                        <a:rPr lang="en-US" sz="2600" dirty="0" smtClean="0">
                          <a:latin typeface="Century Gothic" panose="020B0502020202020204" pitchFamily="34" charset="0"/>
                        </a:rPr>
                        <a:t>Details</a:t>
                      </a:r>
                      <a:endParaRPr lang="en-US" sz="2600" dirty="0">
                        <a:latin typeface="Century Gothic" panose="020B0502020202020204" pitchFamily="34" charset="0"/>
                      </a:endParaRPr>
                    </a:p>
                  </a:txBody>
                  <a:tcPr/>
                </a:tc>
              </a:tr>
              <a:tr h="1624329">
                <a:tc>
                  <a:txBody>
                    <a:bodyPr/>
                    <a:lstStyle/>
                    <a:p>
                      <a:r>
                        <a:rPr lang="en-US" sz="2000" dirty="0" smtClean="0">
                          <a:latin typeface="Century Gothic" panose="020B0502020202020204" pitchFamily="34" charset="0"/>
                        </a:rPr>
                        <a:t>Type Here</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Type Here</a:t>
                      </a:r>
                      <a:endParaRPr lang="en-US" sz="2000" dirty="0">
                        <a:latin typeface="Century Gothic" panose="020B0502020202020204" pitchFamily="34" charset="0"/>
                      </a:endParaRPr>
                    </a:p>
                  </a:txBody>
                  <a:tcPr/>
                </a:tc>
              </a:tr>
              <a:tr h="1624329">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96993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624329">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bl>
          </a:graphicData>
        </a:graphic>
      </p:graphicFrame>
      <p:sp>
        <p:nvSpPr>
          <p:cNvPr id="7" name="object 9"/>
          <p:cNvSpPr txBox="1"/>
          <p:nvPr/>
        </p:nvSpPr>
        <p:spPr>
          <a:xfrm>
            <a:off x="257155" y="8803987"/>
            <a:ext cx="1109980" cy="152400"/>
          </a:xfrm>
          <a:prstGeom prst="rect">
            <a:avLst/>
          </a:prstGeom>
        </p:spPr>
        <p:txBody>
          <a:bodyPr vert="horz" wrap="square" lIns="0" tIns="0" rIns="0" bIns="0" rtlCol="0">
            <a:spAutoFit/>
          </a:bodyPr>
          <a:lstStyle/>
          <a:p>
            <a:pPr marL="12700">
              <a:lnSpc>
                <a:spcPct val="100000"/>
              </a:lnSpc>
            </a:pPr>
            <a:r>
              <a:rPr sz="1000" dirty="0">
                <a:latin typeface="Champagne &amp; Limousines"/>
                <a:cs typeface="Champagne &amp; Limousines"/>
              </a:rPr>
              <a:t>© </a:t>
            </a:r>
            <a:r>
              <a:rPr sz="1000" dirty="0" smtClean="0">
                <a:latin typeface="Champagne &amp; Limousines"/>
                <a:cs typeface="Champagne &amp; Limousines"/>
              </a:rPr>
              <a:t>Jennifer </a:t>
            </a:r>
            <a:r>
              <a:rPr sz="1000" dirty="0">
                <a:latin typeface="Champagne &amp; Limousines"/>
                <a:cs typeface="Champagne &amp; Limousines"/>
              </a:rPr>
              <a:t>Findley</a:t>
            </a:r>
          </a:p>
        </p:txBody>
      </p:sp>
    </p:spTree>
    <p:extLst>
      <p:ext uri="{BB962C8B-B14F-4D97-AF65-F5344CB8AC3E}">
        <p14:creationId xmlns:p14="http://schemas.microsoft.com/office/powerpoint/2010/main" val="201168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61470563"/>
              </p:ext>
            </p:extLst>
          </p:nvPr>
        </p:nvGraphicFramePr>
        <p:xfrm>
          <a:off x="266700" y="838200"/>
          <a:ext cx="6324600" cy="8153400"/>
        </p:xfrm>
        <a:graphic>
          <a:graphicData uri="http://schemas.openxmlformats.org/drawingml/2006/table">
            <a:tbl>
              <a:tblPr firstRow="1" bandRow="1">
                <a:tableStyleId>{5940675A-B579-460E-94D1-54222C63F5DA}</a:tableStyleId>
              </a:tblPr>
              <a:tblGrid>
                <a:gridCol w="3162300"/>
                <a:gridCol w="3162300"/>
              </a:tblGrid>
              <a:tr h="3160233">
                <a:tc>
                  <a:txBody>
                    <a:bodyPr/>
                    <a:lstStyle/>
                    <a:p>
                      <a:r>
                        <a:rPr lang="en-US" sz="1200" dirty="0" smtClean="0">
                          <a:latin typeface="Century Gothic" panose="020B0502020202020204" pitchFamily="34" charset="0"/>
                        </a:rPr>
                        <a:t>Car Riders</a:t>
                      </a:r>
                      <a:endParaRPr lang="en-US" sz="1200" dirty="0">
                        <a:latin typeface="Century Gothic" panose="020B0502020202020204" pitchFamily="34" charset="0"/>
                      </a:endParaRPr>
                    </a:p>
                  </a:txBody>
                  <a:tcPr/>
                </a:tc>
                <a:tc>
                  <a:txBody>
                    <a:bodyPr/>
                    <a:lstStyle/>
                    <a:p>
                      <a:r>
                        <a:rPr lang="en-US" sz="1200" dirty="0" smtClean="0">
                          <a:latin typeface="Century Gothic" panose="020B0502020202020204" pitchFamily="34" charset="0"/>
                        </a:rPr>
                        <a:t>Bus Riders</a:t>
                      </a:r>
                      <a:endParaRPr lang="en-US" sz="1200" dirty="0">
                        <a:latin typeface="Century Gothic" panose="020B0502020202020204" pitchFamily="34" charset="0"/>
                      </a:endParaRPr>
                    </a:p>
                  </a:txBody>
                  <a:tcPr/>
                </a:tc>
              </a:tr>
              <a:tr h="3160233">
                <a:tc>
                  <a:txBody>
                    <a:bodyPr/>
                    <a:lstStyle/>
                    <a:p>
                      <a:r>
                        <a:rPr lang="en-US" sz="1200" dirty="0" smtClean="0">
                          <a:latin typeface="Century Gothic" panose="020B0502020202020204" pitchFamily="34" charset="0"/>
                        </a:rPr>
                        <a:t>Walkers</a:t>
                      </a:r>
                      <a:endParaRPr lang="en-US" sz="1200" dirty="0">
                        <a:latin typeface="Century Gothic" panose="020B0502020202020204" pitchFamily="34" charset="0"/>
                      </a:endParaRPr>
                    </a:p>
                  </a:txBody>
                  <a:tcPr/>
                </a:tc>
                <a:tc>
                  <a:txBody>
                    <a:bodyPr/>
                    <a:lstStyle/>
                    <a:p>
                      <a:r>
                        <a:rPr lang="en-US" sz="1200" dirty="0" smtClean="0">
                          <a:latin typeface="Century Gothic" panose="020B0502020202020204" pitchFamily="34" charset="0"/>
                        </a:rPr>
                        <a:t>After School Car</a:t>
                      </a:r>
                      <a:endParaRPr lang="en-US" sz="1200" dirty="0">
                        <a:latin typeface="Century Gothic" panose="020B0502020202020204" pitchFamily="34" charset="0"/>
                      </a:endParaRPr>
                    </a:p>
                  </a:txBody>
                  <a:tcPr/>
                </a:tc>
              </a:tr>
              <a:tr h="1832934">
                <a:tc>
                  <a:txBody>
                    <a:bodyPr/>
                    <a:lstStyle/>
                    <a:p>
                      <a:r>
                        <a:rPr lang="en-US" sz="1200" dirty="0" smtClean="0">
                          <a:latin typeface="Century Gothic" panose="020B0502020202020204" pitchFamily="34" charset="0"/>
                        </a:rPr>
                        <a:t>Other</a:t>
                      </a:r>
                      <a:endParaRPr lang="en-US" sz="1200" dirty="0">
                        <a:latin typeface="Century Gothic" panose="020B0502020202020204" pitchFamily="34" charset="0"/>
                      </a:endParaRPr>
                    </a:p>
                  </a:txBody>
                  <a:tcPr/>
                </a:tc>
                <a:tc>
                  <a:txBody>
                    <a:bodyPr/>
                    <a:lstStyle/>
                    <a:p>
                      <a:r>
                        <a:rPr lang="en-US" sz="1200" dirty="0" smtClean="0">
                          <a:latin typeface="Century Gothic" panose="020B0502020202020204" pitchFamily="34" charset="0"/>
                        </a:rPr>
                        <a:t>Other</a:t>
                      </a:r>
                      <a:endParaRPr lang="en-US" sz="12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125501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1655622"/>
              </p:ext>
            </p:extLst>
          </p:nvPr>
        </p:nvGraphicFramePr>
        <p:xfrm>
          <a:off x="266700" y="838200"/>
          <a:ext cx="6324600" cy="8153400"/>
        </p:xfrm>
        <a:graphic>
          <a:graphicData uri="http://schemas.openxmlformats.org/drawingml/2006/table">
            <a:tbl>
              <a:tblPr firstRow="1" bandRow="1">
                <a:tableStyleId>{5940675A-B579-460E-94D1-54222C63F5DA}</a:tableStyleId>
              </a:tblPr>
              <a:tblGrid>
                <a:gridCol w="3162300"/>
                <a:gridCol w="3162300"/>
              </a:tblGrid>
              <a:tr h="3160233">
                <a:tc>
                  <a:txBody>
                    <a:bodyPr/>
                    <a:lstStyle/>
                    <a:p>
                      <a:endParaRPr lang="en-US" sz="1200" dirty="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tr>
              <a:tr h="3160233">
                <a:tc>
                  <a:txBody>
                    <a:bodyPr/>
                    <a:lstStyle/>
                    <a:p>
                      <a:endParaRPr lang="en-US" sz="1200" dirty="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tr>
              <a:tr h="1832934">
                <a:tc>
                  <a:txBody>
                    <a:bodyPr/>
                    <a:lstStyle/>
                    <a:p>
                      <a:endParaRPr lang="en-US" sz="1200" dirty="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229374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3816755"/>
              </p:ext>
            </p:extLst>
          </p:nvPr>
        </p:nvGraphicFramePr>
        <p:xfrm>
          <a:off x="242877" y="1143000"/>
          <a:ext cx="6372245" cy="7756295"/>
        </p:xfrm>
        <a:graphic>
          <a:graphicData uri="http://schemas.openxmlformats.org/drawingml/2006/table">
            <a:tbl>
              <a:tblPr firstRow="1" bandRow="1">
                <a:tableStyleId>{5940675A-B579-460E-94D1-54222C63F5DA}</a:tableStyleId>
              </a:tblPr>
              <a:tblGrid>
                <a:gridCol w="1737885"/>
                <a:gridCol w="4634360"/>
              </a:tblGrid>
              <a:tr h="1551259">
                <a:tc>
                  <a:txBody>
                    <a:bodyPr/>
                    <a:lstStyle/>
                    <a:p>
                      <a:pPr algn="ctr"/>
                      <a:endParaRPr lang="en-US" sz="8600" dirty="0">
                        <a:latin typeface="KG Wake Me Up" panose="02000000000000000000" pitchFamily="2" charset="0"/>
                      </a:endParaRPr>
                    </a:p>
                  </a:txBody>
                  <a:tcPr/>
                </a:tc>
                <a:tc>
                  <a:txBody>
                    <a:bodyPr/>
                    <a:lstStyle/>
                    <a:p>
                      <a:endParaRPr lang="en-US" sz="2000" dirty="0">
                        <a:latin typeface="Century Gothic" panose="020B0502020202020204" pitchFamily="34" charset="0"/>
                      </a:endParaRPr>
                    </a:p>
                  </a:txBody>
                  <a:tcPr/>
                </a:tc>
              </a:tr>
              <a:tr h="1551259">
                <a:tc>
                  <a:txBody>
                    <a:bodyPr/>
                    <a:lstStyle/>
                    <a:p>
                      <a:pPr algn="ctr"/>
                      <a:endParaRPr lang="en-US" sz="8600" dirty="0">
                        <a:latin typeface="KG Wake Me Up" panose="02000000000000000000" pitchFamily="2" charset="0"/>
                      </a:endParaRPr>
                    </a:p>
                  </a:txBody>
                  <a:tcPr/>
                </a:tc>
                <a:tc>
                  <a:txBody>
                    <a:bodyPr/>
                    <a:lstStyle/>
                    <a:p>
                      <a:endParaRPr lang="en-US" sz="2000" dirty="0">
                        <a:latin typeface="Century Gothic" panose="020B0502020202020204" pitchFamily="34" charset="0"/>
                      </a:endParaRPr>
                    </a:p>
                  </a:txBody>
                  <a:tcPr/>
                </a:tc>
              </a:tr>
              <a:tr h="1551259">
                <a:tc>
                  <a:txBody>
                    <a:bodyPr/>
                    <a:lstStyle/>
                    <a:p>
                      <a:pPr algn="ctr"/>
                      <a:endParaRPr lang="en-US" sz="8600" dirty="0">
                        <a:latin typeface="KG Wake Me Up" panose="02000000000000000000" pitchFamily="2" charset="0"/>
                      </a:endParaRPr>
                    </a:p>
                  </a:txBody>
                  <a:tcPr/>
                </a:tc>
                <a:tc>
                  <a:txBody>
                    <a:bodyPr/>
                    <a:lstStyle/>
                    <a:p>
                      <a:endParaRPr lang="en-US" sz="2000" dirty="0">
                        <a:latin typeface="Century Gothic" panose="020B0502020202020204" pitchFamily="34" charset="0"/>
                      </a:endParaRPr>
                    </a:p>
                  </a:txBody>
                  <a:tcPr/>
                </a:tc>
              </a:tr>
              <a:tr h="1551259">
                <a:tc>
                  <a:txBody>
                    <a:bodyPr/>
                    <a:lstStyle/>
                    <a:p>
                      <a:pPr algn="ctr"/>
                      <a:endParaRPr lang="en-US" sz="8600" dirty="0">
                        <a:latin typeface="KG Wake Me Up" panose="02000000000000000000" pitchFamily="2" charset="0"/>
                      </a:endParaRPr>
                    </a:p>
                  </a:txBody>
                  <a:tcPr/>
                </a:tc>
                <a:tc>
                  <a:txBody>
                    <a:bodyPr/>
                    <a:lstStyle/>
                    <a:p>
                      <a:endParaRPr lang="en-US" sz="2000" dirty="0">
                        <a:latin typeface="Century Gothic" panose="020B0502020202020204" pitchFamily="34" charset="0"/>
                      </a:endParaRPr>
                    </a:p>
                  </a:txBody>
                  <a:tcPr/>
                </a:tc>
              </a:tr>
              <a:tr h="1551259">
                <a:tc>
                  <a:txBody>
                    <a:bodyPr/>
                    <a:lstStyle/>
                    <a:p>
                      <a:pPr algn="ctr"/>
                      <a:endParaRPr lang="en-US" sz="8600" dirty="0">
                        <a:latin typeface="KG Wake Me Up" panose="02000000000000000000" pitchFamily="2" charset="0"/>
                      </a:endParaRPr>
                    </a:p>
                  </a:txBody>
                  <a:tcPr/>
                </a:tc>
                <a:tc>
                  <a:txBody>
                    <a:bodyPr/>
                    <a:lstStyle/>
                    <a:p>
                      <a:endParaRPr lang="en-US" sz="2000" dirty="0">
                        <a:latin typeface="Century Gothic" panose="020B0502020202020204" pitchFamily="34" charset="0"/>
                      </a:endParaRPr>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77" y="633246"/>
            <a:ext cx="1743607" cy="8510754"/>
          </a:xfrm>
          <a:prstGeom prst="rect">
            <a:avLst/>
          </a:prstGeom>
        </p:spPr>
      </p:pic>
    </p:spTree>
    <p:extLst>
      <p:ext uri="{BB962C8B-B14F-4D97-AF65-F5344CB8AC3E}">
        <p14:creationId xmlns:p14="http://schemas.microsoft.com/office/powerpoint/2010/main" val="151066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53947215"/>
              </p:ext>
            </p:extLst>
          </p:nvPr>
        </p:nvGraphicFramePr>
        <p:xfrm>
          <a:off x="152400" y="1676400"/>
          <a:ext cx="6553200" cy="7121311"/>
        </p:xfrm>
        <a:graphic>
          <a:graphicData uri="http://schemas.openxmlformats.org/drawingml/2006/table">
            <a:tbl>
              <a:tblPr firstRow="1" bandRow="1">
                <a:tableStyleId>{5940675A-B579-460E-94D1-54222C63F5DA}</a:tableStyleId>
              </a:tblPr>
              <a:tblGrid>
                <a:gridCol w="6553200"/>
              </a:tblGrid>
              <a:tr h="372879">
                <a:tc>
                  <a:txBody>
                    <a:bodyPr/>
                    <a:lstStyle/>
                    <a:p>
                      <a:pPr algn="ctr"/>
                      <a:r>
                        <a:rPr lang="en-US" sz="1400" b="1" dirty="0" smtClean="0">
                          <a:latin typeface="Century Gothic" panose="020B0502020202020204" pitchFamily="34" charset="0"/>
                        </a:rPr>
                        <a:t>Positive Reinforcements for Good Choices</a:t>
                      </a:r>
                      <a:endParaRPr lang="en-US" sz="1400" b="1" dirty="0">
                        <a:latin typeface="Century Gothic" panose="020B0502020202020204" pitchFamily="34" charset="0"/>
                      </a:endParaRPr>
                    </a:p>
                  </a:txBody>
                  <a:tcPr/>
                </a:tc>
              </a:tr>
              <a:tr h="3189086">
                <a:tc>
                  <a:txBody>
                    <a:bodyPr/>
                    <a:lstStyle/>
                    <a:p>
                      <a:endParaRPr lang="en-US" sz="1400" dirty="0" smtClean="0">
                        <a:latin typeface="Century Gothic" panose="020B0502020202020204" pitchFamily="34" charset="0"/>
                      </a:endParaRPr>
                    </a:p>
                    <a:p>
                      <a:endParaRPr lang="en-US" sz="1400" dirty="0" smtClean="0">
                        <a:latin typeface="Century Gothic" panose="020B0502020202020204" pitchFamily="34" charset="0"/>
                      </a:endParaRPr>
                    </a:p>
                    <a:p>
                      <a:endParaRPr lang="en-US" sz="1400" dirty="0" smtClean="0">
                        <a:latin typeface="Century Gothic" panose="020B0502020202020204" pitchFamily="34" charset="0"/>
                      </a:endParaRPr>
                    </a:p>
                    <a:p>
                      <a:endParaRPr lang="en-US" sz="1400" dirty="0">
                        <a:latin typeface="Century Gothic" panose="020B0502020202020204" pitchFamily="34" charset="0"/>
                      </a:endParaRPr>
                    </a:p>
                  </a:txBody>
                  <a:tcPr/>
                </a:tc>
              </a:tr>
              <a:tr h="37026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smtClean="0">
                          <a:latin typeface="Century Gothic" panose="020B0502020202020204" pitchFamily="34" charset="0"/>
                        </a:rPr>
                        <a:t>Negative Consequences for Poor</a:t>
                      </a:r>
                      <a:r>
                        <a:rPr lang="en-US" sz="1400" b="1" baseline="0" dirty="0" smtClean="0">
                          <a:latin typeface="Century Gothic" panose="020B0502020202020204" pitchFamily="34" charset="0"/>
                        </a:rPr>
                        <a:t> Choices</a:t>
                      </a:r>
                      <a:endParaRPr lang="en-US" sz="1400" b="1" dirty="0" smtClean="0">
                        <a:latin typeface="Century Gothic" panose="020B0502020202020204" pitchFamily="34" charset="0"/>
                      </a:endParaRPr>
                    </a:p>
                  </a:txBody>
                  <a:tcPr/>
                </a:tc>
              </a:tr>
              <a:tr h="3189086">
                <a:tc>
                  <a:txBody>
                    <a:bodyPr/>
                    <a:lstStyle/>
                    <a:p>
                      <a:endParaRPr lang="en-US" sz="14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375111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84092818"/>
              </p:ext>
            </p:extLst>
          </p:nvPr>
        </p:nvGraphicFramePr>
        <p:xfrm>
          <a:off x="342900" y="914400"/>
          <a:ext cx="6172200" cy="7864814"/>
        </p:xfrm>
        <a:graphic>
          <a:graphicData uri="http://schemas.openxmlformats.org/drawingml/2006/table">
            <a:tbl>
              <a:tblPr firstRow="1" bandRow="1">
                <a:tableStyleId>{5940675A-B579-460E-94D1-54222C63F5DA}</a:tableStyleId>
              </a:tblPr>
              <a:tblGrid>
                <a:gridCol w="1828800"/>
                <a:gridCol w="4343400"/>
              </a:tblGrid>
              <a:tr h="1404079">
                <a:tc>
                  <a:txBody>
                    <a:bodyPr/>
                    <a:lstStyle/>
                    <a:p>
                      <a:r>
                        <a:rPr lang="en-US" sz="1500" dirty="0" smtClean="0">
                          <a:latin typeface="Century Gothic" panose="020B0502020202020204" pitchFamily="34" charset="0"/>
                        </a:rPr>
                        <a:t>Student: </a:t>
                      </a:r>
                    </a:p>
                    <a:p>
                      <a:endParaRPr lang="en-US" sz="1500" dirty="0" smtClean="0">
                        <a:latin typeface="Century Gothic" panose="020B0502020202020204"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smtClean="0">
                          <a:latin typeface="Century Gothic" panose="020B0502020202020204" pitchFamily="34" charset="0"/>
                        </a:rPr>
                        <a:t>Allergy or Medical Information:</a:t>
                      </a:r>
                    </a:p>
                    <a:p>
                      <a:endParaRPr lang="en-US" sz="1500" dirty="0">
                        <a:latin typeface="Century Gothic" panose="020B0502020202020204" pitchFamily="34" charset="0"/>
                      </a:endParaRPr>
                    </a:p>
                  </a:txBody>
                  <a:tcPr/>
                </a:tc>
              </a:tr>
              <a:tr h="1292147">
                <a:tc>
                  <a:txBody>
                    <a:bodyPr/>
                    <a:lstStyle/>
                    <a:p>
                      <a:r>
                        <a:rPr lang="en-US" sz="1500" dirty="0" smtClean="0">
                          <a:latin typeface="Century Gothic" panose="020B0502020202020204" pitchFamily="34" charset="0"/>
                        </a:rPr>
                        <a:t>Student: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smtClean="0">
                          <a:latin typeface="Century Gothic" panose="020B0502020202020204" pitchFamily="34" charset="0"/>
                        </a:rPr>
                        <a:t>Allergy or Medical Information:</a:t>
                      </a:r>
                      <a:endParaRPr lang="en-US" sz="1500" dirty="0" smtClean="0">
                        <a:latin typeface="Century Gothic" panose="020B0502020202020204" pitchFamily="34" charset="0"/>
                      </a:endParaRPr>
                    </a:p>
                  </a:txBody>
                  <a:tcPr/>
                </a:tc>
              </a:tr>
              <a:tr h="1292147">
                <a:tc>
                  <a:txBody>
                    <a:bodyPr/>
                    <a:lstStyle/>
                    <a:p>
                      <a:r>
                        <a:rPr lang="en-US" sz="1500" dirty="0" smtClean="0">
                          <a:latin typeface="Century Gothic" panose="020B0502020202020204" pitchFamily="34" charset="0"/>
                        </a:rPr>
                        <a:t>Student: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smtClean="0">
                          <a:latin typeface="Century Gothic" panose="020B0502020202020204" pitchFamily="34" charset="0"/>
                        </a:rPr>
                        <a:t>Allergy or Medical Information:</a:t>
                      </a:r>
                      <a:endParaRPr lang="en-US" sz="1500" dirty="0" smtClean="0">
                        <a:latin typeface="Century Gothic" panose="020B0502020202020204" pitchFamily="34" charset="0"/>
                      </a:endParaRPr>
                    </a:p>
                  </a:txBody>
                  <a:tcPr/>
                </a:tc>
              </a:tr>
              <a:tr h="1292147">
                <a:tc>
                  <a:txBody>
                    <a:bodyPr/>
                    <a:lstStyle/>
                    <a:p>
                      <a:r>
                        <a:rPr lang="en-US" sz="1500" dirty="0" smtClean="0">
                          <a:latin typeface="Century Gothic" panose="020B0502020202020204" pitchFamily="34" charset="0"/>
                        </a:rPr>
                        <a:t>Student: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smtClean="0">
                          <a:latin typeface="Century Gothic" panose="020B0502020202020204" pitchFamily="34" charset="0"/>
                        </a:rPr>
                        <a:t>Allergy or Medical Information:</a:t>
                      </a:r>
                      <a:endParaRPr lang="en-US" sz="1500" dirty="0" smtClean="0">
                        <a:latin typeface="Century Gothic" panose="020B0502020202020204" pitchFamily="34" charset="0"/>
                      </a:endParaRPr>
                    </a:p>
                  </a:txBody>
                  <a:tcPr/>
                </a:tc>
              </a:tr>
              <a:tr h="1292147">
                <a:tc>
                  <a:txBody>
                    <a:bodyPr/>
                    <a:lstStyle/>
                    <a:p>
                      <a:r>
                        <a:rPr lang="en-US" sz="1500" dirty="0" smtClean="0">
                          <a:latin typeface="Century Gothic" panose="020B0502020202020204" pitchFamily="34" charset="0"/>
                        </a:rPr>
                        <a:t>Student: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smtClean="0">
                          <a:latin typeface="Century Gothic" panose="020B0502020202020204" pitchFamily="34" charset="0"/>
                        </a:rPr>
                        <a:t>Allergy or Medical Information:</a:t>
                      </a:r>
                      <a:endParaRPr lang="en-US" sz="1500" dirty="0" smtClean="0">
                        <a:latin typeface="Century Gothic" panose="020B0502020202020204" pitchFamily="34" charset="0"/>
                      </a:endParaRPr>
                    </a:p>
                  </a:txBody>
                  <a:tcPr/>
                </a:tc>
              </a:tr>
              <a:tr h="1292147">
                <a:tc>
                  <a:txBody>
                    <a:bodyPr/>
                    <a:lstStyle/>
                    <a:p>
                      <a:r>
                        <a:rPr lang="en-US" sz="1500" dirty="0" smtClean="0">
                          <a:latin typeface="Century Gothic" panose="020B0502020202020204" pitchFamily="34" charset="0"/>
                        </a:rPr>
                        <a:t>Student: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smtClean="0">
                          <a:latin typeface="Century Gothic" panose="020B0502020202020204" pitchFamily="34" charset="0"/>
                        </a:rPr>
                        <a:t>Allergy or Medical Information:</a:t>
                      </a:r>
                    </a:p>
                  </a:txBody>
                  <a:tcPr/>
                </a:tc>
              </a:tr>
            </a:tbl>
          </a:graphicData>
        </a:graphic>
      </p:graphicFrame>
    </p:spTree>
    <p:extLst>
      <p:ext uri="{BB962C8B-B14F-4D97-AF65-F5344CB8AC3E}">
        <p14:creationId xmlns:p14="http://schemas.microsoft.com/office/powerpoint/2010/main" val="84973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00352516"/>
              </p:ext>
            </p:extLst>
          </p:nvPr>
        </p:nvGraphicFramePr>
        <p:xfrm>
          <a:off x="242877" y="1066800"/>
          <a:ext cx="6372246" cy="7630369"/>
        </p:xfrm>
        <a:graphic>
          <a:graphicData uri="http://schemas.openxmlformats.org/drawingml/2006/table">
            <a:tbl>
              <a:tblPr firstRow="1" bandRow="1">
                <a:tableStyleId>{5940675A-B579-460E-94D1-54222C63F5DA}</a:tableStyleId>
              </a:tblPr>
              <a:tblGrid>
                <a:gridCol w="1495445"/>
                <a:gridCol w="2193750"/>
                <a:gridCol w="2683051"/>
              </a:tblGrid>
              <a:tr h="857308">
                <a:tc>
                  <a:txBody>
                    <a:bodyPr/>
                    <a:lstStyle/>
                    <a:p>
                      <a:pPr algn="ctr"/>
                      <a:r>
                        <a:rPr lang="en-US" sz="2000" dirty="0" smtClean="0">
                          <a:latin typeface="Century Gothic" panose="020B0502020202020204" pitchFamily="34" charset="0"/>
                        </a:rPr>
                        <a:t>Student Name</a:t>
                      </a:r>
                      <a:endParaRPr lang="en-US" sz="2000" dirty="0">
                        <a:latin typeface="Century Gothic" panose="020B050202020202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Teacher’s Name</a:t>
                      </a:r>
                    </a:p>
                  </a:txBody>
                  <a:tcPr/>
                </a:tc>
                <a:tc>
                  <a:txBody>
                    <a:bodyPr/>
                    <a:lstStyle/>
                    <a:p>
                      <a:pPr algn="ctr"/>
                      <a:r>
                        <a:rPr lang="en-US" sz="2000" dirty="0" smtClean="0">
                          <a:latin typeface="Century Gothic" panose="020B0502020202020204" pitchFamily="34" charset="0"/>
                        </a:rPr>
                        <a:t>Time and Duration of Pull</a:t>
                      </a:r>
                      <a:r>
                        <a:rPr lang="en-US" sz="2000" baseline="0" dirty="0" smtClean="0">
                          <a:latin typeface="Century Gothic" panose="020B0502020202020204" pitchFamily="34" charset="0"/>
                        </a:rPr>
                        <a:t>-Out</a:t>
                      </a:r>
                      <a:endParaRPr lang="en-US" sz="2000" dirty="0">
                        <a:latin typeface="Century Gothic" panose="020B0502020202020204" pitchFamily="34" charset="0"/>
                      </a:endParaRPr>
                    </a:p>
                  </a:txBody>
                  <a:tcPr/>
                </a:tc>
              </a:tr>
              <a:tr h="824699">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824699">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1000168">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824699">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824699">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824699">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824699">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824699">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219176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55354561"/>
              </p:ext>
            </p:extLst>
          </p:nvPr>
        </p:nvGraphicFramePr>
        <p:xfrm>
          <a:off x="242877" y="1143000"/>
          <a:ext cx="6372245" cy="7627031"/>
        </p:xfrm>
        <a:graphic>
          <a:graphicData uri="http://schemas.openxmlformats.org/drawingml/2006/table">
            <a:tbl>
              <a:tblPr firstRow="1" bandRow="1">
                <a:tableStyleId>{5940675A-B579-460E-94D1-54222C63F5DA}</a:tableStyleId>
              </a:tblPr>
              <a:tblGrid>
                <a:gridCol w="1737885"/>
                <a:gridCol w="4634360"/>
              </a:tblGrid>
              <a:tr h="436725">
                <a:tc>
                  <a:txBody>
                    <a:bodyPr/>
                    <a:lstStyle/>
                    <a:p>
                      <a:r>
                        <a:rPr lang="en-US" sz="3000" dirty="0" smtClean="0">
                          <a:latin typeface="Century Gothic" panose="020B0502020202020204" pitchFamily="34" charset="0"/>
                        </a:rPr>
                        <a:t>Person</a:t>
                      </a:r>
                      <a:endParaRPr lang="en-US" sz="3000" dirty="0">
                        <a:latin typeface="Century Gothic" panose="020B0502020202020204" pitchFamily="34" charset="0"/>
                      </a:endParaRPr>
                    </a:p>
                  </a:txBody>
                  <a:tcPr/>
                </a:tc>
                <a:tc>
                  <a:txBody>
                    <a:bodyPr/>
                    <a:lstStyle/>
                    <a:p>
                      <a:r>
                        <a:rPr lang="en-US" sz="3000" dirty="0" smtClean="0">
                          <a:latin typeface="Century Gothic" panose="020B0502020202020204" pitchFamily="34" charset="0"/>
                        </a:rPr>
                        <a:t>Contact Information</a:t>
                      </a:r>
                      <a:endParaRPr lang="en-US" sz="3000" dirty="0">
                        <a:latin typeface="Century Gothic" panose="020B0502020202020204" pitchFamily="34" charset="0"/>
                      </a:endParaRPr>
                    </a:p>
                  </a:txBody>
                  <a:tcPr/>
                </a:tc>
              </a:tr>
              <a:tr h="977431">
                <a:tc>
                  <a:txBody>
                    <a:bodyPr/>
                    <a:lstStyle/>
                    <a:p>
                      <a:r>
                        <a:rPr lang="en-US" sz="2000" dirty="0" smtClean="0">
                          <a:latin typeface="Century Gothic" panose="020B0502020202020204" pitchFamily="34" charset="0"/>
                        </a:rPr>
                        <a:t>Teacher</a:t>
                      </a:r>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977431">
                <a:tc>
                  <a:txBody>
                    <a:bodyPr/>
                    <a:lstStyle/>
                    <a:p>
                      <a:r>
                        <a:rPr lang="en-US" sz="2000" dirty="0" smtClean="0">
                          <a:latin typeface="Century Gothic" panose="020B0502020202020204" pitchFamily="34" charset="0"/>
                        </a:rPr>
                        <a:t>Principal</a:t>
                      </a:r>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1185396">
                <a:tc>
                  <a:txBody>
                    <a:bodyPr/>
                    <a:lstStyle/>
                    <a:p>
                      <a:r>
                        <a:rPr lang="en-US" sz="2000" dirty="0" smtClean="0">
                          <a:latin typeface="Century Gothic" panose="020B0502020202020204" pitchFamily="34" charset="0"/>
                        </a:rPr>
                        <a:t>Assistant Principal</a:t>
                      </a:r>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977431">
                <a:tc>
                  <a:txBody>
                    <a:bodyPr/>
                    <a:lstStyle/>
                    <a:p>
                      <a:r>
                        <a:rPr lang="en-US" sz="2000" dirty="0" smtClean="0">
                          <a:latin typeface="Century Gothic" panose="020B0502020202020204" pitchFamily="34" charset="0"/>
                        </a:rPr>
                        <a:t>Office</a:t>
                      </a:r>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977431">
                <a:tc>
                  <a:txBody>
                    <a:bodyPr/>
                    <a:lstStyle/>
                    <a:p>
                      <a:r>
                        <a:rPr lang="en-US" sz="2000" dirty="0" smtClean="0">
                          <a:latin typeface="Century Gothic" panose="020B0502020202020204" pitchFamily="34" charset="0"/>
                        </a:rPr>
                        <a:t>Nurse</a:t>
                      </a:r>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977431">
                <a:tc>
                  <a:txBody>
                    <a:bodyPr/>
                    <a:lstStyle/>
                    <a:p>
                      <a:r>
                        <a:rPr lang="en-US" sz="2000" dirty="0" smtClean="0">
                          <a:latin typeface="Century Gothic" panose="020B0502020202020204" pitchFamily="34" charset="0"/>
                        </a:rPr>
                        <a:t>Counselor</a:t>
                      </a:r>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r h="97743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Helper Teacher</a:t>
                      </a:r>
                    </a:p>
                    <a:p>
                      <a:endParaRPr lang="en-US" sz="2000" dirty="0">
                        <a:latin typeface="Century Gothic" panose="020B0502020202020204" pitchFamily="34" charset="0"/>
                      </a:endParaRPr>
                    </a:p>
                  </a:txBody>
                  <a:tcPr/>
                </a:tc>
                <a:tc>
                  <a:txBody>
                    <a:bodyPr/>
                    <a:lstStyle/>
                    <a:p>
                      <a:endParaRPr lang="en-US" sz="20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266446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08343556"/>
              </p:ext>
            </p:extLst>
          </p:nvPr>
        </p:nvGraphicFramePr>
        <p:xfrm>
          <a:off x="242877" y="1143000"/>
          <a:ext cx="6372245" cy="7598622"/>
        </p:xfrm>
        <a:graphic>
          <a:graphicData uri="http://schemas.openxmlformats.org/drawingml/2006/table">
            <a:tbl>
              <a:tblPr firstRow="1" bandRow="1">
                <a:tableStyleId>{5940675A-B579-460E-94D1-54222C63F5DA}</a:tableStyleId>
              </a:tblPr>
              <a:tblGrid>
                <a:gridCol w="1737885"/>
                <a:gridCol w="4634360"/>
              </a:tblGrid>
              <a:tr h="436725">
                <a:tc>
                  <a:txBody>
                    <a:bodyPr/>
                    <a:lstStyle/>
                    <a:p>
                      <a:r>
                        <a:rPr lang="en-US" sz="3000" dirty="0" smtClean="0">
                          <a:latin typeface="Century Gothic" panose="020B0502020202020204" pitchFamily="34" charset="0"/>
                        </a:rPr>
                        <a:t>Person</a:t>
                      </a:r>
                      <a:endParaRPr lang="en-US" sz="3000" dirty="0">
                        <a:latin typeface="Century Gothic" panose="020B0502020202020204" pitchFamily="34" charset="0"/>
                      </a:endParaRPr>
                    </a:p>
                  </a:txBody>
                  <a:tcPr/>
                </a:tc>
                <a:tc>
                  <a:txBody>
                    <a:bodyPr/>
                    <a:lstStyle/>
                    <a:p>
                      <a:r>
                        <a:rPr lang="en-US" sz="3000" dirty="0" smtClean="0">
                          <a:latin typeface="Century Gothic" panose="020B0502020202020204" pitchFamily="34" charset="0"/>
                        </a:rPr>
                        <a:t>Contact Information</a:t>
                      </a:r>
                      <a:endParaRPr lang="en-US" sz="3000" dirty="0">
                        <a:latin typeface="Century Gothic" panose="020B0502020202020204" pitchFamily="34" charset="0"/>
                      </a:endParaRPr>
                    </a:p>
                  </a:txBody>
                  <a:tcPr/>
                </a:tc>
              </a:tr>
              <a:tr h="977431">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r>
              <a:tr h="977431">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r>
              <a:tr h="1185396">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r>
              <a:tr h="977431">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r>
              <a:tr h="977431">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r>
              <a:tr h="977431">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r>
              <a:tr h="977431">
                <a:tc>
                  <a:txBody>
                    <a:bodyPr/>
                    <a:lstStyle/>
                    <a:p>
                      <a:r>
                        <a:rPr lang="en-US" sz="2000" smtClean="0">
                          <a:latin typeface="Century Gothic" panose="020B0502020202020204" pitchFamily="34" charset="0"/>
                        </a:rPr>
                        <a:t>Type</a:t>
                      </a:r>
                      <a:r>
                        <a:rPr lang="en-US" sz="2000" baseline="0" smtClean="0">
                          <a:latin typeface="Century Gothic" panose="020B0502020202020204" pitchFamily="34" charset="0"/>
                        </a:rPr>
                        <a:t> Here</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Type</a:t>
                      </a:r>
                      <a:r>
                        <a:rPr lang="en-US" sz="2000" baseline="0" dirty="0" smtClean="0">
                          <a:latin typeface="Century Gothic" panose="020B0502020202020204" pitchFamily="34" charset="0"/>
                        </a:rPr>
                        <a:t> Here</a:t>
                      </a:r>
                      <a:endParaRPr lang="en-US" sz="20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142630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Box 4"/>
          <p:cNvSpPr txBox="1"/>
          <p:nvPr/>
        </p:nvSpPr>
        <p:spPr>
          <a:xfrm>
            <a:off x="533400" y="5791200"/>
            <a:ext cx="56388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Type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33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457200" y="1219200"/>
            <a:ext cx="60960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Type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9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68726168"/>
              </p:ext>
            </p:extLst>
          </p:nvPr>
        </p:nvGraphicFramePr>
        <p:xfrm>
          <a:off x="373039" y="1131332"/>
          <a:ext cx="6096000" cy="7730899"/>
        </p:xfrm>
        <a:graphic>
          <a:graphicData uri="http://schemas.openxmlformats.org/drawingml/2006/table">
            <a:tbl>
              <a:tblPr firstRow="1" bandRow="1">
                <a:tableStyleId>{5940675A-B579-460E-94D1-54222C63F5DA}</a:tableStyleId>
              </a:tblPr>
              <a:tblGrid>
                <a:gridCol w="3048000"/>
                <a:gridCol w="3048000"/>
              </a:tblGrid>
              <a:tr h="3451335">
                <a:tc>
                  <a:txBody>
                    <a:bodyPr/>
                    <a:lstStyle/>
                    <a:p>
                      <a:r>
                        <a:rPr lang="en-US" sz="1300" dirty="0" smtClean="0">
                          <a:latin typeface="Century Gothic" panose="020B0502020202020204" pitchFamily="34" charset="0"/>
                        </a:rPr>
                        <a:t>Absent</a:t>
                      </a:r>
                      <a:r>
                        <a:rPr lang="en-US" sz="1300" baseline="0" dirty="0" smtClean="0">
                          <a:latin typeface="Century Gothic" panose="020B0502020202020204" pitchFamily="34" charset="0"/>
                        </a:rPr>
                        <a:t> or Tardy Students:</a:t>
                      </a:r>
                      <a:endParaRPr lang="en-US" sz="1300" dirty="0">
                        <a:latin typeface="Century Gothic" panose="020B0502020202020204" pitchFamily="34" charset="0"/>
                      </a:endParaRPr>
                    </a:p>
                  </a:txBody>
                  <a:tcPr/>
                </a:tc>
                <a:tc>
                  <a:txBody>
                    <a:bodyPr/>
                    <a:lstStyle/>
                    <a:p>
                      <a:r>
                        <a:rPr lang="en-US" sz="1300" dirty="0" smtClean="0">
                          <a:latin typeface="Century Gothic" panose="020B0502020202020204" pitchFamily="34" charset="0"/>
                        </a:rPr>
                        <a:t>Unfinishe</a:t>
                      </a:r>
                      <a:r>
                        <a:rPr lang="en-US" sz="1300" baseline="0" dirty="0" smtClean="0">
                          <a:latin typeface="Century Gothic" panose="020B0502020202020204" pitchFamily="34" charset="0"/>
                        </a:rPr>
                        <a:t>d Work:</a:t>
                      </a:r>
                      <a:endParaRPr lang="en-US" sz="1300" dirty="0">
                        <a:latin typeface="Century Gothic" panose="020B0502020202020204" pitchFamily="34" charset="0"/>
                      </a:endParaRPr>
                    </a:p>
                  </a:txBody>
                  <a:tcPr/>
                </a:tc>
              </a:tr>
              <a:tr h="4279564">
                <a:tc>
                  <a:txBody>
                    <a:bodyPr/>
                    <a:lstStyle/>
                    <a:p>
                      <a:r>
                        <a:rPr lang="en-US" sz="1300" dirty="0" smtClean="0">
                          <a:latin typeface="Century Gothic" panose="020B0502020202020204" pitchFamily="34" charset="0"/>
                        </a:rPr>
                        <a:t>Notes on Behavior:</a:t>
                      </a:r>
                      <a:endParaRPr lang="en-US" sz="1300" dirty="0">
                        <a:latin typeface="Century Gothic" panose="020B0502020202020204" pitchFamily="34" charset="0"/>
                      </a:endParaRPr>
                    </a:p>
                  </a:txBody>
                  <a:tcPr/>
                </a:tc>
                <a:tc>
                  <a:txBody>
                    <a:bodyPr/>
                    <a:lstStyle/>
                    <a:p>
                      <a:r>
                        <a:rPr lang="en-US" sz="1300" dirty="0" smtClean="0">
                          <a:latin typeface="Century Gothic" panose="020B0502020202020204" pitchFamily="34" charset="0"/>
                        </a:rPr>
                        <a:t>Other Comments:</a:t>
                      </a:r>
                      <a:endParaRPr lang="en-US" sz="1300" dirty="0">
                        <a:latin typeface="Century Gothic" panose="020B0502020202020204" pitchFamily="34" charset="0"/>
                      </a:endParaRPr>
                    </a:p>
                  </a:txBody>
                  <a:tcPr/>
                </a:tc>
              </a:tr>
            </a:tbl>
          </a:graphicData>
        </a:graphic>
      </p:graphicFrame>
      <p:sp>
        <p:nvSpPr>
          <p:cNvPr id="4" name="TextBox 3"/>
          <p:cNvSpPr txBox="1"/>
          <p:nvPr/>
        </p:nvSpPr>
        <p:spPr>
          <a:xfrm>
            <a:off x="-7961" y="762000"/>
            <a:ext cx="6781800" cy="353943"/>
          </a:xfrm>
          <a:prstGeom prst="rect">
            <a:avLst/>
          </a:prstGeom>
          <a:noFill/>
        </p:spPr>
        <p:txBody>
          <a:bodyPr wrap="square" rtlCol="0">
            <a:spAutoFit/>
          </a:bodyPr>
          <a:lstStyle/>
          <a:p>
            <a:pPr algn="ctr"/>
            <a:r>
              <a:rPr lang="en-US" sz="1700" dirty="0" smtClean="0">
                <a:latin typeface="Century Gothic" panose="020B0502020202020204" pitchFamily="34" charset="0"/>
              </a:rPr>
              <a:t>Substitute Name: _______________________ Date: ___________</a:t>
            </a:r>
            <a:endParaRPr lang="en-US" sz="1700" dirty="0">
              <a:latin typeface="Century Gothic" panose="020B0502020202020204" pitchFamily="34" charset="0"/>
            </a:endParaRPr>
          </a:p>
        </p:txBody>
      </p:sp>
    </p:spTree>
    <p:extLst>
      <p:ext uri="{BB962C8B-B14F-4D97-AF65-F5344CB8AC3E}">
        <p14:creationId xmlns:p14="http://schemas.microsoft.com/office/powerpoint/2010/main" val="302748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209" y="167337"/>
            <a:ext cx="6248400" cy="6186309"/>
          </a:xfrm>
          <a:prstGeom prst="rect">
            <a:avLst/>
          </a:prstGeom>
          <a:noFill/>
        </p:spPr>
        <p:txBody>
          <a:bodyPr wrap="square" rtlCol="0">
            <a:spAutoFit/>
          </a:bodyPr>
          <a:lstStyle/>
          <a:p>
            <a:r>
              <a:rPr lang="en-US" dirty="0">
                <a:latin typeface="Champagne &amp; Limousines" panose="020B0502020202020204" pitchFamily="34" charset="0"/>
                <a:ea typeface="Champagne &amp; Limousines" panose="020B0502020202020204" pitchFamily="34" charset="0"/>
              </a:rPr>
              <a:t>This resource was created by Jennifer Findley. It may be printed and photocopied for single classroom use. It may not be put on the Internet, sold, or distributed in any form.  Check out my store for more resources that are common core aligned.</a:t>
            </a: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r>
              <a:rPr lang="en-US" dirty="0">
                <a:latin typeface="Champagne &amp; Limousines" panose="020B0502020202020204" pitchFamily="34" charset="0"/>
                <a:ea typeface="Champagne &amp; Limousines" panose="020B0502020202020204" pitchFamily="34" charset="0"/>
              </a:rPr>
              <a:t>Follow my blog for updates and freebies.</a:t>
            </a: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r>
              <a:rPr lang="en-US" dirty="0">
                <a:latin typeface="Champagne &amp; Limousines" panose="020B0502020202020204" pitchFamily="34" charset="0"/>
                <a:ea typeface="Champagne &amp; Limousines" panose="020B0502020202020204" pitchFamily="34" charset="0"/>
              </a:rPr>
              <a:t>Thanks! </a:t>
            </a:r>
          </a:p>
          <a:p>
            <a:r>
              <a:rPr lang="en-US" dirty="0">
                <a:latin typeface="Champagne &amp; Limousines" panose="020B0502020202020204" pitchFamily="34" charset="0"/>
                <a:ea typeface="Champagne &amp; Limousines" panose="020B0502020202020204" pitchFamily="34" charset="0"/>
              </a:rPr>
              <a:t>Jennifer Findley</a:t>
            </a: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p:txBody>
      </p:sp>
      <p:pic>
        <p:nvPicPr>
          <p:cNvPr id="6" name="Picture 5" descr="minilogo.png">
            <a:hlinkClick r:id="rId3"/>
          </p:cNvPr>
          <p:cNvPicPr>
            <a:picLocks noChangeAspect="1"/>
          </p:cNvPicPr>
          <p:nvPr/>
        </p:nvPicPr>
        <p:blipFill>
          <a:blip r:embed="rId4" cstate="print"/>
          <a:stretch>
            <a:fillRect/>
          </a:stretch>
        </p:blipFill>
        <p:spPr>
          <a:xfrm>
            <a:off x="0" y="5974433"/>
            <a:ext cx="1819170" cy="1819170"/>
          </a:xfrm>
          <a:prstGeom prst="rect">
            <a:avLst/>
          </a:prstGeom>
          <a:ln>
            <a:noFill/>
          </a:ln>
        </p:spPr>
      </p:pic>
      <p:pic>
        <p:nvPicPr>
          <p:cNvPr id="13" name="Picture 1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9572" y="4332360"/>
            <a:ext cx="4295351" cy="831133"/>
          </a:xfrm>
          <a:prstGeom prst="rect">
            <a:avLst/>
          </a:prstGeom>
        </p:spPr>
      </p:pic>
      <p:pic>
        <p:nvPicPr>
          <p:cNvPr id="14" name="Picture 13">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3600" y="1432927"/>
            <a:ext cx="2384414" cy="2384414"/>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9170" y="6166937"/>
            <a:ext cx="1371943" cy="1371943"/>
          </a:xfrm>
          <a:prstGeom prst="rect">
            <a:avLst/>
          </a:prstGeom>
        </p:spPr>
      </p:pic>
      <p:pic>
        <p:nvPicPr>
          <p:cNvPr id="3" name="Picture 2">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2803" y="6161970"/>
            <a:ext cx="1465094" cy="1457266"/>
          </a:xfrm>
          <a:prstGeom prst="rect">
            <a:avLst/>
          </a:prstGeom>
        </p:spPr>
      </p:pic>
    </p:spTree>
    <p:extLst>
      <p:ext uri="{BB962C8B-B14F-4D97-AF65-F5344CB8AC3E}">
        <p14:creationId xmlns:p14="http://schemas.microsoft.com/office/powerpoint/2010/main" val="394496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41389332"/>
              </p:ext>
            </p:extLst>
          </p:nvPr>
        </p:nvGraphicFramePr>
        <p:xfrm>
          <a:off x="242877" y="1143000"/>
          <a:ext cx="6372245" cy="7576892"/>
        </p:xfrm>
        <a:graphic>
          <a:graphicData uri="http://schemas.openxmlformats.org/drawingml/2006/table">
            <a:tbl>
              <a:tblPr firstRow="1" bandRow="1">
                <a:tableStyleId>{5940675A-B579-460E-94D1-54222C63F5DA}</a:tableStyleId>
              </a:tblPr>
              <a:tblGrid>
                <a:gridCol w="4314845"/>
                <a:gridCol w="2057400"/>
              </a:tblGrid>
              <a:tr h="206424">
                <a:tc>
                  <a:txBody>
                    <a:bodyPr/>
                    <a:lstStyle/>
                    <a:p>
                      <a:r>
                        <a:rPr lang="en-US" sz="3000" dirty="0" smtClean="0">
                          <a:latin typeface="Century Gothic" panose="020B0502020202020204" pitchFamily="34" charset="0"/>
                          <a:cs typeface="Arial" panose="020B0604020202020204" pitchFamily="34" charset="0"/>
                        </a:rPr>
                        <a:t>Resource</a:t>
                      </a:r>
                      <a:endParaRPr lang="en-US" sz="3000" dirty="0">
                        <a:latin typeface="Century Gothic" panose="020B0502020202020204" pitchFamily="34" charset="0"/>
                        <a:cs typeface="Arial" panose="020B0604020202020204" pitchFamily="34" charset="0"/>
                      </a:endParaRPr>
                    </a:p>
                  </a:txBody>
                  <a:tcPr/>
                </a:tc>
                <a:tc>
                  <a:txBody>
                    <a:bodyPr/>
                    <a:lstStyle/>
                    <a:p>
                      <a:r>
                        <a:rPr lang="en-US" sz="3000" dirty="0" smtClean="0">
                          <a:latin typeface="Century Gothic" panose="020B0502020202020204" pitchFamily="34" charset="0"/>
                          <a:cs typeface="Arial" panose="020B0604020202020204" pitchFamily="34" charset="0"/>
                        </a:rPr>
                        <a:t>Page #</a:t>
                      </a:r>
                      <a:endParaRPr lang="en-US" sz="3000" dirty="0">
                        <a:latin typeface="Century Gothic" panose="020B0502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560294">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r h="461997">
                <a:tc>
                  <a:txBody>
                    <a:bodyPr/>
                    <a:lstStyle/>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11387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01015672"/>
              </p:ext>
            </p:extLst>
          </p:nvPr>
        </p:nvGraphicFramePr>
        <p:xfrm>
          <a:off x="381000" y="1066800"/>
          <a:ext cx="6096000" cy="7543290"/>
        </p:xfrm>
        <a:graphic>
          <a:graphicData uri="http://schemas.openxmlformats.org/drawingml/2006/table">
            <a:tbl>
              <a:tblPr firstRow="1" bandRow="1">
                <a:tableStyleId>{5940675A-B579-460E-94D1-54222C63F5DA}</a:tableStyleId>
              </a:tblPr>
              <a:tblGrid>
                <a:gridCol w="3048000"/>
                <a:gridCol w="3048000"/>
              </a:tblGrid>
              <a:tr h="502886">
                <a:tc>
                  <a:txBody>
                    <a:bodyPr/>
                    <a:lstStyle/>
                    <a:p>
                      <a:r>
                        <a:rPr lang="en-US" dirty="0" smtClean="0">
                          <a:latin typeface="Arial" panose="020B0604020202020204" pitchFamily="34" charset="0"/>
                          <a:cs typeface="Arial" panose="020B0604020202020204" pitchFamily="34" charset="0"/>
                        </a:rPr>
                        <a:t>Type Here</a:t>
                      </a:r>
                      <a:endParaRPr lang="en-US" dirty="0">
                        <a:latin typeface="Arial" panose="020B0604020202020204" pitchFamily="34" charset="0"/>
                        <a:cs typeface="Arial" panose="020B0604020202020204" pitchFamily="34" charset="0"/>
                      </a:endParaRPr>
                    </a:p>
                  </a:txBody>
                  <a:tcPr/>
                </a:tc>
                <a:tc>
                  <a:txBody>
                    <a:bodyPr/>
                    <a:lstStyle/>
                    <a:p>
                      <a:endParaRPr lang="en-US"/>
                    </a:p>
                  </a:txBody>
                  <a:tcPr/>
                </a:tc>
              </a:tr>
              <a:tr h="502886">
                <a:tc>
                  <a:txBody>
                    <a:bodyPr/>
                    <a:lstStyle/>
                    <a:p>
                      <a:endParaRPr lang="en-US" dirty="0"/>
                    </a:p>
                  </a:txBody>
                  <a:tcPr/>
                </a:tc>
                <a:tc>
                  <a:txBody>
                    <a:bodyPr/>
                    <a:lstStyle/>
                    <a:p>
                      <a:endParaRPr lang="en-US"/>
                    </a:p>
                  </a:txBody>
                  <a:tcPr/>
                </a:tc>
              </a:tr>
              <a:tr h="502886">
                <a:tc>
                  <a:txBody>
                    <a:bodyPr/>
                    <a:lstStyle/>
                    <a:p>
                      <a:endParaRPr lang="en-US" dirty="0"/>
                    </a:p>
                  </a:txBody>
                  <a:tcPr/>
                </a:tc>
                <a:tc>
                  <a:txBody>
                    <a:bodyPr/>
                    <a:lstStyle/>
                    <a:p>
                      <a:endParaRPr lang="en-US"/>
                    </a:p>
                  </a:txBody>
                  <a:tcPr/>
                </a:tc>
              </a:tr>
              <a:tr h="502886">
                <a:tc>
                  <a:txBody>
                    <a:bodyPr/>
                    <a:lstStyle/>
                    <a:p>
                      <a:endParaRPr lang="en-US" dirty="0"/>
                    </a:p>
                  </a:txBody>
                  <a:tcPr/>
                </a:tc>
                <a:tc>
                  <a:txBody>
                    <a:bodyPr/>
                    <a:lstStyle/>
                    <a:p>
                      <a:endParaRPr lang="en-US"/>
                    </a:p>
                  </a:txBody>
                  <a:tcPr/>
                </a:tc>
              </a:tr>
              <a:tr h="502886">
                <a:tc>
                  <a:txBody>
                    <a:bodyPr/>
                    <a:lstStyle/>
                    <a:p>
                      <a:endParaRPr lang="en-US" dirty="0"/>
                    </a:p>
                  </a:txBody>
                  <a:tcPr/>
                </a:tc>
                <a:tc>
                  <a:txBody>
                    <a:bodyPr/>
                    <a:lstStyle/>
                    <a:p>
                      <a:endParaRPr lang="en-US"/>
                    </a:p>
                  </a:txBody>
                  <a:tcPr/>
                </a:tc>
              </a:tr>
              <a:tr h="502886">
                <a:tc>
                  <a:txBody>
                    <a:bodyPr/>
                    <a:lstStyle/>
                    <a:p>
                      <a:endParaRPr lang="en-US" dirty="0"/>
                    </a:p>
                  </a:txBody>
                  <a:tcPr/>
                </a:tc>
                <a:tc>
                  <a:txBody>
                    <a:bodyPr/>
                    <a:lstStyle/>
                    <a:p>
                      <a:endParaRPr lang="en-US"/>
                    </a:p>
                  </a:txBody>
                  <a:tcPr/>
                </a:tc>
              </a:tr>
              <a:tr h="502886">
                <a:tc>
                  <a:txBody>
                    <a:bodyPr/>
                    <a:lstStyle/>
                    <a:p>
                      <a:endParaRPr lang="en-US" dirty="0"/>
                    </a:p>
                  </a:txBody>
                  <a:tcPr/>
                </a:tc>
                <a:tc>
                  <a:txBody>
                    <a:bodyPr/>
                    <a:lstStyle/>
                    <a:p>
                      <a:endParaRPr lang="en-US"/>
                    </a:p>
                  </a:txBody>
                  <a:tcPr/>
                </a:tc>
              </a:tr>
              <a:tr h="502886">
                <a:tc>
                  <a:txBody>
                    <a:bodyPr/>
                    <a:lstStyle/>
                    <a:p>
                      <a:endParaRPr lang="en-US"/>
                    </a:p>
                  </a:txBody>
                  <a:tcPr/>
                </a:tc>
                <a:tc>
                  <a:txBody>
                    <a:bodyPr/>
                    <a:lstStyle/>
                    <a:p>
                      <a:endParaRPr lang="en-US" dirty="0"/>
                    </a:p>
                  </a:txBody>
                  <a:tcPr/>
                </a:tc>
              </a:tr>
              <a:tr h="502886">
                <a:tc>
                  <a:txBody>
                    <a:bodyPr/>
                    <a:lstStyle/>
                    <a:p>
                      <a:endParaRPr lang="en-US" dirty="0"/>
                    </a:p>
                  </a:txBody>
                  <a:tcPr/>
                </a:tc>
                <a:tc>
                  <a:txBody>
                    <a:bodyPr/>
                    <a:lstStyle/>
                    <a:p>
                      <a:endParaRPr lang="en-US" dirty="0"/>
                    </a:p>
                  </a:txBody>
                  <a:tcPr/>
                </a:tc>
              </a:tr>
              <a:tr h="502886">
                <a:tc>
                  <a:txBody>
                    <a:bodyPr/>
                    <a:lstStyle/>
                    <a:p>
                      <a:endParaRPr lang="en-US" dirty="0"/>
                    </a:p>
                  </a:txBody>
                  <a:tcPr/>
                </a:tc>
                <a:tc>
                  <a:txBody>
                    <a:bodyPr/>
                    <a:lstStyle/>
                    <a:p>
                      <a:endParaRPr lang="en-US" dirty="0"/>
                    </a:p>
                  </a:txBody>
                  <a:tcPr/>
                </a:tc>
              </a:tr>
              <a:tr h="502886">
                <a:tc>
                  <a:txBody>
                    <a:bodyPr/>
                    <a:lstStyle/>
                    <a:p>
                      <a:endParaRPr lang="en-US" dirty="0"/>
                    </a:p>
                  </a:txBody>
                  <a:tcPr/>
                </a:tc>
                <a:tc>
                  <a:txBody>
                    <a:bodyPr/>
                    <a:lstStyle/>
                    <a:p>
                      <a:endParaRPr lang="en-US" dirty="0"/>
                    </a:p>
                  </a:txBody>
                  <a:tcPr/>
                </a:tc>
              </a:tr>
              <a:tr h="502886">
                <a:tc>
                  <a:txBody>
                    <a:bodyPr/>
                    <a:lstStyle/>
                    <a:p>
                      <a:endParaRPr lang="en-US" dirty="0"/>
                    </a:p>
                  </a:txBody>
                  <a:tcPr/>
                </a:tc>
                <a:tc>
                  <a:txBody>
                    <a:bodyPr/>
                    <a:lstStyle/>
                    <a:p>
                      <a:endParaRPr lang="en-US" dirty="0"/>
                    </a:p>
                  </a:txBody>
                  <a:tcPr/>
                </a:tc>
              </a:tr>
              <a:tr h="502886">
                <a:tc>
                  <a:txBody>
                    <a:bodyPr/>
                    <a:lstStyle/>
                    <a:p>
                      <a:endParaRPr lang="en-US" dirty="0"/>
                    </a:p>
                  </a:txBody>
                  <a:tcPr/>
                </a:tc>
                <a:tc>
                  <a:txBody>
                    <a:bodyPr/>
                    <a:lstStyle/>
                    <a:p>
                      <a:endParaRPr lang="en-US" dirty="0"/>
                    </a:p>
                  </a:txBody>
                  <a:tcPr/>
                </a:tc>
              </a:tr>
              <a:tr h="502886">
                <a:tc>
                  <a:txBody>
                    <a:bodyPr/>
                    <a:lstStyle/>
                    <a:p>
                      <a:endParaRPr lang="en-US" dirty="0"/>
                    </a:p>
                  </a:txBody>
                  <a:tcPr/>
                </a:tc>
                <a:tc>
                  <a:txBody>
                    <a:bodyPr/>
                    <a:lstStyle/>
                    <a:p>
                      <a:endParaRPr lang="en-US" dirty="0"/>
                    </a:p>
                  </a:txBody>
                  <a:tcPr/>
                </a:tc>
              </a:tr>
              <a:tr h="502886">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7811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304800" y="1219200"/>
            <a:ext cx="6172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Type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75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43073224"/>
              </p:ext>
            </p:extLst>
          </p:nvPr>
        </p:nvGraphicFramePr>
        <p:xfrm>
          <a:off x="381000" y="1066800"/>
          <a:ext cx="6019800" cy="4873716"/>
        </p:xfrm>
        <a:graphic>
          <a:graphicData uri="http://schemas.openxmlformats.org/drawingml/2006/table">
            <a:tbl>
              <a:tblPr firstRow="1" bandRow="1">
                <a:tableStyleId>{5940675A-B579-460E-94D1-54222C63F5DA}</a:tableStyleId>
              </a:tblPr>
              <a:tblGrid>
                <a:gridCol w="6019800"/>
              </a:tblGrid>
              <a:tr h="586770">
                <a:tc>
                  <a:txBody>
                    <a:bodyPr/>
                    <a:lstStyle/>
                    <a:p>
                      <a:pPr algn="ctr"/>
                      <a:endParaRPr lang="en-US" sz="3600" dirty="0">
                        <a:latin typeface="AGHowDoYouSurvive" panose="02000603000000000000" pitchFamily="2" charset="0"/>
                        <a:ea typeface="AGHowDoYouSurvive" panose="02000603000000000000" pitchFamily="2" charset="0"/>
                      </a:endParaRPr>
                    </a:p>
                  </a:txBody>
                  <a:tcPr/>
                </a:tc>
              </a:tr>
              <a:tr h="705606">
                <a:tc>
                  <a:txBody>
                    <a:bodyPr/>
                    <a:lstStyle/>
                    <a:p>
                      <a:endParaRPr lang="en-US" dirty="0"/>
                    </a:p>
                  </a:txBody>
                  <a:tcPr/>
                </a:tc>
              </a:tr>
              <a:tr h="705606">
                <a:tc>
                  <a:txBody>
                    <a:bodyPr/>
                    <a:lstStyle/>
                    <a:p>
                      <a:endParaRPr lang="en-US"/>
                    </a:p>
                  </a:txBody>
                  <a:tcPr/>
                </a:tc>
              </a:tr>
              <a:tr h="705606">
                <a:tc>
                  <a:txBody>
                    <a:bodyPr/>
                    <a:lstStyle/>
                    <a:p>
                      <a:endParaRPr lang="en-US"/>
                    </a:p>
                  </a:txBody>
                  <a:tcPr/>
                </a:tc>
              </a:tr>
              <a:tr h="705606">
                <a:tc>
                  <a:txBody>
                    <a:bodyPr/>
                    <a:lstStyle/>
                    <a:p>
                      <a:endParaRPr lang="en-US"/>
                    </a:p>
                  </a:txBody>
                  <a:tcPr/>
                </a:tc>
              </a:tr>
              <a:tr h="705606">
                <a:tc>
                  <a:txBody>
                    <a:bodyPr/>
                    <a:lstStyle/>
                    <a:p>
                      <a:endParaRPr lang="en-US" dirty="0"/>
                    </a:p>
                  </a:txBody>
                  <a:tcPr/>
                </a:tc>
              </a:tr>
              <a:tr h="705606">
                <a:tc>
                  <a:txBody>
                    <a:bodyPr/>
                    <a:lstStyle/>
                    <a:p>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63212124"/>
              </p:ext>
            </p:extLst>
          </p:nvPr>
        </p:nvGraphicFramePr>
        <p:xfrm>
          <a:off x="406400" y="6172199"/>
          <a:ext cx="5994400" cy="2526313"/>
        </p:xfrm>
        <a:graphic>
          <a:graphicData uri="http://schemas.openxmlformats.org/drawingml/2006/table">
            <a:tbl>
              <a:tblPr firstRow="1" bandRow="1">
                <a:tableStyleId>{5940675A-B579-460E-94D1-54222C63F5DA}</a:tableStyleId>
              </a:tblPr>
              <a:tblGrid>
                <a:gridCol w="2997200"/>
                <a:gridCol w="2997200"/>
              </a:tblGrid>
              <a:tr h="552169">
                <a:tc gridSpan="2">
                  <a:txBody>
                    <a:bodyPr/>
                    <a:lstStyle/>
                    <a:p>
                      <a:pPr algn="ctr"/>
                      <a:endParaRPr lang="en-US" sz="3600" dirty="0">
                        <a:latin typeface="AGHowDoYouSurvive" panose="02000603000000000000" pitchFamily="2" charset="0"/>
                        <a:ea typeface="AGHowDoYouSurvive" panose="02000603000000000000" pitchFamily="2" charset="0"/>
                      </a:endParaRPr>
                    </a:p>
                  </a:txBody>
                  <a:tcPr/>
                </a:tc>
                <a:tc hMerge="1">
                  <a:txBody>
                    <a:bodyPr/>
                    <a:lstStyle/>
                    <a:p>
                      <a:endParaRPr lang="en-US" dirty="0"/>
                    </a:p>
                  </a:txBody>
                  <a:tcPr/>
                </a:tc>
              </a:tr>
              <a:tr h="315525">
                <a:tc>
                  <a:txBody>
                    <a:bodyPr/>
                    <a:lstStyle/>
                    <a:p>
                      <a:r>
                        <a:rPr lang="en-US" sz="1300" dirty="0" smtClean="0">
                          <a:latin typeface="Century Gothic" panose="020B0502020202020204" pitchFamily="34" charset="0"/>
                        </a:rPr>
                        <a:t>Name</a:t>
                      </a:r>
                      <a:endParaRPr lang="en-US" sz="1300" dirty="0">
                        <a:latin typeface="Century Gothic" panose="020B0502020202020204" pitchFamily="34" charset="0"/>
                      </a:endParaRPr>
                    </a:p>
                  </a:txBody>
                  <a:tcPr/>
                </a:tc>
                <a:tc>
                  <a:txBody>
                    <a:bodyPr/>
                    <a:lstStyle/>
                    <a:p>
                      <a:r>
                        <a:rPr lang="en-US" sz="1300" dirty="0" smtClean="0">
                          <a:latin typeface="Century Gothic" panose="020B0502020202020204" pitchFamily="34" charset="0"/>
                        </a:rPr>
                        <a:t>Extension</a:t>
                      </a:r>
                      <a:endParaRPr lang="en-US" sz="1300" dirty="0">
                        <a:latin typeface="Century Gothic" panose="020B0502020202020204" pitchFamily="34" charset="0"/>
                      </a:endParaRPr>
                    </a:p>
                  </a:txBody>
                  <a:tcPr/>
                </a:tc>
              </a:tr>
              <a:tr h="392677">
                <a:tc>
                  <a:txBody>
                    <a:bodyPr/>
                    <a:lstStyle/>
                    <a:p>
                      <a:endParaRPr lang="en-US"/>
                    </a:p>
                  </a:txBody>
                  <a:tcPr/>
                </a:tc>
                <a:tc>
                  <a:txBody>
                    <a:bodyPr/>
                    <a:lstStyle/>
                    <a:p>
                      <a:endParaRPr lang="en-US"/>
                    </a:p>
                  </a:txBody>
                  <a:tcPr/>
                </a:tc>
              </a:tr>
              <a:tr h="392677">
                <a:tc>
                  <a:txBody>
                    <a:bodyPr/>
                    <a:lstStyle/>
                    <a:p>
                      <a:endParaRPr lang="en-US"/>
                    </a:p>
                  </a:txBody>
                  <a:tcPr/>
                </a:tc>
                <a:tc>
                  <a:txBody>
                    <a:bodyPr/>
                    <a:lstStyle/>
                    <a:p>
                      <a:endParaRPr lang="en-US" dirty="0"/>
                    </a:p>
                  </a:txBody>
                  <a:tcPr/>
                </a:tc>
              </a:tr>
              <a:tr h="392677">
                <a:tc>
                  <a:txBody>
                    <a:bodyPr/>
                    <a:lstStyle/>
                    <a:p>
                      <a:endParaRPr lang="en-US" dirty="0"/>
                    </a:p>
                  </a:txBody>
                  <a:tcPr/>
                </a:tc>
                <a:tc>
                  <a:txBody>
                    <a:bodyPr/>
                    <a:lstStyle/>
                    <a:p>
                      <a:endParaRPr lang="en-US" dirty="0"/>
                    </a:p>
                  </a:txBody>
                  <a:tcPr/>
                </a:tc>
              </a:tr>
              <a:tr h="392677">
                <a:tc>
                  <a:txBody>
                    <a:bodyPr/>
                    <a:lstStyle/>
                    <a:p>
                      <a:endParaRPr lang="en-US" dirty="0"/>
                    </a:p>
                  </a:txBody>
                  <a:tcPr/>
                </a:tc>
                <a:tc>
                  <a:txBody>
                    <a:bodyPr/>
                    <a:lstStyle/>
                    <a:p>
                      <a:endParaRPr lang="en-US" dirty="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304" y="1038367"/>
            <a:ext cx="3633531" cy="9693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67" y="6078000"/>
            <a:ext cx="5913633" cy="969348"/>
          </a:xfrm>
          <a:prstGeom prst="rect">
            <a:avLst/>
          </a:prstGeom>
        </p:spPr>
      </p:pic>
    </p:spTree>
    <p:extLst>
      <p:ext uri="{BB962C8B-B14F-4D97-AF65-F5344CB8AC3E}">
        <p14:creationId xmlns:p14="http://schemas.microsoft.com/office/powerpoint/2010/main" val="303287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02698651"/>
              </p:ext>
            </p:extLst>
          </p:nvPr>
        </p:nvGraphicFramePr>
        <p:xfrm>
          <a:off x="242877" y="1219200"/>
          <a:ext cx="6372245" cy="7568683"/>
        </p:xfrm>
        <a:graphic>
          <a:graphicData uri="http://schemas.openxmlformats.org/drawingml/2006/table">
            <a:tbl>
              <a:tblPr firstRow="1" bandRow="1">
                <a:tableStyleId>{5940675A-B579-460E-94D1-54222C63F5DA}</a:tableStyleId>
              </a:tblPr>
              <a:tblGrid>
                <a:gridCol w="1647845"/>
                <a:gridCol w="4724400"/>
              </a:tblGrid>
              <a:tr h="725765">
                <a:tc>
                  <a:txBody>
                    <a:bodyPr/>
                    <a:lstStyle/>
                    <a:p>
                      <a:r>
                        <a:rPr lang="en-US" sz="3000" dirty="0" smtClean="0">
                          <a:latin typeface="KG Sorry Not Sorry" panose="02000506000000020004" pitchFamily="2" charset="0"/>
                        </a:rPr>
                        <a:t>Drill</a:t>
                      </a:r>
                      <a:endParaRPr lang="en-US" sz="3000" dirty="0">
                        <a:latin typeface="KG Sorry Not Sorry" panose="02000506000000020004" pitchFamily="2" charset="0"/>
                      </a:endParaRPr>
                    </a:p>
                  </a:txBody>
                  <a:tcPr/>
                </a:tc>
                <a:tc>
                  <a:txBody>
                    <a:bodyPr/>
                    <a:lstStyle/>
                    <a:p>
                      <a:r>
                        <a:rPr lang="en-US" sz="3000" dirty="0" smtClean="0">
                          <a:latin typeface="KG Sorry Not Sorry" panose="02000506000000020004" pitchFamily="2" charset="0"/>
                        </a:rPr>
                        <a:t>Details</a:t>
                      </a:r>
                      <a:endParaRPr lang="en-US" sz="3000" dirty="0">
                        <a:latin typeface="KG Sorry Not Sorry" panose="02000506000000020004" pitchFamily="2" charset="0"/>
                      </a:endParaRPr>
                    </a:p>
                  </a:txBody>
                  <a:tcPr/>
                </a:tc>
              </a:tr>
              <a:tr h="1624329">
                <a:tc>
                  <a:txBody>
                    <a:bodyPr/>
                    <a:lstStyle/>
                    <a:p>
                      <a:pPr algn="ctr"/>
                      <a:r>
                        <a:rPr lang="en-US" sz="2000" dirty="0" smtClean="0">
                          <a:latin typeface="Century Gothic" panose="020B0502020202020204" pitchFamily="34" charset="0"/>
                        </a:rPr>
                        <a:t>Fire Drill</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Type Here</a:t>
                      </a:r>
                      <a:endParaRPr lang="en-US" sz="2000" dirty="0">
                        <a:latin typeface="Century Gothic" panose="020B0502020202020204" pitchFamily="34" charset="0"/>
                      </a:endParaRPr>
                    </a:p>
                  </a:txBody>
                  <a:tcPr/>
                </a:tc>
              </a:tr>
              <a:tr h="1624329">
                <a:tc>
                  <a:txBody>
                    <a:bodyPr/>
                    <a:lstStyle/>
                    <a:p>
                      <a:pPr algn="ctr"/>
                      <a:r>
                        <a:rPr lang="en-US" sz="2000" dirty="0" smtClean="0">
                          <a:latin typeface="Century Gothic" panose="020B0502020202020204" pitchFamily="34" charset="0"/>
                        </a:rPr>
                        <a:t>Tornado Drill</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p>
                      <a:endParaRPr lang="en-US" sz="2000" dirty="0">
                        <a:latin typeface="Century Gothic" panose="020B0502020202020204" pitchFamily="34" charset="0"/>
                      </a:endParaRPr>
                    </a:p>
                  </a:txBody>
                  <a:tcPr/>
                </a:tc>
              </a:tr>
              <a:tr h="1969931">
                <a:tc>
                  <a:txBody>
                    <a:bodyPr/>
                    <a:lstStyle/>
                    <a:p>
                      <a:pPr algn="ctr"/>
                      <a:r>
                        <a:rPr lang="en-US" sz="2000" dirty="0" smtClean="0">
                          <a:latin typeface="Century Gothic" panose="020B0502020202020204" pitchFamily="34" charset="0"/>
                        </a:rPr>
                        <a:t>Lockdown Drill</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p>
                      <a:endParaRPr lang="en-US" sz="2000" dirty="0">
                        <a:latin typeface="Century Gothic" panose="020B0502020202020204" pitchFamily="34" charset="0"/>
                      </a:endParaRPr>
                    </a:p>
                  </a:txBody>
                  <a:tcPr/>
                </a:tc>
              </a:tr>
              <a:tr h="1624329">
                <a:tc>
                  <a:txBody>
                    <a:bodyPr/>
                    <a:lstStyle/>
                    <a:p>
                      <a:pPr algn="ctr"/>
                      <a:r>
                        <a:rPr lang="en-US" sz="2000" dirty="0" smtClean="0">
                          <a:latin typeface="Century Gothic" panose="020B0502020202020204" pitchFamily="34" charset="0"/>
                        </a:rPr>
                        <a:t>Other</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p>
                      <a:endParaRPr lang="en-US" sz="2000"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69486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61061389"/>
              </p:ext>
            </p:extLst>
          </p:nvPr>
        </p:nvGraphicFramePr>
        <p:xfrm>
          <a:off x="242877" y="1143000"/>
          <a:ext cx="6372245" cy="7568683"/>
        </p:xfrm>
        <a:graphic>
          <a:graphicData uri="http://schemas.openxmlformats.org/drawingml/2006/table">
            <a:tbl>
              <a:tblPr firstRow="1" bandRow="1">
                <a:tableStyleId>{5940675A-B579-460E-94D1-54222C63F5DA}</a:tableStyleId>
              </a:tblPr>
              <a:tblGrid>
                <a:gridCol w="1814523"/>
                <a:gridCol w="4557722"/>
              </a:tblGrid>
              <a:tr h="725765">
                <a:tc>
                  <a:txBody>
                    <a:bodyPr/>
                    <a:lstStyle/>
                    <a:p>
                      <a:r>
                        <a:rPr lang="en-US" sz="2500" dirty="0" smtClean="0">
                          <a:latin typeface="Century Gothic" panose="020B0502020202020204" pitchFamily="34" charset="0"/>
                        </a:rPr>
                        <a:t>Procedure</a:t>
                      </a:r>
                      <a:endParaRPr lang="en-US" sz="2500" dirty="0">
                        <a:latin typeface="Century Gothic" panose="020B0502020202020204" pitchFamily="34" charset="0"/>
                      </a:endParaRPr>
                    </a:p>
                  </a:txBody>
                  <a:tcPr/>
                </a:tc>
                <a:tc>
                  <a:txBody>
                    <a:bodyPr/>
                    <a:lstStyle/>
                    <a:p>
                      <a:r>
                        <a:rPr lang="en-US" sz="2500" dirty="0" smtClean="0">
                          <a:latin typeface="Century Gothic" panose="020B0502020202020204" pitchFamily="34" charset="0"/>
                        </a:rPr>
                        <a:t>Details</a:t>
                      </a:r>
                      <a:endParaRPr lang="en-US" sz="2500" dirty="0">
                        <a:latin typeface="Century Gothic" panose="020B0502020202020204" pitchFamily="34" charset="0"/>
                      </a:endParaRPr>
                    </a:p>
                  </a:txBody>
                  <a:tcPr/>
                </a:tc>
              </a:tr>
              <a:tr h="1624329">
                <a:tc>
                  <a:txBody>
                    <a:bodyPr/>
                    <a:lstStyle/>
                    <a:p>
                      <a:r>
                        <a:rPr lang="en-US" sz="2000" dirty="0" smtClean="0">
                          <a:latin typeface="Century Gothic" panose="020B0502020202020204" pitchFamily="34" charset="0"/>
                        </a:rPr>
                        <a:t>Attendance</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Type Here</a:t>
                      </a:r>
                      <a:endParaRPr lang="en-US" sz="2000" dirty="0">
                        <a:latin typeface="Century Gothic" panose="020B0502020202020204" pitchFamily="34" charset="0"/>
                      </a:endParaRPr>
                    </a:p>
                  </a:txBody>
                  <a:tcPr/>
                </a:tc>
              </a:tr>
              <a:tr h="1624329">
                <a:tc>
                  <a:txBody>
                    <a:bodyPr/>
                    <a:lstStyle/>
                    <a:p>
                      <a:r>
                        <a:rPr lang="en-US" sz="2000" dirty="0" smtClean="0">
                          <a:latin typeface="Century Gothic" panose="020B0502020202020204" pitchFamily="34" charset="0"/>
                        </a:rPr>
                        <a:t>Lunch Count</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969931">
                <a:tc>
                  <a:txBody>
                    <a:bodyPr/>
                    <a:lstStyle/>
                    <a:p>
                      <a:r>
                        <a:rPr lang="en-US" sz="2000" dirty="0" smtClean="0">
                          <a:latin typeface="Century Gothic" panose="020B0502020202020204" pitchFamily="34" charset="0"/>
                        </a:rPr>
                        <a:t>Homework</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624329">
                <a:tc>
                  <a:txBody>
                    <a:bodyPr/>
                    <a:lstStyle/>
                    <a:p>
                      <a:r>
                        <a:rPr lang="en-US" sz="2000" dirty="0" smtClean="0">
                          <a:latin typeface="Century Gothic" panose="020B0502020202020204" pitchFamily="34" charset="0"/>
                        </a:rPr>
                        <a:t>Morning</a:t>
                      </a:r>
                      <a:r>
                        <a:rPr lang="en-US" sz="2000" baseline="0" dirty="0" smtClean="0">
                          <a:latin typeface="Century Gothic" panose="020B0502020202020204" pitchFamily="34" charset="0"/>
                        </a:rPr>
                        <a:t> Work</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bl>
          </a:graphicData>
        </a:graphic>
      </p:graphicFrame>
    </p:spTree>
    <p:extLst>
      <p:ext uri="{BB962C8B-B14F-4D97-AF65-F5344CB8AC3E}">
        <p14:creationId xmlns:p14="http://schemas.microsoft.com/office/powerpoint/2010/main" val="224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70540330"/>
              </p:ext>
            </p:extLst>
          </p:nvPr>
        </p:nvGraphicFramePr>
        <p:xfrm>
          <a:off x="242877" y="1143000"/>
          <a:ext cx="6372245" cy="7568683"/>
        </p:xfrm>
        <a:graphic>
          <a:graphicData uri="http://schemas.openxmlformats.org/drawingml/2006/table">
            <a:tbl>
              <a:tblPr firstRow="1" bandRow="1">
                <a:tableStyleId>{5940675A-B579-460E-94D1-54222C63F5DA}</a:tableStyleId>
              </a:tblPr>
              <a:tblGrid>
                <a:gridCol w="1966923"/>
                <a:gridCol w="4405322"/>
              </a:tblGrid>
              <a:tr h="725765">
                <a:tc>
                  <a:txBody>
                    <a:bodyPr/>
                    <a:lstStyle/>
                    <a:p>
                      <a:r>
                        <a:rPr lang="en-US" sz="2600" dirty="0" smtClean="0">
                          <a:latin typeface="Century Gothic" panose="020B0502020202020204" pitchFamily="34" charset="0"/>
                        </a:rPr>
                        <a:t>Procedure</a:t>
                      </a:r>
                      <a:endParaRPr lang="en-US" sz="2600" dirty="0">
                        <a:latin typeface="Century Gothic" panose="020B0502020202020204" pitchFamily="34" charset="0"/>
                      </a:endParaRPr>
                    </a:p>
                  </a:txBody>
                  <a:tcPr/>
                </a:tc>
                <a:tc>
                  <a:txBody>
                    <a:bodyPr/>
                    <a:lstStyle/>
                    <a:p>
                      <a:r>
                        <a:rPr lang="en-US" sz="2600" dirty="0" smtClean="0">
                          <a:latin typeface="Century Gothic" panose="020B0502020202020204" pitchFamily="34" charset="0"/>
                        </a:rPr>
                        <a:t>Details</a:t>
                      </a:r>
                      <a:endParaRPr lang="en-US" sz="2600" dirty="0">
                        <a:latin typeface="Century Gothic" panose="020B0502020202020204" pitchFamily="34" charset="0"/>
                      </a:endParaRPr>
                    </a:p>
                  </a:txBody>
                  <a:tcPr/>
                </a:tc>
              </a:tr>
              <a:tr h="1624329">
                <a:tc>
                  <a:txBody>
                    <a:bodyPr/>
                    <a:lstStyle/>
                    <a:p>
                      <a:r>
                        <a:rPr lang="en-US" sz="2000" dirty="0" smtClean="0">
                          <a:latin typeface="Century Gothic" panose="020B0502020202020204" pitchFamily="34" charset="0"/>
                        </a:rPr>
                        <a:t>Entering</a:t>
                      </a:r>
                      <a:r>
                        <a:rPr lang="en-US" sz="2000" baseline="0" dirty="0" smtClean="0">
                          <a:latin typeface="Century Gothic" panose="020B0502020202020204" pitchFamily="34" charset="0"/>
                        </a:rPr>
                        <a:t> the Room </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Type Here</a:t>
                      </a:r>
                      <a:endParaRPr lang="en-US" sz="2000" dirty="0">
                        <a:latin typeface="Century Gothic" panose="020B0502020202020204" pitchFamily="34" charset="0"/>
                      </a:endParaRPr>
                    </a:p>
                  </a:txBody>
                  <a:tcPr/>
                </a:tc>
              </a:tr>
              <a:tr h="1624329">
                <a:tc>
                  <a:txBody>
                    <a:bodyPr/>
                    <a:lstStyle/>
                    <a:p>
                      <a:r>
                        <a:rPr lang="en-US" sz="2000" dirty="0" smtClean="0">
                          <a:latin typeface="Century Gothic" panose="020B0502020202020204" pitchFamily="34" charset="0"/>
                        </a:rPr>
                        <a:t>Leaving the Room</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969931">
                <a:tc>
                  <a:txBody>
                    <a:bodyPr/>
                    <a:lstStyle/>
                    <a:p>
                      <a:r>
                        <a:rPr lang="en-US" sz="2000" dirty="0" smtClean="0">
                          <a:latin typeface="Century Gothic" panose="020B0502020202020204" pitchFamily="34" charset="0"/>
                        </a:rPr>
                        <a:t>Getting the Students’ attention</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r h="1624329">
                <a:tc>
                  <a:txBody>
                    <a:bodyPr/>
                    <a:lstStyle/>
                    <a:p>
                      <a:r>
                        <a:rPr lang="en-US" sz="2000" dirty="0" smtClean="0">
                          <a:latin typeface="Century Gothic" panose="020B0502020202020204" pitchFamily="34" charset="0"/>
                        </a:rPr>
                        <a:t>Bathroom</a:t>
                      </a:r>
                      <a:endParaRPr lang="en-US" sz="2000" dirty="0">
                        <a:latin typeface="Century Gothic" panose="020B0502020202020204" pitchFamily="34"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Type Here</a:t>
                      </a:r>
                    </a:p>
                  </a:txBody>
                  <a:tcPr/>
                </a:tc>
              </a:tr>
            </a:tbl>
          </a:graphicData>
        </a:graphic>
      </p:graphicFrame>
    </p:spTree>
    <p:extLst>
      <p:ext uri="{BB962C8B-B14F-4D97-AF65-F5344CB8AC3E}">
        <p14:creationId xmlns:p14="http://schemas.microsoft.com/office/powerpoint/2010/main" val="1392631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3797</TotalTime>
  <Words>305</Words>
  <Application>Microsoft Office PowerPoint</Application>
  <PresentationFormat>On-screen Show (4:3)</PresentationFormat>
  <Paragraphs>134</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KG Wake Me Up</vt:lpstr>
      <vt:lpstr>AGHowDoYouSurvive</vt:lpstr>
      <vt:lpstr>KG HAPPY</vt:lpstr>
      <vt:lpstr>Champagne &amp; Limousines</vt:lpstr>
      <vt:lpstr>Calibri</vt:lpstr>
      <vt:lpstr>Century Gothic</vt:lpstr>
      <vt:lpstr>KG Sorry Not Sorry</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jrfindl</cp:lastModifiedBy>
  <cp:revision>29</cp:revision>
  <dcterms:created xsi:type="dcterms:W3CDTF">2017-07-13T23:05:07Z</dcterms:created>
  <dcterms:modified xsi:type="dcterms:W3CDTF">2017-08-18T17:18:10Z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2012-07-28T00:00:00Z</vt:filetime>
  </property>
  <property fmtid="{D5CDD505-2E9C-101B-9397-08002B2CF9AE}" pid="3" name="LastSaved">
    <vt:filetime>2017-07-14T00:00:00Z</vt:filetime>
  </property>
</Properties>
</file>